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301" r:id="rId5"/>
    <p:sldId id="317" r:id="rId6"/>
    <p:sldId id="318" r:id="rId7"/>
    <p:sldId id="319" r:id="rId8"/>
    <p:sldId id="299" r:id="rId9"/>
    <p:sldId id="271" r:id="rId10"/>
    <p:sldId id="272" r:id="rId11"/>
    <p:sldId id="278" r:id="rId12"/>
    <p:sldId id="311" r:id="rId13"/>
    <p:sldId id="312" r:id="rId14"/>
    <p:sldId id="276" r:id="rId15"/>
    <p:sldId id="297" r:id="rId16"/>
    <p:sldId id="313" r:id="rId17"/>
    <p:sldId id="314" r:id="rId18"/>
    <p:sldId id="315" r:id="rId19"/>
    <p:sldId id="316" r:id="rId20"/>
    <p:sldId id="300" r:id="rId21"/>
    <p:sldId id="2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guide id="3" pos="438" userDrawn="1">
          <p15:clr>
            <a:srgbClr val="A4A3A4"/>
          </p15:clr>
        </p15:guide>
        <p15:guide id="4" pos="7219" userDrawn="1">
          <p15:clr>
            <a:srgbClr val="A4A3A4"/>
          </p15:clr>
        </p15:guide>
        <p15:guide id="5" orient="horz" pos="572" userDrawn="1">
          <p15:clr>
            <a:srgbClr val="A4A3A4"/>
          </p15:clr>
        </p15:guide>
        <p15:guide id="6" orient="horz" pos="1275" userDrawn="1">
          <p15:clr>
            <a:srgbClr val="A4A3A4"/>
          </p15:clr>
        </p15:guide>
        <p15:guide id="7" orient="horz"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C279"/>
    <a:srgbClr val="F0DCDA"/>
    <a:srgbClr val="9607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1709" autoAdjust="0"/>
  </p:normalViewPr>
  <p:slideViewPr>
    <p:cSldViewPr snapToGrid="0" showGuides="1">
      <p:cViewPr varScale="1">
        <p:scale>
          <a:sx n="59" d="100"/>
          <a:sy n="59" d="100"/>
        </p:scale>
        <p:origin x="836" y="52"/>
      </p:cViewPr>
      <p:guideLst>
        <p:guide orient="horz" pos="2205"/>
        <p:guide pos="3840"/>
        <p:guide pos="438"/>
        <p:guide pos="7219"/>
        <p:guide orient="horz" pos="572"/>
        <p:guide orient="horz" pos="1275"/>
        <p:guide orient="horz" pos="38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ED1A1-A825-4580-83F0-E641FF6B177C}" type="datetimeFigureOut">
              <a:rPr lang="en-GB" smtClean="0"/>
              <a:t>05/02/2025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6AED0-96D5-473C-B732-6C7C8E22A38C}" type="slidenum">
              <a:rPr lang="en-GB" smtClean="0"/>
              <a:t>‹#›</a:t>
            </a:fld>
            <a:endParaRPr lang="en-GB" dirty="0"/>
          </a:p>
        </p:txBody>
      </p:sp>
    </p:spTree>
    <p:extLst>
      <p:ext uri="{BB962C8B-B14F-4D97-AF65-F5344CB8AC3E}">
        <p14:creationId xmlns:p14="http://schemas.microsoft.com/office/powerpoint/2010/main" val="2346754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a:t>
            </a:fld>
            <a:endParaRPr lang="en-GB" dirty="0"/>
          </a:p>
        </p:txBody>
      </p:sp>
    </p:spTree>
    <p:extLst>
      <p:ext uri="{BB962C8B-B14F-4D97-AF65-F5344CB8AC3E}">
        <p14:creationId xmlns:p14="http://schemas.microsoft.com/office/powerpoint/2010/main" val="3280656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12</a:t>
            </a:fld>
            <a:endParaRPr lang="en-GB" dirty="0"/>
          </a:p>
        </p:txBody>
      </p:sp>
    </p:spTree>
    <p:extLst>
      <p:ext uri="{BB962C8B-B14F-4D97-AF65-F5344CB8AC3E}">
        <p14:creationId xmlns:p14="http://schemas.microsoft.com/office/powerpoint/2010/main" val="1807535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13</a:t>
            </a:fld>
            <a:endParaRPr lang="en-GB" dirty="0"/>
          </a:p>
        </p:txBody>
      </p:sp>
    </p:spTree>
    <p:extLst>
      <p:ext uri="{BB962C8B-B14F-4D97-AF65-F5344CB8AC3E}">
        <p14:creationId xmlns:p14="http://schemas.microsoft.com/office/powerpoint/2010/main" val="1535953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14</a:t>
            </a:fld>
            <a:endParaRPr lang="en-GB" dirty="0"/>
          </a:p>
        </p:txBody>
      </p:sp>
    </p:spTree>
    <p:extLst>
      <p:ext uri="{BB962C8B-B14F-4D97-AF65-F5344CB8AC3E}">
        <p14:creationId xmlns:p14="http://schemas.microsoft.com/office/powerpoint/2010/main" val="4177382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16</a:t>
            </a:fld>
            <a:endParaRPr lang="en-GB" dirty="0"/>
          </a:p>
        </p:txBody>
      </p:sp>
    </p:spTree>
    <p:extLst>
      <p:ext uri="{BB962C8B-B14F-4D97-AF65-F5344CB8AC3E}">
        <p14:creationId xmlns:p14="http://schemas.microsoft.com/office/powerpoint/2010/main" val="822193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17</a:t>
            </a:fld>
            <a:endParaRPr lang="en-GB" dirty="0"/>
          </a:p>
        </p:txBody>
      </p:sp>
    </p:spTree>
    <p:extLst>
      <p:ext uri="{BB962C8B-B14F-4D97-AF65-F5344CB8AC3E}">
        <p14:creationId xmlns:p14="http://schemas.microsoft.com/office/powerpoint/2010/main" val="931399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18</a:t>
            </a:fld>
            <a:endParaRPr lang="en-GB" dirty="0"/>
          </a:p>
        </p:txBody>
      </p:sp>
    </p:spTree>
    <p:extLst>
      <p:ext uri="{BB962C8B-B14F-4D97-AF65-F5344CB8AC3E}">
        <p14:creationId xmlns:p14="http://schemas.microsoft.com/office/powerpoint/2010/main" val="1491122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19</a:t>
            </a:fld>
            <a:endParaRPr lang="en-GB" dirty="0"/>
          </a:p>
        </p:txBody>
      </p:sp>
    </p:spTree>
    <p:extLst>
      <p:ext uri="{BB962C8B-B14F-4D97-AF65-F5344CB8AC3E}">
        <p14:creationId xmlns:p14="http://schemas.microsoft.com/office/powerpoint/2010/main" val="2673700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21</a:t>
            </a:fld>
            <a:endParaRPr lang="en-GB" dirty="0"/>
          </a:p>
        </p:txBody>
      </p:sp>
    </p:spTree>
    <p:extLst>
      <p:ext uri="{BB962C8B-B14F-4D97-AF65-F5344CB8AC3E}">
        <p14:creationId xmlns:p14="http://schemas.microsoft.com/office/powerpoint/2010/main" val="67969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2</a:t>
            </a:fld>
            <a:endParaRPr lang="en-GB" dirty="0"/>
          </a:p>
        </p:txBody>
      </p:sp>
    </p:spTree>
    <p:extLst>
      <p:ext uri="{BB962C8B-B14F-4D97-AF65-F5344CB8AC3E}">
        <p14:creationId xmlns:p14="http://schemas.microsoft.com/office/powerpoint/2010/main" val="140848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3</a:t>
            </a:fld>
            <a:endParaRPr lang="en-GB" dirty="0"/>
          </a:p>
        </p:txBody>
      </p:sp>
    </p:spTree>
    <p:extLst>
      <p:ext uri="{BB962C8B-B14F-4D97-AF65-F5344CB8AC3E}">
        <p14:creationId xmlns:p14="http://schemas.microsoft.com/office/powerpoint/2010/main" val="310585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6AED0-96D5-473C-B732-6C7C8E22A38C}" type="slidenum">
              <a:rPr lang="en-GB" smtClean="0"/>
              <a:t>5</a:t>
            </a:fld>
            <a:endParaRPr lang="en-GB"/>
          </a:p>
        </p:txBody>
      </p:sp>
    </p:spTree>
    <p:extLst>
      <p:ext uri="{BB962C8B-B14F-4D97-AF65-F5344CB8AC3E}">
        <p14:creationId xmlns:p14="http://schemas.microsoft.com/office/powerpoint/2010/main" val="2177981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kumimoji="0" lang="en-US" alt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6A6AED0-96D5-473C-B732-6C7C8E22A38C}" type="slidenum">
              <a:rPr lang="en-GB" smtClean="0"/>
              <a:t>6</a:t>
            </a:fld>
            <a:endParaRPr lang="en-GB"/>
          </a:p>
        </p:txBody>
      </p:sp>
    </p:spTree>
    <p:extLst>
      <p:ext uri="{BB962C8B-B14F-4D97-AF65-F5344CB8AC3E}">
        <p14:creationId xmlns:p14="http://schemas.microsoft.com/office/powerpoint/2010/main" val="2074948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6AED0-96D5-473C-B732-6C7C8E22A38C}" type="slidenum">
              <a:rPr lang="en-GB" smtClean="0"/>
              <a:t>7</a:t>
            </a:fld>
            <a:endParaRPr lang="en-GB"/>
          </a:p>
        </p:txBody>
      </p:sp>
    </p:spTree>
    <p:extLst>
      <p:ext uri="{BB962C8B-B14F-4D97-AF65-F5344CB8AC3E}">
        <p14:creationId xmlns:p14="http://schemas.microsoft.com/office/powerpoint/2010/main" val="286761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9</a:t>
            </a:fld>
            <a:endParaRPr lang="en-GB" dirty="0"/>
          </a:p>
        </p:txBody>
      </p:sp>
    </p:spTree>
    <p:extLst>
      <p:ext uri="{BB962C8B-B14F-4D97-AF65-F5344CB8AC3E}">
        <p14:creationId xmlns:p14="http://schemas.microsoft.com/office/powerpoint/2010/main" val="694986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10</a:t>
            </a:fld>
            <a:endParaRPr lang="en-GB" dirty="0"/>
          </a:p>
        </p:txBody>
      </p:sp>
    </p:spTree>
    <p:extLst>
      <p:ext uri="{BB962C8B-B14F-4D97-AF65-F5344CB8AC3E}">
        <p14:creationId xmlns:p14="http://schemas.microsoft.com/office/powerpoint/2010/main" val="4248406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11</a:t>
            </a:fld>
            <a:endParaRPr lang="en-GB" dirty="0"/>
          </a:p>
        </p:txBody>
      </p:sp>
    </p:spTree>
    <p:extLst>
      <p:ext uri="{BB962C8B-B14F-4D97-AF65-F5344CB8AC3E}">
        <p14:creationId xmlns:p14="http://schemas.microsoft.com/office/powerpoint/2010/main" val="1638635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6392"/>
            <a:ext cx="9144000" cy="2645855"/>
          </a:xfrm>
        </p:spPr>
        <p:txBody>
          <a:bodyPr anchor="b"/>
          <a:lstStyle>
            <a:lvl1pPr algn="ctr">
              <a:defRPr sz="6000"/>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8A4C544C-BCF6-494C-8264-A012893E0778}" type="datetime1">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65538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4379"/>
            <a:ext cx="7313612" cy="1052825"/>
          </a:xfrm>
        </p:spPr>
        <p:txBody>
          <a:bodyPr anchor="b"/>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5183188" y="1470581"/>
            <a:ext cx="6172200" cy="43904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1470581"/>
            <a:ext cx="3932237" cy="43984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C94A23-2FFE-47BD-BE83-8A50A47FEC2F}" type="datetime1">
              <a:rPr lang="en-GB" smtClean="0"/>
              <a:t>05/02/2025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FE5F64-E8CB-4F58-B62A-F5B601B30668}" type="slidenum">
              <a:rPr lang="en-GB" smtClean="0"/>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361558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915427"/>
            <a:ext cx="6172200" cy="39456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5" name="Date Placeholder 4"/>
          <p:cNvSpPr>
            <a:spLocks noGrp="1"/>
          </p:cNvSpPr>
          <p:nvPr>
            <p:ph type="dt" sz="half" idx="10"/>
          </p:nvPr>
        </p:nvSpPr>
        <p:spPr/>
        <p:txBody>
          <a:bodyPr/>
          <a:lstStyle/>
          <a:p>
            <a:fld id="{CBEB8677-4FFB-41C3-850C-CA813E8CB219}" type="datetime1">
              <a:rPr lang="en-GB" smtClean="0"/>
              <a:t>05/02/2025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FE5F64-E8CB-4F58-B62A-F5B601B30668}" type="slidenum">
              <a:rPr lang="en-GB" smtClean="0"/>
              <a:t>‹#›</a:t>
            </a:fld>
            <a:endParaRPr lang="en-GB" dirty="0"/>
          </a:p>
        </p:txBody>
      </p:sp>
      <p:sp>
        <p:nvSpPr>
          <p:cNvPr id="8" name="Title 1"/>
          <p:cNvSpPr>
            <a:spLocks noGrp="1"/>
          </p:cNvSpPr>
          <p:nvPr>
            <p:ph type="title"/>
          </p:nvPr>
        </p:nvSpPr>
        <p:spPr>
          <a:xfrm>
            <a:off x="839788" y="342342"/>
            <a:ext cx="3932237" cy="1386037"/>
          </a:xfrm>
        </p:spPr>
        <p:txBody>
          <a:bodyPr anchor="b"/>
          <a:lstStyle>
            <a:lvl1pPr>
              <a:defRPr sz="3200">
                <a:solidFill>
                  <a:schemeClr val="tx1"/>
                </a:solidFill>
              </a:defRPr>
            </a:lvl1pPr>
          </a:lstStyle>
          <a:p>
            <a:r>
              <a:rPr lang="en-US"/>
              <a:t>Click to edit Master title style</a:t>
            </a:r>
            <a:endParaRPr lang="en-GB" dirty="0"/>
          </a:p>
        </p:txBody>
      </p:sp>
      <p:sp>
        <p:nvSpPr>
          <p:cNvPr id="9" name="Text Placeholder 3"/>
          <p:cNvSpPr>
            <a:spLocks noGrp="1"/>
          </p:cNvSpPr>
          <p:nvPr>
            <p:ph type="body" sz="half" idx="2"/>
          </p:nvPr>
        </p:nvSpPr>
        <p:spPr>
          <a:xfrm>
            <a:off x="839788" y="1876926"/>
            <a:ext cx="3932237" cy="39920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20304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457FEF-096C-467D-A3BA-B8D12FCE769C}" type="datetime1">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4094455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tx1"/>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8683DD-7437-4C8E-88FC-3CCEFFFCE1FA}" type="datetime1">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dirty="0"/>
          </a:p>
        </p:txBody>
      </p:sp>
    </p:spTree>
    <p:extLst>
      <p:ext uri="{BB962C8B-B14F-4D97-AF65-F5344CB8AC3E}">
        <p14:creationId xmlns:p14="http://schemas.microsoft.com/office/powerpoint/2010/main" val="317174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D82E9025-5C9C-455D-9543-63566E769FAD}" type="datetime1">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401448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1726481"/>
          </a:xfrm>
        </p:spPr>
        <p:txBody>
          <a:bodyPr anchor="b"/>
          <a:lstStyle>
            <a:lvl1pPr>
              <a:defRPr sz="6000"/>
            </a:lvl1pPr>
          </a:lstStyle>
          <a:p>
            <a:r>
              <a:rPr lang="en-US"/>
              <a:t>Click to edit Master title style</a:t>
            </a:r>
            <a:endParaRPr lang="en-GB" dirty="0"/>
          </a:p>
        </p:txBody>
      </p:sp>
      <p:sp>
        <p:nvSpPr>
          <p:cNvPr id="3" name="Text Placeholder 2"/>
          <p:cNvSpPr>
            <a:spLocks noGrp="1"/>
          </p:cNvSpPr>
          <p:nvPr>
            <p:ph type="body" idx="1"/>
          </p:nvPr>
        </p:nvSpPr>
        <p:spPr>
          <a:xfrm>
            <a:off x="831850" y="3628725"/>
            <a:ext cx="10515600" cy="246092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5506FD-3D09-43FF-9B7E-4B268292CE3F}" type="datetime1">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57403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644183"/>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644183"/>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B1C1F74-9837-4E6A-9F72-A2AFAEBC6116}" type="datetime1">
              <a:rPr lang="en-GB" smtClean="0"/>
              <a:t>05/02/2025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FE5F64-E8CB-4F58-B62A-F5B601B30668}" type="slidenum">
              <a:rPr lang="en-GB" smtClean="0"/>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73577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6560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89514"/>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56560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89514"/>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66E9DD-3B10-4BDA-A1A6-55CFA2B6E883}" type="datetime1">
              <a:rPr lang="en-GB" smtClean="0"/>
              <a:t>05/02/2025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FFE5F64-E8CB-4F58-B62A-F5B601B30668}" type="slidenum">
              <a:rPr lang="en-GB" smtClean="0"/>
              <a:t>‹#›</a:t>
            </a:fld>
            <a:endParaRPr lang="en-GB" dirty="0"/>
          </a:p>
        </p:txBody>
      </p:sp>
      <p:sp>
        <p:nvSpPr>
          <p:cNvPr id="10" name="Title Placeholder 1"/>
          <p:cNvSpPr>
            <a:spLocks noGrp="1"/>
          </p:cNvSpPr>
          <p:nvPr>
            <p:ph type="title"/>
          </p:nvPr>
        </p:nvSpPr>
        <p:spPr>
          <a:xfrm>
            <a:off x="838200" y="214296"/>
            <a:ext cx="10515600" cy="1114883"/>
          </a:xfrm>
          <a:prstGeom prst="rect">
            <a:avLst/>
          </a:prstGeom>
        </p:spPr>
        <p:txBody>
          <a:bodyPr vert="horz" lIns="91440" tIns="45720" rIns="91440" bIns="45720" rtlCol="0" anchor="ctr">
            <a:normAutofit/>
          </a:bodyPr>
          <a:lstStyle/>
          <a:p>
            <a:r>
              <a:rPr lang="en-US"/>
              <a:t>Click to edit Master 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408526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D0D0CF-0045-448F-835E-A5DC7AB04C0D}" type="datetime1">
              <a:rPr lang="en-GB" smtClean="0"/>
              <a:t>05/02/2025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FE5F64-E8CB-4F58-B62A-F5B601B30668}" type="slidenum">
              <a:rPr lang="en-GB" smtClean="0"/>
              <a:t>‹#›</a:t>
            </a:fld>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277037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E3E2B-0287-4E2D-AD6D-3A6F81C15560}" type="datetime1">
              <a:rPr lang="en-GB" smtClean="0"/>
              <a:t>05/02/2025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FFE5F64-E8CB-4F58-B62A-F5B601B30668}" type="slidenum">
              <a:rPr lang="en-GB" smtClean="0"/>
              <a:t>‹#›</a:t>
            </a:fld>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712" y="86170"/>
            <a:ext cx="2450236" cy="720000"/>
          </a:xfrm>
          <a:prstGeom prst="rect">
            <a:avLst/>
          </a:prstGeom>
        </p:spPr>
      </p:pic>
    </p:spTree>
    <p:extLst>
      <p:ext uri="{BB962C8B-B14F-4D97-AF65-F5344CB8AC3E}">
        <p14:creationId xmlns:p14="http://schemas.microsoft.com/office/powerpoint/2010/main" val="893531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B7247-131A-4B22-B517-DEDC9C9F7107}" type="datetime1">
              <a:rPr lang="en-GB" smtClean="0"/>
              <a:t>05/02/2025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FFE5F64-E8CB-4F58-B62A-F5B601B30668}" type="slidenum">
              <a:rPr lang="en-GB" smtClean="0"/>
              <a:t>‹#›</a:t>
            </a:fld>
            <a:endParaRPr lang="en-GB" dirty="0"/>
          </a:p>
        </p:txBody>
      </p:sp>
    </p:spTree>
    <p:extLst>
      <p:ext uri="{BB962C8B-B14F-4D97-AF65-F5344CB8AC3E}">
        <p14:creationId xmlns:p14="http://schemas.microsoft.com/office/powerpoint/2010/main" val="123460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E26E8-5BA1-4DD1-8105-5100C58308F4}" type="datetime1">
              <a:rPr lang="en-GB" smtClean="0"/>
              <a:t>05/02/2025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FFE5F64-E8CB-4F58-B62A-F5B601B30668}" type="slidenum">
              <a:rPr lang="en-GB" smtClean="0"/>
              <a:t>‹#›</a:t>
            </a:fld>
            <a:endParaRPr lang="en-GB" dirty="0"/>
          </a:p>
        </p:txBody>
      </p:sp>
    </p:spTree>
    <p:extLst>
      <p:ext uri="{BB962C8B-B14F-4D97-AF65-F5344CB8AC3E}">
        <p14:creationId xmlns:p14="http://schemas.microsoft.com/office/powerpoint/2010/main" val="41557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14296"/>
            <a:ext cx="10515600" cy="111488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6441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10525"/>
            <a:ext cx="2743200" cy="249385"/>
          </a:xfrm>
          <a:prstGeom prst="rect">
            <a:avLst/>
          </a:prstGeom>
        </p:spPr>
        <p:txBody>
          <a:bodyPr vert="horz" lIns="91440" tIns="45720" rIns="91440" bIns="45720" rtlCol="0" anchor="ctr"/>
          <a:lstStyle>
            <a:lvl1pPr algn="l">
              <a:defRPr sz="1200">
                <a:solidFill>
                  <a:srgbClr val="96070D"/>
                </a:solidFill>
              </a:defRPr>
            </a:lvl1pPr>
          </a:lstStyle>
          <a:p>
            <a:fld id="{E71D7312-EBE2-4B67-A699-C6FA0AC42CE0}" type="datetime1">
              <a:rPr lang="en-GB" smtClean="0"/>
              <a:t>05/02/2025</a:t>
            </a:fld>
            <a:endParaRPr lang="en-GB" dirty="0"/>
          </a:p>
        </p:txBody>
      </p:sp>
      <p:sp>
        <p:nvSpPr>
          <p:cNvPr id="5" name="Footer Placeholder 4"/>
          <p:cNvSpPr>
            <a:spLocks noGrp="1"/>
          </p:cNvSpPr>
          <p:nvPr>
            <p:ph type="ftr" sz="quarter" idx="3"/>
          </p:nvPr>
        </p:nvSpPr>
        <p:spPr>
          <a:xfrm>
            <a:off x="4038600" y="6310525"/>
            <a:ext cx="4114800" cy="249385"/>
          </a:xfrm>
          <a:prstGeom prst="rect">
            <a:avLst/>
          </a:prstGeom>
        </p:spPr>
        <p:txBody>
          <a:bodyPr vert="horz" lIns="91440" tIns="45720" rIns="91440" bIns="45720" rtlCol="0" anchor="ctr"/>
          <a:lstStyle>
            <a:lvl1pPr algn="ctr">
              <a:defRPr sz="1200">
                <a:solidFill>
                  <a:srgbClr val="96070D"/>
                </a:solidFill>
              </a:defRPr>
            </a:lvl1pPr>
          </a:lstStyle>
          <a:p>
            <a:endParaRPr lang="en-GB" dirty="0"/>
          </a:p>
        </p:txBody>
      </p:sp>
      <p:sp>
        <p:nvSpPr>
          <p:cNvPr id="6" name="Slide Number Placeholder 5"/>
          <p:cNvSpPr>
            <a:spLocks noGrp="1"/>
          </p:cNvSpPr>
          <p:nvPr>
            <p:ph type="sldNum" sz="quarter" idx="4"/>
          </p:nvPr>
        </p:nvSpPr>
        <p:spPr>
          <a:xfrm>
            <a:off x="8610600" y="6310525"/>
            <a:ext cx="2743200" cy="249385"/>
          </a:xfrm>
          <a:prstGeom prst="rect">
            <a:avLst/>
          </a:prstGeom>
        </p:spPr>
        <p:txBody>
          <a:bodyPr vert="horz" lIns="91440" tIns="45720" rIns="91440" bIns="45720" rtlCol="0" anchor="ctr"/>
          <a:lstStyle>
            <a:lvl1pPr algn="r">
              <a:defRPr sz="1200">
                <a:solidFill>
                  <a:srgbClr val="96070D"/>
                </a:solidFill>
              </a:defRPr>
            </a:lvl1pPr>
          </a:lstStyle>
          <a:p>
            <a:fld id="{9FFE5F64-E8CB-4F58-B62A-F5B601B30668}" type="slidenum">
              <a:rPr lang="en-GB" smtClean="0"/>
              <a:pPr/>
              <a:t>‹#›</a:t>
            </a:fld>
            <a:endParaRPr lang="en-GB" dirty="0"/>
          </a:p>
        </p:txBody>
      </p:sp>
    </p:spTree>
    <p:extLst>
      <p:ext uri="{BB962C8B-B14F-4D97-AF65-F5344CB8AC3E}">
        <p14:creationId xmlns:p14="http://schemas.microsoft.com/office/powerpoint/2010/main" val="1044547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0" r:id="rId9"/>
    <p:sldLayoutId id="2147483656" r:id="rId10"/>
    <p:sldLayoutId id="2147483657" r:id="rId11"/>
    <p:sldLayoutId id="2147483658" r:id="rId12"/>
    <p:sldLayoutId id="2147483659" r:id="rId13"/>
  </p:sldLayoutIdLst>
  <p:hf hdr="0" ftr="0" dt="0"/>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8.emf"/><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4.emf"/><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37.emf"/><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46.emf"/><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package" Target="../embeddings/Microsoft_Word_Document.docx"/><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14.png"/><Relationship Id="rId5" Type="http://schemas.openxmlformats.org/officeDocument/2006/relationships/image" Target="../media/image8.emf"/><Relationship Id="rId10" Type="http://schemas.openxmlformats.org/officeDocument/2006/relationships/image" Target="../media/image13.png"/><Relationship Id="rId4" Type="http://schemas.openxmlformats.org/officeDocument/2006/relationships/image" Target="../media/image7.emf"/><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package" Target="../embeddings/Microsoft_Word_Document2.docx"/><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package" Target="../embeddings/Microsoft_Word_Document3.doc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0655" y="610107"/>
            <a:ext cx="9144000" cy="2645855"/>
          </a:xfrm>
        </p:spPr>
        <p:txBody>
          <a:bodyPr>
            <a:normAutofit/>
          </a:bodyPr>
          <a:lstStyle/>
          <a:p>
            <a:r>
              <a:rPr lang="en-US" dirty="0"/>
              <a:t>East Sussex Fire and Rescue Service Performance Report</a:t>
            </a:r>
            <a:endParaRPr lang="en-GB" dirty="0"/>
          </a:p>
        </p:txBody>
      </p:sp>
      <p:sp>
        <p:nvSpPr>
          <p:cNvPr id="3" name="Subtitle 2"/>
          <p:cNvSpPr>
            <a:spLocks noGrp="1"/>
          </p:cNvSpPr>
          <p:nvPr>
            <p:ph type="subTitle" idx="1"/>
          </p:nvPr>
        </p:nvSpPr>
        <p:spPr/>
        <p:txBody>
          <a:bodyPr>
            <a:normAutofit/>
          </a:bodyPr>
          <a:lstStyle/>
          <a:p>
            <a:r>
              <a:rPr lang="en-US" sz="5400" dirty="0"/>
              <a:t>Quarter 3 2023/24</a:t>
            </a:r>
            <a:endParaRPr lang="en-GB" sz="5400" dirty="0"/>
          </a:p>
        </p:txBody>
      </p:sp>
      <p:sp>
        <p:nvSpPr>
          <p:cNvPr id="4" name="Slide Number Placeholder 3">
            <a:extLst>
              <a:ext uri="{FF2B5EF4-FFF2-40B4-BE49-F238E27FC236}">
                <a16:creationId xmlns:a16="http://schemas.microsoft.com/office/drawing/2014/main" id="{398F2B08-4CF9-5DF9-8802-444A57B63F04}"/>
              </a:ext>
            </a:extLst>
          </p:cNvPr>
          <p:cNvSpPr>
            <a:spLocks noGrp="1"/>
          </p:cNvSpPr>
          <p:nvPr>
            <p:ph type="sldNum" sz="quarter" idx="12"/>
          </p:nvPr>
        </p:nvSpPr>
        <p:spPr/>
        <p:txBody>
          <a:bodyPr/>
          <a:lstStyle/>
          <a:p>
            <a:fld id="{9FFE5F64-E8CB-4F58-B62A-F5B601B30668}" type="slidenum">
              <a:rPr lang="en-GB" smtClean="0"/>
              <a:t>1</a:t>
            </a:fld>
            <a:endParaRPr lang="en-GB" dirty="0"/>
          </a:p>
        </p:txBody>
      </p:sp>
    </p:spTree>
    <p:extLst>
      <p:ext uri="{BB962C8B-B14F-4D97-AF65-F5344CB8AC3E}">
        <p14:creationId xmlns:p14="http://schemas.microsoft.com/office/powerpoint/2010/main" val="4160249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10782" y="1"/>
            <a:ext cx="7254815" cy="807522"/>
          </a:xfrm>
          <a:prstGeom prst="rect">
            <a:avLst/>
          </a:prstGeom>
          <a:solidFill>
            <a:schemeClr val="accent4"/>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Priority 2a – Undertake 9,000 home safety visits</a:t>
            </a:r>
            <a:endParaRPr lang="en-GB"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1F2A861-D992-A4D2-6FF7-8D1183A05CCE}"/>
              </a:ext>
            </a:extLst>
          </p:cNvPr>
          <p:cNvSpPr txBox="1"/>
          <p:nvPr/>
        </p:nvSpPr>
        <p:spPr>
          <a:xfrm>
            <a:off x="10782" y="807522"/>
            <a:ext cx="7254815" cy="792000"/>
          </a:xfrm>
          <a:prstGeom prst="rect">
            <a:avLst/>
          </a:prstGeom>
          <a:solidFill>
            <a:schemeClr val="accent4">
              <a:lumMod val="40000"/>
              <a:lumOff val="60000"/>
            </a:schemeClr>
          </a:solidFill>
        </p:spPr>
        <p:txBody>
          <a:bodyPr wrap="square" rtlCol="0">
            <a:spAutoFit/>
          </a:bodyPr>
          <a:lstStyle/>
          <a:p>
            <a:r>
              <a:rPr lang="en-US" dirty="0"/>
              <a:t>The number of home fire safety visits where the householder was given fire safety advice and or had a fire alarm installed.</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379178" y="1"/>
            <a:ext cx="1570729" cy="807522"/>
          </a:xfrm>
          <a:prstGeom prst="rect">
            <a:avLst/>
          </a:prstGeom>
          <a:solidFill>
            <a:schemeClr val="accent4"/>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900" dirty="0">
                <a:solidFill>
                  <a:schemeClr val="tx1"/>
                </a:solidFill>
                <a:latin typeface="Calibri" panose="020F0502020204030204" pitchFamily="34" charset="0"/>
                <a:cs typeface="Calibri" panose="020F0502020204030204" pitchFamily="34" charset="0"/>
              </a:rPr>
              <a:t>6,710 at end of Q3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9063488" y="-12734"/>
            <a:ext cx="1762664" cy="820257"/>
          </a:xfrm>
          <a:prstGeom prst="rect">
            <a:avLst/>
          </a:prstGeom>
          <a:solidFill>
            <a:schemeClr val="accent4"/>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RAG Status – Amber</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379178" y="799048"/>
            <a:ext cx="1570729" cy="792000"/>
          </a:xfrm>
          <a:prstGeom prst="rect">
            <a:avLst/>
          </a:prstGeom>
          <a:solidFill>
            <a:schemeClr val="accent4">
              <a:lumMod val="40000"/>
              <a:lumOff val="6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Improvement Target: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Green &gt; 9,000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Amber 8,100 - 9,000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Red &lt; 8100</a:t>
            </a: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63488" y="799048"/>
            <a:ext cx="1762664" cy="792000"/>
          </a:xfrm>
          <a:prstGeom prst="rect">
            <a:avLst/>
          </a:prstGeom>
          <a:solidFill>
            <a:schemeClr val="accent4">
              <a:lumMod val="40000"/>
              <a:lumOff val="6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Service Owner </a:t>
            </a:r>
          </a:p>
          <a:p>
            <a:r>
              <a:rPr lang="en-US" sz="1100" b="0" dirty="0">
                <a:solidFill>
                  <a:schemeClr val="tx1"/>
                </a:solidFill>
                <a:latin typeface="Calibri" panose="020F0502020204030204" pitchFamily="34" charset="0"/>
                <a:cs typeface="Calibri" panose="020F0502020204030204" pitchFamily="34" charset="0"/>
              </a:rPr>
              <a:t>Matt Lloyd </a:t>
            </a:r>
          </a:p>
          <a:p>
            <a:r>
              <a:rPr lang="en-US" sz="1100" dirty="0">
                <a:solidFill>
                  <a:schemeClr val="tx1"/>
                </a:solidFill>
                <a:latin typeface="Calibri" panose="020F0502020204030204" pitchFamily="34" charset="0"/>
                <a:cs typeface="Calibri" panose="020F0502020204030204" pitchFamily="34" charset="0"/>
              </a:rPr>
              <a:t>Area </a:t>
            </a:r>
            <a:r>
              <a:rPr lang="en-US" sz="1100" b="0" dirty="0">
                <a:solidFill>
                  <a:schemeClr val="tx1"/>
                </a:solidFill>
                <a:latin typeface="Calibri" panose="020F0502020204030204" pitchFamily="34" charset="0"/>
                <a:cs typeface="Calibri" panose="020F0502020204030204" pitchFamily="34" charset="0"/>
              </a:rPr>
              <a:t>– Prevention and Protection (Community Safety)</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638189" y="5417998"/>
            <a:ext cx="7198747" cy="1440000"/>
          </a:xfrm>
          <a:prstGeom prst="rect">
            <a:avLst/>
          </a:prstGeom>
          <a:solidFill>
            <a:schemeClr val="accent4">
              <a:lumMod val="40000"/>
              <a:lumOff val="60000"/>
            </a:schemeClr>
          </a:solidFill>
        </p:spPr>
        <p:txBody>
          <a:bodyPr wrap="square" rtlCol="0">
            <a:spAutoFit/>
          </a:bodyPr>
          <a:lstStyle/>
          <a:p>
            <a:r>
              <a:rPr lang="en-US" sz="1600" b="1" dirty="0"/>
              <a:t>Commentary and actions (Treat or Tolerate): Current Annual Projection – </a:t>
            </a:r>
            <a:r>
              <a:rPr lang="en-US" sz="1600" b="1" dirty="0">
                <a:solidFill>
                  <a:schemeClr val="accent2">
                    <a:lumMod val="50000"/>
                  </a:schemeClr>
                </a:solidFill>
              </a:rPr>
              <a:t>8,930</a:t>
            </a:r>
          </a:p>
          <a:p>
            <a:r>
              <a:rPr lang="en-US" sz="1600" dirty="0"/>
              <a:t>Projected year end result is within 10% of the target</a:t>
            </a:r>
          </a:p>
          <a:p>
            <a:endParaRPr lang="en-US" sz="1600" dirty="0">
              <a:solidFill>
                <a:srgbClr val="FF0000"/>
              </a:solidFill>
            </a:endParaRPr>
          </a:p>
          <a:p>
            <a:r>
              <a:rPr lang="en-US" dirty="0"/>
              <a:t> </a:t>
            </a:r>
            <a:endParaRPr lang="en-GB" dirty="0"/>
          </a:p>
        </p:txBody>
      </p:sp>
      <p:sp>
        <p:nvSpPr>
          <p:cNvPr id="13" name="Slide Number Placeholder 12">
            <a:extLst>
              <a:ext uri="{FF2B5EF4-FFF2-40B4-BE49-F238E27FC236}">
                <a16:creationId xmlns:a16="http://schemas.microsoft.com/office/drawing/2014/main" id="{A624208E-69C0-EC13-03C5-DDC0E5E1378D}"/>
              </a:ext>
            </a:extLst>
          </p:cNvPr>
          <p:cNvSpPr>
            <a:spLocks noGrp="1"/>
          </p:cNvSpPr>
          <p:nvPr>
            <p:ph type="sldNum" sz="quarter" idx="12"/>
          </p:nvPr>
        </p:nvSpPr>
        <p:spPr/>
        <p:txBody>
          <a:bodyPr/>
          <a:lstStyle/>
          <a:p>
            <a:fld id="{9FFE5F64-E8CB-4F58-B62A-F5B601B30668}" type="slidenum">
              <a:rPr lang="en-GB" smtClean="0"/>
              <a:t>10</a:t>
            </a:fld>
            <a:endParaRPr lang="en-GB" dirty="0"/>
          </a:p>
        </p:txBody>
      </p:sp>
      <p:pic>
        <p:nvPicPr>
          <p:cNvPr id="17" name="Picture 16">
            <a:extLst>
              <a:ext uri="{FF2B5EF4-FFF2-40B4-BE49-F238E27FC236}">
                <a16:creationId xmlns:a16="http://schemas.microsoft.com/office/drawing/2014/main" id="{B23ED453-305E-2883-C478-426244C69DD6}"/>
              </a:ext>
            </a:extLst>
          </p:cNvPr>
          <p:cNvPicPr>
            <a:picLocks noChangeAspect="1"/>
          </p:cNvPicPr>
          <p:nvPr/>
        </p:nvPicPr>
        <p:blipFill>
          <a:blip r:embed="rId3"/>
          <a:stretch>
            <a:fillRect/>
          </a:stretch>
        </p:blipFill>
        <p:spPr>
          <a:xfrm>
            <a:off x="6916366" y="1666591"/>
            <a:ext cx="4134255" cy="3566890"/>
          </a:xfrm>
          <a:prstGeom prst="rect">
            <a:avLst/>
          </a:prstGeom>
        </p:spPr>
      </p:pic>
      <p:pic>
        <p:nvPicPr>
          <p:cNvPr id="6" name="Picture 5">
            <a:extLst>
              <a:ext uri="{FF2B5EF4-FFF2-40B4-BE49-F238E27FC236}">
                <a16:creationId xmlns:a16="http://schemas.microsoft.com/office/drawing/2014/main" id="{8CC6ABD4-80A1-5B1F-E6CB-E32793630ECB}"/>
              </a:ext>
            </a:extLst>
          </p:cNvPr>
          <p:cNvPicPr>
            <a:picLocks noChangeAspect="1"/>
          </p:cNvPicPr>
          <p:nvPr/>
        </p:nvPicPr>
        <p:blipFill>
          <a:blip r:embed="rId4"/>
          <a:stretch>
            <a:fillRect/>
          </a:stretch>
        </p:blipFill>
        <p:spPr>
          <a:xfrm>
            <a:off x="0" y="5417997"/>
            <a:ext cx="3638189" cy="1440001"/>
          </a:xfrm>
          <a:prstGeom prst="rect">
            <a:avLst/>
          </a:prstGeom>
        </p:spPr>
      </p:pic>
      <p:pic>
        <p:nvPicPr>
          <p:cNvPr id="15" name="Picture 14">
            <a:extLst>
              <a:ext uri="{FF2B5EF4-FFF2-40B4-BE49-F238E27FC236}">
                <a16:creationId xmlns:a16="http://schemas.microsoft.com/office/drawing/2014/main" id="{F64CCED3-5358-6D56-2021-1B95E262E580}"/>
              </a:ext>
            </a:extLst>
          </p:cNvPr>
          <p:cNvPicPr>
            <a:picLocks noChangeAspect="1"/>
          </p:cNvPicPr>
          <p:nvPr/>
        </p:nvPicPr>
        <p:blipFill>
          <a:blip r:embed="rId5"/>
          <a:stretch>
            <a:fillRect/>
          </a:stretch>
        </p:blipFill>
        <p:spPr>
          <a:xfrm>
            <a:off x="418290" y="1926077"/>
            <a:ext cx="6264612" cy="2859932"/>
          </a:xfrm>
          <a:prstGeom prst="rect">
            <a:avLst/>
          </a:prstGeom>
        </p:spPr>
      </p:pic>
    </p:spTree>
    <p:extLst>
      <p:ext uri="{BB962C8B-B14F-4D97-AF65-F5344CB8AC3E}">
        <p14:creationId xmlns:p14="http://schemas.microsoft.com/office/powerpoint/2010/main" val="1748500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10782" y="0"/>
            <a:ext cx="7254815" cy="806400"/>
          </a:xfrm>
          <a:prstGeom prst="rect">
            <a:avLst/>
          </a:prstGeom>
          <a:solidFill>
            <a:srgbClr val="92D05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Priority 2b – D</a:t>
            </a:r>
            <a:r>
              <a:rPr lang="en-GB" sz="2400" dirty="0">
                <a:solidFill>
                  <a:schemeClr val="tx1"/>
                </a:solidFill>
                <a:ea typeface="Times New Roman" panose="02020603050405020304" pitchFamily="18" charset="0"/>
              </a:rPr>
              <a:t>eliver 90% of all</a:t>
            </a:r>
            <a:r>
              <a:rPr lang="en-GB"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home safety visits to vulnerable members of our community.</a:t>
            </a:r>
            <a:endParaRPr lang="en-GB"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1F2A861-D992-A4D2-6FF7-8D1183A05CCE}"/>
              </a:ext>
            </a:extLst>
          </p:cNvPr>
          <p:cNvSpPr txBox="1"/>
          <p:nvPr/>
        </p:nvSpPr>
        <p:spPr>
          <a:xfrm>
            <a:off x="20018" y="745707"/>
            <a:ext cx="7254815" cy="830997"/>
          </a:xfrm>
          <a:prstGeom prst="rect">
            <a:avLst/>
          </a:prstGeom>
          <a:solidFill>
            <a:schemeClr val="accent6">
              <a:lumMod val="20000"/>
              <a:lumOff val="80000"/>
            </a:schemeClr>
          </a:solidFill>
        </p:spPr>
        <p:txBody>
          <a:bodyPr wrap="square" rtlCol="0">
            <a:spAutoFit/>
          </a:bodyPr>
          <a:lstStyle/>
          <a:p>
            <a:r>
              <a:rPr lang="en-US" sz="1600" dirty="0"/>
              <a:t>Vulnerability is defined as lone pensioners, people over 65, people in rented accommodation, single parent families, hearing /sight impaired and those with a limiting long elderly.</a:t>
            </a:r>
            <a:endParaRPr lang="en-GB" sz="1600"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373994" y="0"/>
            <a:ext cx="1503871" cy="806400"/>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93.6% at end of Q3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8997350" y="-11203"/>
            <a:ext cx="1762664" cy="806400"/>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RAG Status – Green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373994" y="784442"/>
            <a:ext cx="1503871" cy="809498"/>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Improvement Target:</a:t>
            </a:r>
          </a:p>
          <a:p>
            <a:r>
              <a:rPr lang="en-US" sz="1100" b="0" dirty="0">
                <a:solidFill>
                  <a:schemeClr val="tx1"/>
                </a:solidFill>
                <a:latin typeface="Calibri" panose="020F0502020204030204" pitchFamily="34" charset="0"/>
                <a:cs typeface="Calibri" panose="020F0502020204030204" pitchFamily="34" charset="0"/>
              </a:rPr>
              <a:t>Green &gt; 90%  </a:t>
            </a:r>
          </a:p>
          <a:p>
            <a:r>
              <a:rPr lang="en-US" sz="1100" b="0" dirty="0">
                <a:solidFill>
                  <a:schemeClr val="tx1"/>
                </a:solidFill>
                <a:latin typeface="Calibri" panose="020F0502020204030204" pitchFamily="34" charset="0"/>
                <a:cs typeface="Calibri" panose="020F0502020204030204" pitchFamily="34" charset="0"/>
              </a:rPr>
              <a:t>Amber 81% - 90%</a:t>
            </a:r>
          </a:p>
          <a:p>
            <a:r>
              <a:rPr lang="en-US" sz="1100" b="0" dirty="0">
                <a:solidFill>
                  <a:schemeClr val="tx1"/>
                </a:solidFill>
                <a:latin typeface="Calibri" panose="020F0502020204030204" pitchFamily="34" charset="0"/>
                <a:cs typeface="Calibri" panose="020F0502020204030204" pitchFamily="34" charset="0"/>
              </a:rPr>
              <a:t>Red &lt; 81%</a:t>
            </a: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11839" y="795191"/>
            <a:ext cx="1748175" cy="809498"/>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Service Owner </a:t>
            </a:r>
          </a:p>
          <a:p>
            <a:r>
              <a:rPr lang="en-US" sz="1100" b="0" dirty="0">
                <a:solidFill>
                  <a:schemeClr val="tx1"/>
                </a:solidFill>
                <a:latin typeface="Calibri" panose="020F0502020204030204" pitchFamily="34" charset="0"/>
                <a:cs typeface="Calibri" panose="020F0502020204030204" pitchFamily="34" charset="0"/>
              </a:rPr>
              <a:t>Matt Lloyd </a:t>
            </a:r>
          </a:p>
          <a:p>
            <a:r>
              <a:rPr lang="en-US" sz="1100" dirty="0">
                <a:solidFill>
                  <a:schemeClr val="tx1"/>
                </a:solidFill>
                <a:latin typeface="Calibri" panose="020F0502020204030204" pitchFamily="34" charset="0"/>
                <a:cs typeface="Calibri" panose="020F0502020204030204" pitchFamily="34" charset="0"/>
              </a:rPr>
              <a:t>Area</a:t>
            </a:r>
            <a:r>
              <a:rPr lang="en-US" sz="1100" b="0" dirty="0">
                <a:solidFill>
                  <a:schemeClr val="tx1"/>
                </a:solidFill>
                <a:latin typeface="Calibri" panose="020F0502020204030204" pitchFamily="34" charset="0"/>
                <a:cs typeface="Calibri" panose="020F0502020204030204" pitchFamily="34" charset="0"/>
              </a:rPr>
              <a:t> – Prevention and Protection (Community Safety)</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861237" y="5422727"/>
            <a:ext cx="6913266" cy="1440000"/>
          </a:xfrm>
          <a:prstGeom prst="rect">
            <a:avLst/>
          </a:prstGeom>
          <a:solidFill>
            <a:schemeClr val="accent6">
              <a:lumMod val="20000"/>
              <a:lumOff val="80000"/>
            </a:schemeClr>
          </a:solidFill>
        </p:spPr>
        <p:txBody>
          <a:bodyPr wrap="square" rtlCol="0">
            <a:spAutoFit/>
          </a:bodyPr>
          <a:lstStyle/>
          <a:p>
            <a:r>
              <a:rPr lang="en-US" sz="1600" b="1" dirty="0"/>
              <a:t>Commentary and actions (Treat or Tolerate): Current Annual Projection – </a:t>
            </a:r>
            <a:r>
              <a:rPr lang="en-US" sz="1600" b="1" dirty="0">
                <a:solidFill>
                  <a:srgbClr val="00B050"/>
                </a:solidFill>
              </a:rPr>
              <a:t>93.6%</a:t>
            </a:r>
          </a:p>
          <a:p>
            <a:r>
              <a:rPr lang="en-US" sz="1600" dirty="0"/>
              <a:t>Performance is as expected and on track</a:t>
            </a:r>
          </a:p>
          <a:p>
            <a:endParaRPr lang="en-US" dirty="0"/>
          </a:p>
          <a:p>
            <a:r>
              <a:rPr lang="en-US" dirty="0"/>
              <a:t> </a:t>
            </a:r>
            <a:endParaRPr lang="en-GB" dirty="0"/>
          </a:p>
        </p:txBody>
      </p:sp>
      <p:sp>
        <p:nvSpPr>
          <p:cNvPr id="13" name="Slide Number Placeholder 12">
            <a:extLst>
              <a:ext uri="{FF2B5EF4-FFF2-40B4-BE49-F238E27FC236}">
                <a16:creationId xmlns:a16="http://schemas.microsoft.com/office/drawing/2014/main" id="{A624208E-69C0-EC13-03C5-DDC0E5E1378D}"/>
              </a:ext>
            </a:extLst>
          </p:cNvPr>
          <p:cNvSpPr>
            <a:spLocks noGrp="1"/>
          </p:cNvSpPr>
          <p:nvPr>
            <p:ph type="sldNum" sz="quarter" idx="12"/>
          </p:nvPr>
        </p:nvSpPr>
        <p:spPr/>
        <p:txBody>
          <a:bodyPr/>
          <a:lstStyle/>
          <a:p>
            <a:fld id="{9FFE5F64-E8CB-4F58-B62A-F5B601B30668}" type="slidenum">
              <a:rPr lang="en-GB" smtClean="0"/>
              <a:t>11</a:t>
            </a:fld>
            <a:endParaRPr lang="en-GB" dirty="0"/>
          </a:p>
        </p:txBody>
      </p:sp>
      <p:pic>
        <p:nvPicPr>
          <p:cNvPr id="15" name="Picture 14">
            <a:extLst>
              <a:ext uri="{FF2B5EF4-FFF2-40B4-BE49-F238E27FC236}">
                <a16:creationId xmlns:a16="http://schemas.microsoft.com/office/drawing/2014/main" id="{F6496A17-1D76-F62C-E50D-0F11336DD78C}"/>
              </a:ext>
            </a:extLst>
          </p:cNvPr>
          <p:cNvPicPr>
            <a:picLocks noChangeAspect="1"/>
          </p:cNvPicPr>
          <p:nvPr/>
        </p:nvPicPr>
        <p:blipFill>
          <a:blip r:embed="rId3"/>
          <a:stretch>
            <a:fillRect/>
          </a:stretch>
        </p:blipFill>
        <p:spPr>
          <a:xfrm>
            <a:off x="357475" y="1900382"/>
            <a:ext cx="6668655" cy="3057236"/>
          </a:xfrm>
          <a:prstGeom prst="rect">
            <a:avLst/>
          </a:prstGeom>
        </p:spPr>
      </p:pic>
      <p:pic>
        <p:nvPicPr>
          <p:cNvPr id="17" name="Picture 16">
            <a:extLst>
              <a:ext uri="{FF2B5EF4-FFF2-40B4-BE49-F238E27FC236}">
                <a16:creationId xmlns:a16="http://schemas.microsoft.com/office/drawing/2014/main" id="{4DBC40CC-1CCC-4891-F0E0-183B9F222335}"/>
              </a:ext>
            </a:extLst>
          </p:cNvPr>
          <p:cNvPicPr>
            <a:picLocks noChangeAspect="1"/>
          </p:cNvPicPr>
          <p:nvPr/>
        </p:nvPicPr>
        <p:blipFill>
          <a:blip r:embed="rId4"/>
          <a:stretch>
            <a:fillRect/>
          </a:stretch>
        </p:blipFill>
        <p:spPr>
          <a:xfrm>
            <a:off x="6724074" y="1650607"/>
            <a:ext cx="4257962" cy="3715456"/>
          </a:xfrm>
          <a:prstGeom prst="rect">
            <a:avLst/>
          </a:prstGeom>
        </p:spPr>
      </p:pic>
      <p:pic>
        <p:nvPicPr>
          <p:cNvPr id="6" name="Picture 5">
            <a:extLst>
              <a:ext uri="{FF2B5EF4-FFF2-40B4-BE49-F238E27FC236}">
                <a16:creationId xmlns:a16="http://schemas.microsoft.com/office/drawing/2014/main" id="{CEB05052-452F-4B54-9CAF-B346138E9EE1}"/>
              </a:ext>
            </a:extLst>
          </p:cNvPr>
          <p:cNvPicPr>
            <a:picLocks noChangeAspect="1"/>
          </p:cNvPicPr>
          <p:nvPr/>
        </p:nvPicPr>
        <p:blipFill>
          <a:blip r:embed="rId5"/>
          <a:stretch>
            <a:fillRect/>
          </a:stretch>
        </p:blipFill>
        <p:spPr>
          <a:xfrm>
            <a:off x="20368" y="5422729"/>
            <a:ext cx="3853875" cy="1440000"/>
          </a:xfrm>
          <a:prstGeom prst="rect">
            <a:avLst/>
          </a:prstGeom>
        </p:spPr>
      </p:pic>
    </p:spTree>
    <p:extLst>
      <p:ext uri="{BB962C8B-B14F-4D97-AF65-F5344CB8AC3E}">
        <p14:creationId xmlns:p14="http://schemas.microsoft.com/office/powerpoint/2010/main" val="2573223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10781" y="0"/>
            <a:ext cx="7265597" cy="730591"/>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effectLst/>
                <a:latin typeface="Arial" panose="020B0604020202020204" pitchFamily="34" charset="0"/>
                <a:ea typeface="Times New Roman" panose="02020603050405020304" pitchFamily="18" charset="0"/>
              </a:rPr>
              <a:t>Priority 3 – Reducing the number of absences of our employees due to sickness</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1F2A861-D992-A4D2-6FF7-8D1183A05CCE}"/>
              </a:ext>
            </a:extLst>
          </p:cNvPr>
          <p:cNvSpPr txBox="1"/>
          <p:nvPr/>
        </p:nvSpPr>
        <p:spPr>
          <a:xfrm>
            <a:off x="0" y="730447"/>
            <a:ext cx="7254812" cy="646331"/>
          </a:xfrm>
          <a:prstGeom prst="rect">
            <a:avLst/>
          </a:prstGeom>
          <a:solidFill>
            <a:srgbClr val="F0DCDA"/>
          </a:solidFill>
        </p:spPr>
        <p:txBody>
          <a:bodyPr wrap="square" rtlCol="0">
            <a:spAutoFit/>
          </a:bodyPr>
          <a:lstStyle/>
          <a:p>
            <a:r>
              <a:rPr lang="en-US" dirty="0"/>
              <a:t>The number of days/ shifts lost to sickness divided by the number of staff in post</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6" y="14235"/>
            <a:ext cx="1503870"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8.4 at end of Q3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9063489" y="7189"/>
            <a:ext cx="1762662"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RAG Status – Red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5" y="731099"/>
            <a:ext cx="1503871" cy="646331"/>
          </a:xfrm>
          <a:prstGeom prst="rect">
            <a:avLst/>
          </a:prstGeom>
          <a:solidFill>
            <a:srgbClr val="F0DCDA"/>
          </a:solidFill>
        </p:spPr>
        <p:txBody>
          <a:bodyPr>
            <a:normAutofit fontScale="25000" lnSpcReduction="200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4800" dirty="0">
                <a:solidFill>
                  <a:schemeClr val="tx1"/>
                </a:solidFill>
                <a:latin typeface="Calibri" panose="020F0502020204030204" pitchFamily="34" charset="0"/>
                <a:cs typeface="Calibri" panose="020F0502020204030204" pitchFamily="34" charset="0"/>
              </a:rPr>
              <a:t>Reduction Target:</a:t>
            </a:r>
          </a:p>
          <a:p>
            <a:r>
              <a:rPr lang="en-US" sz="4800" b="0" dirty="0">
                <a:solidFill>
                  <a:schemeClr val="tx1"/>
                </a:solidFill>
                <a:latin typeface="Calibri" panose="020F0502020204030204" pitchFamily="34" charset="0"/>
                <a:cs typeface="Calibri" panose="020F0502020204030204" pitchFamily="34" charset="0"/>
              </a:rPr>
              <a:t>Green &lt; 10</a:t>
            </a:r>
          </a:p>
          <a:p>
            <a:r>
              <a:rPr lang="en-US" sz="4800" b="0" dirty="0">
                <a:solidFill>
                  <a:schemeClr val="tx1"/>
                </a:solidFill>
                <a:latin typeface="Calibri" panose="020F0502020204030204" pitchFamily="34" charset="0"/>
                <a:cs typeface="Calibri" panose="020F0502020204030204" pitchFamily="34" charset="0"/>
              </a:rPr>
              <a:t>Amber 10 -11  </a:t>
            </a:r>
          </a:p>
          <a:p>
            <a:r>
              <a:rPr lang="en-US" sz="4800" b="0" dirty="0">
                <a:solidFill>
                  <a:schemeClr val="tx1"/>
                </a:solidFill>
                <a:latin typeface="Calibri" panose="020F0502020204030204" pitchFamily="34" charset="0"/>
                <a:cs typeface="Calibri" panose="020F0502020204030204" pitchFamily="34" charset="0"/>
              </a:rPr>
              <a:t>Red &gt; 11</a:t>
            </a:r>
          </a:p>
          <a:p>
            <a:r>
              <a:rPr lang="en-US" sz="2800" dirty="0">
                <a:solidFill>
                  <a:schemeClr val="tx1"/>
                </a:solidFill>
                <a:latin typeface="Calibri" panose="020F0502020204030204" pitchFamily="34" charset="0"/>
                <a:cs typeface="Calibri" panose="020F0502020204030204" pitchFamily="34" charset="0"/>
              </a:rPr>
              <a:t> </a:t>
            </a: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63488" y="723401"/>
            <a:ext cx="1762664" cy="646331"/>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200" dirty="0">
                <a:solidFill>
                  <a:schemeClr val="tx1"/>
                </a:solidFill>
                <a:latin typeface="Calibri" panose="020F0502020204030204" pitchFamily="34" charset="0"/>
                <a:cs typeface="Calibri" panose="020F0502020204030204" pitchFamily="34" charset="0"/>
              </a:rPr>
              <a:t>Service Owner </a:t>
            </a:r>
          </a:p>
          <a:p>
            <a:r>
              <a:rPr lang="en-US" sz="1200" b="0" dirty="0">
                <a:solidFill>
                  <a:schemeClr val="tx1"/>
                </a:solidFill>
                <a:latin typeface="Calibri" panose="020F0502020204030204" pitchFamily="34" charset="0"/>
                <a:cs typeface="Calibri" panose="020F0502020204030204" pitchFamily="34" charset="0"/>
              </a:rPr>
              <a:t>Jules King  </a:t>
            </a:r>
          </a:p>
          <a:p>
            <a:r>
              <a:rPr lang="en-US" sz="1200" dirty="0">
                <a:solidFill>
                  <a:schemeClr val="tx1"/>
                </a:solidFill>
                <a:latin typeface="Calibri" panose="020F0502020204030204" pitchFamily="34" charset="0"/>
                <a:cs typeface="Calibri" panose="020F0502020204030204" pitchFamily="34" charset="0"/>
              </a:rPr>
              <a:t>Area</a:t>
            </a:r>
            <a:r>
              <a:rPr lang="en-US" sz="1200" b="0" dirty="0">
                <a:solidFill>
                  <a:schemeClr val="tx1"/>
                </a:solidFill>
                <a:latin typeface="Calibri" panose="020F0502020204030204" pitchFamily="34" charset="0"/>
                <a:cs typeface="Calibri" panose="020F0502020204030204" pitchFamily="34" charset="0"/>
              </a:rPr>
              <a:t> – People Strategy</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631447" y="5451781"/>
            <a:ext cx="7198746" cy="1440000"/>
          </a:xfrm>
          <a:prstGeom prst="rect">
            <a:avLst/>
          </a:prstGeom>
          <a:solidFill>
            <a:srgbClr val="F0DCDA"/>
          </a:solidFill>
        </p:spPr>
        <p:txBody>
          <a:bodyPr wrap="square" rtlCol="0">
            <a:spAutoFit/>
          </a:bodyPr>
          <a:lstStyle/>
          <a:p>
            <a:r>
              <a:rPr lang="en-US" sz="1600" dirty="0"/>
              <a:t>Commentary and actions (Treat or Tolerate): Current Annual Projection – </a:t>
            </a:r>
            <a:r>
              <a:rPr lang="en-US" sz="1600" b="1" dirty="0">
                <a:solidFill>
                  <a:srgbClr val="FF0000"/>
                </a:solidFill>
              </a:rPr>
              <a:t>11.2</a:t>
            </a:r>
          </a:p>
          <a:p>
            <a:r>
              <a:rPr lang="en-US" sz="1400" dirty="0"/>
              <a:t>There has been an increase in short term absence in Q3 as has been the case in previous years and can be mainly attributed to colds, sore throat and other seasonal absences. There are still a number of long-term sickness cases within the service and these are being managed through appropriate processes with HR, managers and Occupational Health.</a:t>
            </a:r>
          </a:p>
          <a:p>
            <a:endParaRPr lang="en-US" dirty="0"/>
          </a:p>
          <a:p>
            <a:endParaRPr lang="en-US" dirty="0"/>
          </a:p>
          <a:p>
            <a:r>
              <a:rPr lang="en-US" dirty="0"/>
              <a:t> </a:t>
            </a:r>
            <a:endParaRPr lang="en-GB" dirty="0"/>
          </a:p>
        </p:txBody>
      </p:sp>
      <p:sp>
        <p:nvSpPr>
          <p:cNvPr id="10" name="Slide Number Placeholder 9">
            <a:extLst>
              <a:ext uri="{FF2B5EF4-FFF2-40B4-BE49-F238E27FC236}">
                <a16:creationId xmlns:a16="http://schemas.microsoft.com/office/drawing/2014/main" id="{352B9586-A968-F109-8D4B-2FA90C0577A3}"/>
              </a:ext>
            </a:extLst>
          </p:cNvPr>
          <p:cNvSpPr>
            <a:spLocks noGrp="1"/>
          </p:cNvSpPr>
          <p:nvPr>
            <p:ph type="sldNum" sz="quarter" idx="12"/>
          </p:nvPr>
        </p:nvSpPr>
        <p:spPr/>
        <p:txBody>
          <a:bodyPr/>
          <a:lstStyle/>
          <a:p>
            <a:fld id="{9FFE5F64-E8CB-4F58-B62A-F5B601B30668}" type="slidenum">
              <a:rPr lang="en-GB" smtClean="0"/>
              <a:t>12</a:t>
            </a:fld>
            <a:endParaRPr lang="en-GB" dirty="0"/>
          </a:p>
        </p:txBody>
      </p:sp>
      <p:pic>
        <p:nvPicPr>
          <p:cNvPr id="6" name="Picture 5">
            <a:extLst>
              <a:ext uri="{FF2B5EF4-FFF2-40B4-BE49-F238E27FC236}">
                <a16:creationId xmlns:a16="http://schemas.microsoft.com/office/drawing/2014/main" id="{27342F30-9902-30FA-665E-7B90C8A1A371}"/>
              </a:ext>
            </a:extLst>
          </p:cNvPr>
          <p:cNvPicPr>
            <a:picLocks noChangeAspect="1"/>
          </p:cNvPicPr>
          <p:nvPr/>
        </p:nvPicPr>
        <p:blipFill>
          <a:blip r:embed="rId3"/>
          <a:stretch>
            <a:fillRect/>
          </a:stretch>
        </p:blipFill>
        <p:spPr>
          <a:xfrm>
            <a:off x="0" y="5451782"/>
            <a:ext cx="3631447" cy="1440000"/>
          </a:xfrm>
          <a:prstGeom prst="rect">
            <a:avLst/>
          </a:prstGeom>
        </p:spPr>
      </p:pic>
      <p:pic>
        <p:nvPicPr>
          <p:cNvPr id="14" name="Picture 13">
            <a:extLst>
              <a:ext uri="{FF2B5EF4-FFF2-40B4-BE49-F238E27FC236}">
                <a16:creationId xmlns:a16="http://schemas.microsoft.com/office/drawing/2014/main" id="{64844243-C0A4-9A9C-2110-14C0E04C6518}"/>
              </a:ext>
            </a:extLst>
          </p:cNvPr>
          <p:cNvPicPr>
            <a:picLocks noChangeAspect="1"/>
          </p:cNvPicPr>
          <p:nvPr/>
        </p:nvPicPr>
        <p:blipFill>
          <a:blip r:embed="rId4"/>
          <a:stretch>
            <a:fillRect/>
          </a:stretch>
        </p:blipFill>
        <p:spPr>
          <a:xfrm>
            <a:off x="557048" y="1728532"/>
            <a:ext cx="6411311" cy="3106227"/>
          </a:xfrm>
          <a:prstGeom prst="rect">
            <a:avLst/>
          </a:prstGeom>
        </p:spPr>
      </p:pic>
      <p:pic>
        <p:nvPicPr>
          <p:cNvPr id="17" name="Picture 16">
            <a:extLst>
              <a:ext uri="{FF2B5EF4-FFF2-40B4-BE49-F238E27FC236}">
                <a16:creationId xmlns:a16="http://schemas.microsoft.com/office/drawing/2014/main" id="{40882093-3422-BA9C-9239-B7888F9F110E}"/>
              </a:ext>
            </a:extLst>
          </p:cNvPr>
          <p:cNvPicPr>
            <a:picLocks noChangeAspect="1"/>
          </p:cNvPicPr>
          <p:nvPr/>
        </p:nvPicPr>
        <p:blipFill>
          <a:blip r:embed="rId5"/>
          <a:stretch>
            <a:fillRect/>
          </a:stretch>
        </p:blipFill>
        <p:spPr>
          <a:xfrm>
            <a:off x="7052441" y="1510603"/>
            <a:ext cx="4046483" cy="3797121"/>
          </a:xfrm>
          <a:prstGeom prst="rect">
            <a:avLst/>
          </a:prstGeom>
        </p:spPr>
      </p:pic>
    </p:spTree>
    <p:extLst>
      <p:ext uri="{BB962C8B-B14F-4D97-AF65-F5344CB8AC3E}">
        <p14:creationId xmlns:p14="http://schemas.microsoft.com/office/powerpoint/2010/main" val="14649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0"/>
            <a:ext cx="7265597" cy="730591"/>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effectLst/>
                <a:latin typeface="Arial" panose="020B0604020202020204" pitchFamily="34" charset="0"/>
                <a:ea typeface="Times New Roman" panose="02020603050405020304" pitchFamily="18" charset="0"/>
              </a:rPr>
              <a:t>Priority 4 – Reducing attendance at automatic </a:t>
            </a:r>
            <a:r>
              <a:rPr lang="en-GB" sz="2400" dirty="0">
                <a:ea typeface="Times New Roman" panose="02020603050405020304" pitchFamily="18" charset="0"/>
              </a:rPr>
              <a:t>false alarms </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1F2A861-D992-A4D2-6FF7-8D1183A05CCE}"/>
              </a:ext>
            </a:extLst>
          </p:cNvPr>
          <p:cNvSpPr txBox="1"/>
          <p:nvPr/>
        </p:nvSpPr>
        <p:spPr>
          <a:xfrm>
            <a:off x="-3" y="730590"/>
            <a:ext cx="7254815" cy="756000"/>
          </a:xfrm>
          <a:prstGeom prst="rect">
            <a:avLst/>
          </a:prstGeom>
          <a:solidFill>
            <a:srgbClr val="F0DCDA"/>
          </a:solidFill>
        </p:spPr>
        <p:txBody>
          <a:bodyPr wrap="square" rtlCol="0">
            <a:spAutoFit/>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Number of automatic fire alarms incidents attended to properties covered by the Fire Safety Order</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6" y="0"/>
            <a:ext cx="1503870"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2,464 at end of Q3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9052702" y="0"/>
            <a:ext cx="1762662" cy="684593"/>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RAG Status –  Red</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6" y="705898"/>
            <a:ext cx="1503871" cy="756000"/>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Reduction Target:</a:t>
            </a:r>
          </a:p>
          <a:p>
            <a:r>
              <a:rPr lang="en-US" sz="1100" b="0" dirty="0">
                <a:solidFill>
                  <a:schemeClr val="tx1"/>
                </a:solidFill>
                <a:latin typeface="Calibri" panose="020F0502020204030204" pitchFamily="34" charset="0"/>
                <a:cs typeface="Calibri" panose="020F0502020204030204" pitchFamily="34" charset="0"/>
              </a:rPr>
              <a:t>Green &lt; 2,820 </a:t>
            </a:r>
          </a:p>
          <a:p>
            <a:r>
              <a:rPr lang="en-US" sz="1100" b="0" dirty="0">
                <a:solidFill>
                  <a:schemeClr val="tx1"/>
                </a:solidFill>
                <a:latin typeface="Calibri" panose="020F0502020204030204" pitchFamily="34" charset="0"/>
                <a:cs typeface="Calibri" panose="020F0502020204030204" pitchFamily="34" charset="0"/>
              </a:rPr>
              <a:t>Amber 2,820 - 3,102</a:t>
            </a:r>
          </a:p>
          <a:p>
            <a:r>
              <a:rPr lang="en-US" sz="1100" b="0" dirty="0">
                <a:solidFill>
                  <a:schemeClr val="tx1"/>
                </a:solidFill>
                <a:latin typeface="Calibri" panose="020F0502020204030204" pitchFamily="34" charset="0"/>
                <a:cs typeface="Calibri" panose="020F0502020204030204" pitchFamily="34" charset="0"/>
              </a:rPr>
              <a:t>Red &gt; 3,102</a:t>
            </a:r>
          </a:p>
          <a:p>
            <a:r>
              <a:rPr lang="en-US" sz="1100" dirty="0">
                <a:solidFill>
                  <a:schemeClr val="tx1"/>
                </a:solidFill>
                <a:latin typeface="Calibri" panose="020F0502020204030204" pitchFamily="34" charset="0"/>
                <a:cs typeface="Calibri" panose="020F0502020204030204" pitchFamily="34" charset="0"/>
              </a:rPr>
              <a:t> </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627404" y="5453407"/>
            <a:ext cx="7187962" cy="1415772"/>
          </a:xfrm>
          <a:prstGeom prst="rect">
            <a:avLst/>
          </a:prstGeom>
          <a:solidFill>
            <a:srgbClr val="F0DCDA"/>
          </a:solidFill>
        </p:spPr>
        <p:txBody>
          <a:bodyPr wrap="square" rtlCol="0">
            <a:spAutoFit/>
          </a:bodyPr>
          <a:lstStyle/>
          <a:p>
            <a:r>
              <a:rPr lang="en-US" sz="1600" b="1" dirty="0"/>
              <a:t>Commentary and actions (Treat or Tolerate): Current Annual Projection – </a:t>
            </a:r>
            <a:r>
              <a:rPr lang="en-US" sz="1600" b="1" dirty="0">
                <a:solidFill>
                  <a:srgbClr val="FF0000"/>
                </a:solidFill>
              </a:rPr>
              <a:t>3,279</a:t>
            </a:r>
          </a:p>
          <a:p>
            <a:r>
              <a:rPr lang="en-GB" sz="1400" dirty="0">
                <a:effectLst/>
                <a:latin typeface="Calibri" panose="020F0502020204030204" pitchFamily="34" charset="0"/>
                <a:ea typeface="Calibri" panose="020F0502020204030204" pitchFamily="34" charset="0"/>
              </a:rPr>
              <a:t>Overall, the stats are similar between Q2 and Q3. The increase was from Q1, when we had around 100 extra sleeping </a:t>
            </a:r>
            <a:r>
              <a:rPr lang="en-GB" sz="1400" dirty="0" err="1">
                <a:effectLst/>
                <a:latin typeface="Calibri" panose="020F0502020204030204" pitchFamily="34" charset="0"/>
                <a:ea typeface="Calibri" panose="020F0502020204030204" pitchFamily="34" charset="0"/>
              </a:rPr>
              <a:t>UwFSs</a:t>
            </a:r>
            <a:r>
              <a:rPr lang="en-GB" sz="1400" dirty="0">
                <a:effectLst/>
                <a:latin typeface="Calibri" panose="020F0502020204030204" pitchFamily="34" charset="0"/>
                <a:ea typeface="Calibri" panose="020F0502020204030204" pitchFamily="34" charset="0"/>
              </a:rPr>
              <a:t> and around 80 more non sleeping </a:t>
            </a:r>
            <a:r>
              <a:rPr lang="en-GB" sz="1400" dirty="0" err="1">
                <a:effectLst/>
                <a:latin typeface="Calibri" panose="020F0502020204030204" pitchFamily="34" charset="0"/>
                <a:ea typeface="Calibri" panose="020F0502020204030204" pitchFamily="34" charset="0"/>
              </a:rPr>
              <a:t>UwFS</a:t>
            </a:r>
            <a:r>
              <a:rPr lang="en-GB" sz="1400" dirty="0">
                <a:effectLst/>
                <a:latin typeface="Calibri" panose="020F0502020204030204" pitchFamily="34" charset="0"/>
                <a:ea typeface="Calibri" panose="020F0502020204030204" pitchFamily="34" charset="0"/>
              </a:rPr>
              <a:t>.</a:t>
            </a:r>
          </a:p>
          <a:p>
            <a:r>
              <a:rPr lang="en-GB" sz="1400" dirty="0">
                <a:effectLst/>
                <a:latin typeface="Calibri" panose="020F0502020204030204" pitchFamily="34" charset="0"/>
                <a:ea typeface="Calibri" panose="020F0502020204030204" pitchFamily="34" charset="0"/>
              </a:rPr>
              <a:t>There is no specific trend or cause, this is as a result of more calls and supports the reason why we are changing policy on 1 April 202</a:t>
            </a:r>
            <a:r>
              <a:rPr lang="en-GB" sz="1400" dirty="0">
                <a:latin typeface="Calibri" panose="020F0502020204030204" pitchFamily="34" charset="0"/>
                <a:ea typeface="Calibri" panose="020F0502020204030204" pitchFamily="34" charset="0"/>
              </a:rPr>
              <a:t>4. This will assist and pave the way to look at </a:t>
            </a:r>
            <a:r>
              <a:rPr lang="en-GB" sz="1400" dirty="0" err="1">
                <a:latin typeface="Calibri" panose="020F0502020204030204" pitchFamily="34" charset="0"/>
                <a:ea typeface="Calibri" panose="020F0502020204030204" pitchFamily="34" charset="0"/>
              </a:rPr>
              <a:t>Carelink</a:t>
            </a:r>
            <a:r>
              <a:rPr lang="en-GB" sz="1400" dirty="0">
                <a:latin typeface="Calibri" panose="020F0502020204030204" pitchFamily="34" charset="0"/>
                <a:ea typeface="Calibri" panose="020F0502020204030204" pitchFamily="34" charset="0"/>
              </a:rPr>
              <a:t> / Careline premises.</a:t>
            </a:r>
            <a:endParaRPr lang="en-GB" sz="1400" dirty="0">
              <a:effectLst/>
              <a:latin typeface="Calibri" panose="020F0502020204030204" pitchFamily="34" charset="0"/>
              <a:ea typeface="Calibri" panose="020F0502020204030204" pitchFamily="34" charset="0"/>
            </a:endParaRPr>
          </a:p>
        </p:txBody>
      </p:sp>
      <p:sp>
        <p:nvSpPr>
          <p:cNvPr id="6" name="Title 2">
            <a:extLst>
              <a:ext uri="{FF2B5EF4-FFF2-40B4-BE49-F238E27FC236}">
                <a16:creationId xmlns:a16="http://schemas.microsoft.com/office/drawing/2014/main" id="{A22CE2E5-B6A5-47B9-7ADA-1FBD3086EB53}"/>
              </a:ext>
            </a:extLst>
          </p:cNvPr>
          <p:cNvSpPr txBox="1">
            <a:spLocks/>
          </p:cNvSpPr>
          <p:nvPr/>
        </p:nvSpPr>
        <p:spPr>
          <a:xfrm>
            <a:off x="9052703" y="684593"/>
            <a:ext cx="1762664" cy="756000"/>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200" dirty="0">
                <a:solidFill>
                  <a:schemeClr val="tx1"/>
                </a:solidFill>
                <a:latin typeface="Calibri" panose="020F0502020204030204" pitchFamily="34" charset="0"/>
                <a:cs typeface="Calibri" panose="020F0502020204030204" pitchFamily="34" charset="0"/>
              </a:rPr>
              <a:t>Service Owner </a:t>
            </a:r>
          </a:p>
          <a:p>
            <a:r>
              <a:rPr lang="en-US" sz="1200" b="0" dirty="0">
                <a:solidFill>
                  <a:schemeClr val="tx1"/>
                </a:solidFill>
                <a:latin typeface="Calibri" panose="020F0502020204030204" pitchFamily="34" charset="0"/>
                <a:cs typeface="Calibri" panose="020F0502020204030204" pitchFamily="34" charset="0"/>
              </a:rPr>
              <a:t>Matt Lloyd </a:t>
            </a:r>
          </a:p>
          <a:p>
            <a:r>
              <a:rPr lang="en-US" sz="1200" dirty="0">
                <a:solidFill>
                  <a:schemeClr val="tx1"/>
                </a:solidFill>
                <a:latin typeface="Calibri" panose="020F0502020204030204" pitchFamily="34" charset="0"/>
                <a:cs typeface="Calibri" panose="020F0502020204030204" pitchFamily="34" charset="0"/>
              </a:rPr>
              <a:t>Area</a:t>
            </a:r>
            <a:r>
              <a:rPr lang="en-US" sz="1200" b="0" dirty="0">
                <a:solidFill>
                  <a:schemeClr val="tx1"/>
                </a:solidFill>
                <a:latin typeface="Calibri" panose="020F0502020204030204" pitchFamily="34" charset="0"/>
                <a:cs typeface="Calibri" panose="020F0502020204030204" pitchFamily="34" charset="0"/>
              </a:rPr>
              <a:t> – Service Delivery (Business Safety) </a:t>
            </a:r>
          </a:p>
        </p:txBody>
      </p:sp>
      <p:sp>
        <p:nvSpPr>
          <p:cNvPr id="10" name="Slide Number Placeholder 9">
            <a:extLst>
              <a:ext uri="{FF2B5EF4-FFF2-40B4-BE49-F238E27FC236}">
                <a16:creationId xmlns:a16="http://schemas.microsoft.com/office/drawing/2014/main" id="{12A88DDE-2253-18ED-BA42-1E5D5BE63305}"/>
              </a:ext>
            </a:extLst>
          </p:cNvPr>
          <p:cNvSpPr>
            <a:spLocks noGrp="1"/>
          </p:cNvSpPr>
          <p:nvPr>
            <p:ph type="sldNum" sz="quarter" idx="12"/>
          </p:nvPr>
        </p:nvSpPr>
        <p:spPr/>
        <p:txBody>
          <a:bodyPr/>
          <a:lstStyle/>
          <a:p>
            <a:fld id="{9FFE5F64-E8CB-4F58-B62A-F5B601B30668}" type="slidenum">
              <a:rPr lang="en-GB" smtClean="0"/>
              <a:t>13</a:t>
            </a:fld>
            <a:endParaRPr lang="en-GB" dirty="0"/>
          </a:p>
        </p:txBody>
      </p:sp>
      <p:pic>
        <p:nvPicPr>
          <p:cNvPr id="13" name="Picture 12">
            <a:extLst>
              <a:ext uri="{FF2B5EF4-FFF2-40B4-BE49-F238E27FC236}">
                <a16:creationId xmlns:a16="http://schemas.microsoft.com/office/drawing/2014/main" id="{929FFD0E-1456-2D1B-9080-4FC72B4317D1}"/>
              </a:ext>
            </a:extLst>
          </p:cNvPr>
          <p:cNvPicPr>
            <a:picLocks noChangeAspect="1"/>
          </p:cNvPicPr>
          <p:nvPr/>
        </p:nvPicPr>
        <p:blipFill>
          <a:blip r:embed="rId3"/>
          <a:stretch>
            <a:fillRect/>
          </a:stretch>
        </p:blipFill>
        <p:spPr>
          <a:xfrm>
            <a:off x="346842" y="1923393"/>
            <a:ext cx="6032938" cy="2883682"/>
          </a:xfrm>
          <a:prstGeom prst="rect">
            <a:avLst/>
          </a:prstGeom>
        </p:spPr>
      </p:pic>
      <p:pic>
        <p:nvPicPr>
          <p:cNvPr id="15" name="Picture 14">
            <a:extLst>
              <a:ext uri="{FF2B5EF4-FFF2-40B4-BE49-F238E27FC236}">
                <a16:creationId xmlns:a16="http://schemas.microsoft.com/office/drawing/2014/main" id="{13CB6F10-68DB-74C2-255E-12EBCFE5615B}"/>
              </a:ext>
            </a:extLst>
          </p:cNvPr>
          <p:cNvPicPr>
            <a:picLocks noChangeAspect="1"/>
          </p:cNvPicPr>
          <p:nvPr/>
        </p:nvPicPr>
        <p:blipFill>
          <a:blip r:embed="rId4"/>
          <a:stretch>
            <a:fillRect/>
          </a:stretch>
        </p:blipFill>
        <p:spPr>
          <a:xfrm>
            <a:off x="6810703" y="1616436"/>
            <a:ext cx="4288221" cy="3735472"/>
          </a:xfrm>
          <a:prstGeom prst="rect">
            <a:avLst/>
          </a:prstGeom>
        </p:spPr>
      </p:pic>
      <p:pic>
        <p:nvPicPr>
          <p:cNvPr id="17" name="Picture 16">
            <a:extLst>
              <a:ext uri="{FF2B5EF4-FFF2-40B4-BE49-F238E27FC236}">
                <a16:creationId xmlns:a16="http://schemas.microsoft.com/office/drawing/2014/main" id="{72028C08-6313-6DF4-EA18-3D285FF6EAAF}"/>
              </a:ext>
            </a:extLst>
          </p:cNvPr>
          <p:cNvPicPr>
            <a:picLocks noChangeAspect="1"/>
          </p:cNvPicPr>
          <p:nvPr/>
        </p:nvPicPr>
        <p:blipFill>
          <a:blip r:embed="rId5"/>
          <a:stretch>
            <a:fillRect/>
          </a:stretch>
        </p:blipFill>
        <p:spPr>
          <a:xfrm>
            <a:off x="-2" y="5453407"/>
            <a:ext cx="3627406" cy="1440000"/>
          </a:xfrm>
          <a:prstGeom prst="rect">
            <a:avLst/>
          </a:prstGeom>
        </p:spPr>
      </p:pic>
    </p:spTree>
    <p:extLst>
      <p:ext uri="{BB962C8B-B14F-4D97-AF65-F5344CB8AC3E}">
        <p14:creationId xmlns:p14="http://schemas.microsoft.com/office/powerpoint/2010/main" val="2208441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1"/>
            <a:ext cx="7265597" cy="716212"/>
          </a:xfrm>
          <a:prstGeom prst="rect">
            <a:avLst/>
          </a:prstGeom>
          <a:solidFill>
            <a:srgbClr val="FFC00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solidFill>
                  <a:schemeClr val="tx1"/>
                </a:solidFill>
                <a:effectLst/>
                <a:latin typeface="Arial" panose="020B0604020202020204" pitchFamily="34" charset="0"/>
                <a:ea typeface="Times New Roman" panose="02020603050405020304" pitchFamily="18" charset="0"/>
              </a:rPr>
              <a:t>Priority 5 – </a:t>
            </a:r>
            <a:r>
              <a:rPr lang="en-GB" sz="2400" dirty="0">
                <a:solidFill>
                  <a:schemeClr val="tx1"/>
                </a:solidFill>
              </a:rPr>
              <a:t>Inspections of high-risk premises completed</a:t>
            </a:r>
          </a:p>
        </p:txBody>
      </p:sp>
      <p:sp>
        <p:nvSpPr>
          <p:cNvPr id="3" name="TextBox 2">
            <a:extLst>
              <a:ext uri="{FF2B5EF4-FFF2-40B4-BE49-F238E27FC236}">
                <a16:creationId xmlns:a16="http://schemas.microsoft.com/office/drawing/2014/main" id="{F1F2A861-D992-A4D2-6FF7-8D1183A05CCE}"/>
              </a:ext>
            </a:extLst>
          </p:cNvPr>
          <p:cNvSpPr txBox="1"/>
          <p:nvPr/>
        </p:nvSpPr>
        <p:spPr>
          <a:xfrm>
            <a:off x="10782" y="729063"/>
            <a:ext cx="7254815" cy="646331"/>
          </a:xfrm>
          <a:prstGeom prst="rect">
            <a:avLst/>
          </a:prstGeom>
          <a:solidFill>
            <a:schemeClr val="accent4">
              <a:lumMod val="20000"/>
              <a:lumOff val="80000"/>
            </a:schemeClr>
          </a:solidFill>
        </p:spPr>
        <p:txBody>
          <a:bodyPr wrap="square" rtlCol="0">
            <a:spAutoFit/>
          </a:bodyPr>
          <a:lstStyle/>
          <a:p>
            <a:r>
              <a:rPr lang="en-US" dirty="0"/>
              <a:t>The number of audits / inspections completed within East Sussex as provided from the reinspection list</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7" y="1"/>
            <a:ext cx="1503870" cy="716212"/>
          </a:xfrm>
          <a:prstGeom prst="rect">
            <a:avLst/>
          </a:prstGeom>
          <a:solidFill>
            <a:srgbClr val="FFC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347 at end of Q3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9063488" y="1"/>
            <a:ext cx="1762662" cy="716212"/>
          </a:xfrm>
          <a:prstGeom prst="rect">
            <a:avLst/>
          </a:prstGeom>
          <a:solidFill>
            <a:srgbClr val="FFC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RAG Status – Amber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7" y="690915"/>
            <a:ext cx="1503871" cy="646331"/>
          </a:xfrm>
          <a:prstGeom prst="rect">
            <a:avLst/>
          </a:prstGeom>
          <a:solidFill>
            <a:schemeClr val="accent4">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Improvement Target:</a:t>
            </a:r>
          </a:p>
          <a:p>
            <a:r>
              <a:rPr lang="en-US" sz="1100" b="0" dirty="0">
                <a:solidFill>
                  <a:schemeClr val="tx1"/>
                </a:solidFill>
                <a:latin typeface="Calibri" panose="020F0502020204030204" pitchFamily="34" charset="0"/>
                <a:cs typeface="Calibri" panose="020F0502020204030204" pitchFamily="34" charset="0"/>
              </a:rPr>
              <a:t>Green &gt; 500  </a:t>
            </a:r>
          </a:p>
          <a:p>
            <a:r>
              <a:rPr lang="en-US" sz="1100" b="0" dirty="0">
                <a:solidFill>
                  <a:schemeClr val="tx1"/>
                </a:solidFill>
                <a:latin typeface="Calibri" panose="020F0502020204030204" pitchFamily="34" charset="0"/>
                <a:cs typeface="Calibri" panose="020F0502020204030204" pitchFamily="34" charset="0"/>
              </a:rPr>
              <a:t>Amber 450 - 500</a:t>
            </a:r>
          </a:p>
          <a:p>
            <a:r>
              <a:rPr lang="en-US" sz="1100" b="0" dirty="0">
                <a:solidFill>
                  <a:schemeClr val="tx1"/>
                </a:solidFill>
                <a:latin typeface="Calibri" panose="020F0502020204030204" pitchFamily="34" charset="0"/>
                <a:cs typeface="Calibri" panose="020F0502020204030204" pitchFamily="34" charset="0"/>
              </a:rPr>
              <a:t>Red &lt; 450</a:t>
            </a: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63488" y="988569"/>
            <a:ext cx="1762664" cy="386826"/>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endParaRPr lang="en-US" sz="1050" dirty="0">
              <a:solidFill>
                <a:schemeClr val="tx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177A77C-B0E5-A7B9-C437-BBE631DFCFDA}"/>
              </a:ext>
            </a:extLst>
          </p:cNvPr>
          <p:cNvSpPr txBox="1"/>
          <p:nvPr/>
        </p:nvSpPr>
        <p:spPr>
          <a:xfrm>
            <a:off x="3936163" y="5408936"/>
            <a:ext cx="6889987" cy="1440000"/>
          </a:xfrm>
          <a:prstGeom prst="rect">
            <a:avLst/>
          </a:prstGeom>
          <a:solidFill>
            <a:schemeClr val="accent4">
              <a:lumMod val="20000"/>
              <a:lumOff val="80000"/>
            </a:schemeClr>
          </a:solidFill>
        </p:spPr>
        <p:txBody>
          <a:bodyPr wrap="square" rtlCol="0">
            <a:spAutoFit/>
          </a:bodyPr>
          <a:lstStyle/>
          <a:p>
            <a:r>
              <a:rPr lang="en-US" sz="1600" b="1" dirty="0"/>
              <a:t>Commentary and actions (Treat or Tolerate): Current Annual Projection – </a:t>
            </a:r>
            <a:r>
              <a:rPr lang="en-US" sz="1600" b="1" dirty="0">
                <a:solidFill>
                  <a:schemeClr val="accent2">
                    <a:lumMod val="50000"/>
                  </a:schemeClr>
                </a:solidFill>
              </a:rPr>
              <a:t>462</a:t>
            </a:r>
          </a:p>
          <a:p>
            <a:r>
              <a:rPr lang="en-US" sz="1600" dirty="0"/>
              <a:t>Projected year end result is within 10% of the target</a:t>
            </a:r>
          </a:p>
          <a:p>
            <a:endParaRPr lang="en-US" dirty="0"/>
          </a:p>
          <a:p>
            <a:endParaRPr lang="en-US" dirty="0"/>
          </a:p>
          <a:p>
            <a:endParaRPr lang="en-US" dirty="0"/>
          </a:p>
          <a:p>
            <a:r>
              <a:rPr lang="en-US" dirty="0"/>
              <a:t> </a:t>
            </a:r>
            <a:endParaRPr lang="en-GB" dirty="0"/>
          </a:p>
        </p:txBody>
      </p:sp>
      <p:sp>
        <p:nvSpPr>
          <p:cNvPr id="6" name="Title 2">
            <a:extLst>
              <a:ext uri="{FF2B5EF4-FFF2-40B4-BE49-F238E27FC236}">
                <a16:creationId xmlns:a16="http://schemas.microsoft.com/office/drawing/2014/main" id="{A22CE2E5-B6A5-47B9-7ADA-1FBD3086EB53}"/>
              </a:ext>
            </a:extLst>
          </p:cNvPr>
          <p:cNvSpPr txBox="1">
            <a:spLocks/>
          </p:cNvSpPr>
          <p:nvPr/>
        </p:nvSpPr>
        <p:spPr>
          <a:xfrm>
            <a:off x="9063487" y="690914"/>
            <a:ext cx="1762664" cy="684479"/>
          </a:xfrm>
          <a:prstGeom prst="rect">
            <a:avLst/>
          </a:prstGeom>
          <a:solidFill>
            <a:schemeClr val="accent4">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Service Owner </a:t>
            </a:r>
          </a:p>
          <a:p>
            <a:r>
              <a:rPr lang="en-US" sz="1100" b="0" dirty="0">
                <a:solidFill>
                  <a:schemeClr val="tx1"/>
                </a:solidFill>
                <a:latin typeface="Calibri" panose="020F0502020204030204" pitchFamily="34" charset="0"/>
                <a:cs typeface="Calibri" panose="020F0502020204030204" pitchFamily="34" charset="0"/>
              </a:rPr>
              <a:t>Matt Lloyd </a:t>
            </a:r>
          </a:p>
          <a:p>
            <a:r>
              <a:rPr lang="en-US" sz="1100" dirty="0">
                <a:solidFill>
                  <a:schemeClr val="tx1"/>
                </a:solidFill>
                <a:latin typeface="Calibri" panose="020F0502020204030204" pitchFamily="34" charset="0"/>
                <a:cs typeface="Calibri" panose="020F0502020204030204" pitchFamily="34" charset="0"/>
              </a:rPr>
              <a:t>Area</a:t>
            </a:r>
            <a:r>
              <a:rPr lang="en-US" sz="1100" b="0" dirty="0">
                <a:solidFill>
                  <a:schemeClr val="tx1"/>
                </a:solidFill>
                <a:latin typeface="Calibri" panose="020F0502020204030204" pitchFamily="34" charset="0"/>
                <a:cs typeface="Calibri" panose="020F0502020204030204" pitchFamily="34" charset="0"/>
              </a:rPr>
              <a:t> – Service Delivery (Business Safety) </a:t>
            </a:r>
          </a:p>
        </p:txBody>
      </p:sp>
      <p:sp>
        <p:nvSpPr>
          <p:cNvPr id="10" name="Slide Number Placeholder 9">
            <a:extLst>
              <a:ext uri="{FF2B5EF4-FFF2-40B4-BE49-F238E27FC236}">
                <a16:creationId xmlns:a16="http://schemas.microsoft.com/office/drawing/2014/main" id="{A979C819-537C-4481-66B8-95265572D10E}"/>
              </a:ext>
            </a:extLst>
          </p:cNvPr>
          <p:cNvSpPr>
            <a:spLocks noGrp="1"/>
          </p:cNvSpPr>
          <p:nvPr>
            <p:ph type="sldNum" sz="quarter" idx="12"/>
          </p:nvPr>
        </p:nvSpPr>
        <p:spPr/>
        <p:txBody>
          <a:bodyPr/>
          <a:lstStyle/>
          <a:p>
            <a:fld id="{9FFE5F64-E8CB-4F58-B62A-F5B601B30668}" type="slidenum">
              <a:rPr lang="en-GB" smtClean="0"/>
              <a:t>14</a:t>
            </a:fld>
            <a:endParaRPr lang="en-GB" dirty="0"/>
          </a:p>
        </p:txBody>
      </p:sp>
      <p:pic>
        <p:nvPicPr>
          <p:cNvPr id="14" name="Picture 13">
            <a:extLst>
              <a:ext uri="{FF2B5EF4-FFF2-40B4-BE49-F238E27FC236}">
                <a16:creationId xmlns:a16="http://schemas.microsoft.com/office/drawing/2014/main" id="{8567ABD8-24A3-CF2C-28AC-0E9CCEAB3D36}"/>
              </a:ext>
            </a:extLst>
          </p:cNvPr>
          <p:cNvPicPr>
            <a:picLocks noChangeAspect="1"/>
          </p:cNvPicPr>
          <p:nvPr/>
        </p:nvPicPr>
        <p:blipFill>
          <a:blip r:embed="rId3"/>
          <a:stretch>
            <a:fillRect/>
          </a:stretch>
        </p:blipFill>
        <p:spPr>
          <a:xfrm>
            <a:off x="671209" y="1770435"/>
            <a:ext cx="5953327" cy="2908570"/>
          </a:xfrm>
          <a:prstGeom prst="rect">
            <a:avLst/>
          </a:prstGeom>
        </p:spPr>
      </p:pic>
      <p:pic>
        <p:nvPicPr>
          <p:cNvPr id="16" name="Picture 15">
            <a:extLst>
              <a:ext uri="{FF2B5EF4-FFF2-40B4-BE49-F238E27FC236}">
                <a16:creationId xmlns:a16="http://schemas.microsoft.com/office/drawing/2014/main" id="{BFBB6450-ADF4-27A8-6599-0E26B82EA04D}"/>
              </a:ext>
            </a:extLst>
          </p:cNvPr>
          <p:cNvPicPr>
            <a:picLocks noChangeAspect="1"/>
          </p:cNvPicPr>
          <p:nvPr/>
        </p:nvPicPr>
        <p:blipFill>
          <a:blip r:embed="rId4"/>
          <a:stretch>
            <a:fillRect/>
          </a:stretch>
        </p:blipFill>
        <p:spPr>
          <a:xfrm>
            <a:off x="6775644" y="1407125"/>
            <a:ext cx="4270886" cy="3865265"/>
          </a:xfrm>
          <a:prstGeom prst="rect">
            <a:avLst/>
          </a:prstGeom>
        </p:spPr>
      </p:pic>
      <p:pic>
        <p:nvPicPr>
          <p:cNvPr id="17" name="Picture 16">
            <a:extLst>
              <a:ext uri="{FF2B5EF4-FFF2-40B4-BE49-F238E27FC236}">
                <a16:creationId xmlns:a16="http://schemas.microsoft.com/office/drawing/2014/main" id="{7E35CA94-F5D8-0136-C281-6E3FC4CD790E}"/>
              </a:ext>
            </a:extLst>
          </p:cNvPr>
          <p:cNvPicPr>
            <a:picLocks noChangeAspect="1"/>
          </p:cNvPicPr>
          <p:nvPr/>
        </p:nvPicPr>
        <p:blipFill>
          <a:blip r:embed="rId5"/>
          <a:stretch>
            <a:fillRect/>
          </a:stretch>
        </p:blipFill>
        <p:spPr>
          <a:xfrm>
            <a:off x="-23990" y="5408935"/>
            <a:ext cx="3985260" cy="1439999"/>
          </a:xfrm>
          <a:prstGeom prst="rect">
            <a:avLst/>
          </a:prstGeom>
        </p:spPr>
      </p:pic>
    </p:spTree>
    <p:extLst>
      <p:ext uri="{BB962C8B-B14F-4D97-AF65-F5344CB8AC3E}">
        <p14:creationId xmlns:p14="http://schemas.microsoft.com/office/powerpoint/2010/main" val="318846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4F77-B1FE-1D6F-67CD-9338DD1CA184}"/>
              </a:ext>
            </a:extLst>
          </p:cNvPr>
          <p:cNvSpPr>
            <a:spLocks noGrp="1"/>
          </p:cNvSpPr>
          <p:nvPr>
            <p:ph type="ctrTitle"/>
          </p:nvPr>
        </p:nvSpPr>
        <p:spPr/>
        <p:txBody>
          <a:bodyPr>
            <a:normAutofit/>
          </a:bodyPr>
          <a:lstStyle/>
          <a:p>
            <a:r>
              <a:rPr lang="en-US" dirty="0"/>
              <a:t>Performance measures needing improvement </a:t>
            </a:r>
            <a:endParaRPr lang="en-GB" dirty="0"/>
          </a:p>
        </p:txBody>
      </p:sp>
      <p:sp>
        <p:nvSpPr>
          <p:cNvPr id="3" name="Subtitle 2">
            <a:extLst>
              <a:ext uri="{FF2B5EF4-FFF2-40B4-BE49-F238E27FC236}">
                <a16:creationId xmlns:a16="http://schemas.microsoft.com/office/drawing/2014/main" id="{C7F08026-3B55-3E53-B80B-6614F2DEBB88}"/>
              </a:ext>
            </a:extLst>
          </p:cNvPr>
          <p:cNvSpPr>
            <a:spLocks noGrp="1"/>
          </p:cNvSpPr>
          <p:nvPr>
            <p:ph type="subTitle" idx="1"/>
          </p:nvPr>
        </p:nvSpPr>
        <p:spPr/>
        <p:txBody>
          <a:bodyPr/>
          <a:lstStyle/>
          <a:p>
            <a:endParaRPr lang="en-GB" dirty="0"/>
          </a:p>
        </p:txBody>
      </p:sp>
      <p:sp>
        <p:nvSpPr>
          <p:cNvPr id="4" name="Slide Number Placeholder 3">
            <a:extLst>
              <a:ext uri="{FF2B5EF4-FFF2-40B4-BE49-F238E27FC236}">
                <a16:creationId xmlns:a16="http://schemas.microsoft.com/office/drawing/2014/main" id="{6B4295E3-AE30-8DCA-2D73-91569CAF0E1F}"/>
              </a:ext>
            </a:extLst>
          </p:cNvPr>
          <p:cNvSpPr>
            <a:spLocks noGrp="1"/>
          </p:cNvSpPr>
          <p:nvPr>
            <p:ph type="sldNum" sz="quarter" idx="12"/>
          </p:nvPr>
        </p:nvSpPr>
        <p:spPr/>
        <p:txBody>
          <a:bodyPr/>
          <a:lstStyle/>
          <a:p>
            <a:fld id="{9FFE5F64-E8CB-4F58-B62A-F5B601B30668}" type="slidenum">
              <a:rPr lang="en-GB" smtClean="0"/>
              <a:t>15</a:t>
            </a:fld>
            <a:endParaRPr lang="en-GB" dirty="0"/>
          </a:p>
        </p:txBody>
      </p:sp>
    </p:spTree>
    <p:extLst>
      <p:ext uri="{BB962C8B-B14F-4D97-AF65-F5344CB8AC3E}">
        <p14:creationId xmlns:p14="http://schemas.microsoft.com/office/powerpoint/2010/main" val="158978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1"/>
            <a:ext cx="7265597" cy="716212"/>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effectLst/>
                <a:latin typeface="Arial" panose="020B0604020202020204" pitchFamily="34" charset="0"/>
                <a:ea typeface="Times New Roman" panose="02020603050405020304" pitchFamily="18" charset="0"/>
              </a:rPr>
              <a:t>PI 09 – </a:t>
            </a:r>
            <a:r>
              <a:rPr lang="en-US" sz="2400" dirty="0"/>
              <a:t>Number of primary fire deaths</a:t>
            </a:r>
            <a:endParaRPr lang="en-GB" sz="2400" dirty="0"/>
          </a:p>
        </p:txBody>
      </p:sp>
      <p:sp>
        <p:nvSpPr>
          <p:cNvPr id="3" name="TextBox 2">
            <a:extLst>
              <a:ext uri="{FF2B5EF4-FFF2-40B4-BE49-F238E27FC236}">
                <a16:creationId xmlns:a16="http://schemas.microsoft.com/office/drawing/2014/main" id="{F1F2A861-D992-A4D2-6FF7-8D1183A05CCE}"/>
              </a:ext>
            </a:extLst>
          </p:cNvPr>
          <p:cNvSpPr txBox="1"/>
          <p:nvPr/>
        </p:nvSpPr>
        <p:spPr>
          <a:xfrm>
            <a:off x="10782" y="729063"/>
            <a:ext cx="7254815" cy="923330"/>
          </a:xfrm>
          <a:prstGeom prst="rect">
            <a:avLst/>
          </a:prstGeom>
          <a:solidFill>
            <a:srgbClr val="F0DCDA"/>
          </a:solidFill>
        </p:spPr>
        <p:txBody>
          <a:bodyPr wrap="square" rtlCol="0">
            <a:spAutoFit/>
          </a:bodyPr>
          <a:lstStyle/>
          <a:p>
            <a:r>
              <a:rPr lang="en-US" dirty="0"/>
              <a:t>The number of people whose death was caused by fire in a major fire which involves property, casualties or 5 or more appliances the death may occur weeks or months later.</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7" y="1"/>
            <a:ext cx="1503870"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5 at end of Q3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8986981" y="1"/>
            <a:ext cx="1839169"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RAG Status – Red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7" y="690915"/>
            <a:ext cx="1503871" cy="961478"/>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400" dirty="0">
                <a:solidFill>
                  <a:schemeClr val="tx1"/>
                </a:solidFill>
                <a:latin typeface="Calibri" panose="020F0502020204030204" pitchFamily="34" charset="0"/>
                <a:cs typeface="Calibri" panose="020F0502020204030204" pitchFamily="34" charset="0"/>
              </a:rPr>
              <a:t>Reduction Target:</a:t>
            </a:r>
          </a:p>
          <a:p>
            <a:r>
              <a:rPr lang="en-US" sz="1400" b="0" dirty="0">
                <a:solidFill>
                  <a:schemeClr val="tx1"/>
                </a:solidFill>
                <a:latin typeface="Calibri" panose="020F0502020204030204" pitchFamily="34" charset="0"/>
                <a:cs typeface="Calibri" panose="020F0502020204030204" pitchFamily="34" charset="0"/>
              </a:rPr>
              <a:t>Green = 0  </a:t>
            </a:r>
          </a:p>
          <a:p>
            <a:r>
              <a:rPr lang="en-US" sz="1400" b="0" dirty="0">
                <a:solidFill>
                  <a:schemeClr val="tx1"/>
                </a:solidFill>
                <a:latin typeface="Calibri" panose="020F0502020204030204" pitchFamily="34" charset="0"/>
                <a:cs typeface="Calibri" panose="020F0502020204030204" pitchFamily="34" charset="0"/>
              </a:rPr>
              <a:t>Amber &gt; 0-3</a:t>
            </a:r>
          </a:p>
          <a:p>
            <a:r>
              <a:rPr lang="en-US" sz="1400" b="0" dirty="0">
                <a:solidFill>
                  <a:schemeClr val="tx1"/>
                </a:solidFill>
                <a:latin typeface="Calibri" panose="020F0502020204030204" pitchFamily="34" charset="0"/>
                <a:cs typeface="Calibri" panose="020F0502020204030204" pitchFamily="34" charset="0"/>
              </a:rPr>
              <a:t>Red &gt; 3</a:t>
            </a: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63488" y="988569"/>
            <a:ext cx="1762664" cy="386826"/>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endParaRPr lang="en-US" sz="1050" dirty="0">
              <a:solidFill>
                <a:schemeClr val="tx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177A77C-B0E5-A7B9-C437-BBE631DFCFDA}"/>
              </a:ext>
            </a:extLst>
          </p:cNvPr>
          <p:cNvSpPr txBox="1"/>
          <p:nvPr/>
        </p:nvSpPr>
        <p:spPr>
          <a:xfrm>
            <a:off x="3936163" y="5408934"/>
            <a:ext cx="6889987" cy="1440000"/>
          </a:xfrm>
          <a:prstGeom prst="rect">
            <a:avLst/>
          </a:prstGeom>
          <a:solidFill>
            <a:srgbClr val="F0DCDA"/>
          </a:solidFill>
        </p:spPr>
        <p:txBody>
          <a:bodyPr wrap="square" rtlCol="0">
            <a:spAutoFit/>
          </a:bodyPr>
          <a:lstStyle/>
          <a:p>
            <a:r>
              <a:rPr lang="en-US" sz="1600" b="1" dirty="0"/>
              <a:t>Commentary and actions (Treat or Tolerate): Current Annual Projection – </a:t>
            </a:r>
            <a:r>
              <a:rPr lang="en-US" sz="1600" b="1" dirty="0">
                <a:solidFill>
                  <a:srgbClr val="FF0000"/>
                </a:solidFill>
              </a:rPr>
              <a:t>6</a:t>
            </a:r>
          </a:p>
          <a:p>
            <a:r>
              <a:rPr lang="en-US" sz="1400" dirty="0"/>
              <a:t>This KPI has recently been reviewed and agreed that we strive to have no fire deaths within a year, therefore, any deaths will result in this KPI being red. The service undertakes fatal fire reviews after every fatal fire to determine any outcomes in respect of prevention activities.  </a:t>
            </a:r>
          </a:p>
          <a:p>
            <a:r>
              <a:rPr lang="en-US" sz="1400" dirty="0"/>
              <a:t>There were no fatalities in Quarter 2.</a:t>
            </a:r>
          </a:p>
          <a:p>
            <a:endParaRPr lang="en-US" dirty="0"/>
          </a:p>
          <a:p>
            <a:endParaRPr lang="en-US" dirty="0"/>
          </a:p>
          <a:p>
            <a:r>
              <a:rPr lang="en-US" dirty="0"/>
              <a:t> </a:t>
            </a:r>
            <a:endParaRPr lang="en-GB" dirty="0"/>
          </a:p>
        </p:txBody>
      </p:sp>
      <p:sp>
        <p:nvSpPr>
          <p:cNvPr id="6" name="Title 2">
            <a:extLst>
              <a:ext uri="{FF2B5EF4-FFF2-40B4-BE49-F238E27FC236}">
                <a16:creationId xmlns:a16="http://schemas.microsoft.com/office/drawing/2014/main" id="{A22CE2E5-B6A5-47B9-7ADA-1FBD3086EB53}"/>
              </a:ext>
            </a:extLst>
          </p:cNvPr>
          <p:cNvSpPr txBox="1">
            <a:spLocks/>
          </p:cNvSpPr>
          <p:nvPr/>
        </p:nvSpPr>
        <p:spPr>
          <a:xfrm>
            <a:off x="8986982" y="690914"/>
            <a:ext cx="1839169" cy="961478"/>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200" dirty="0">
                <a:solidFill>
                  <a:schemeClr val="tx1"/>
                </a:solidFill>
                <a:latin typeface="Calibri" panose="020F0502020204030204" pitchFamily="34" charset="0"/>
                <a:cs typeface="Calibri" panose="020F0502020204030204" pitchFamily="34" charset="0"/>
              </a:rPr>
              <a:t>Service Owner </a:t>
            </a:r>
          </a:p>
          <a:p>
            <a:r>
              <a:rPr lang="en-US" sz="1200" b="0" dirty="0">
                <a:solidFill>
                  <a:schemeClr val="tx1"/>
                </a:solidFill>
                <a:latin typeface="Calibri" panose="020F0502020204030204" pitchFamily="34" charset="0"/>
                <a:cs typeface="Calibri" panose="020F0502020204030204" pitchFamily="34" charset="0"/>
              </a:rPr>
              <a:t>Matt Lloyd </a:t>
            </a:r>
          </a:p>
          <a:p>
            <a:r>
              <a:rPr lang="en-US" sz="1200" dirty="0">
                <a:solidFill>
                  <a:schemeClr val="tx1"/>
                </a:solidFill>
                <a:latin typeface="Calibri" panose="020F0502020204030204" pitchFamily="34" charset="0"/>
                <a:cs typeface="Calibri" panose="020F0502020204030204" pitchFamily="34" charset="0"/>
              </a:rPr>
              <a:t>Area</a:t>
            </a:r>
            <a:r>
              <a:rPr lang="en-US" sz="1200" b="0" dirty="0">
                <a:solidFill>
                  <a:schemeClr val="tx1"/>
                </a:solidFill>
                <a:latin typeface="Calibri" panose="020F0502020204030204" pitchFamily="34" charset="0"/>
                <a:cs typeface="Calibri" panose="020F0502020204030204" pitchFamily="34" charset="0"/>
              </a:rPr>
              <a:t> – Prevention &amp; Protection (Community Safety) </a:t>
            </a:r>
          </a:p>
        </p:txBody>
      </p:sp>
      <p:sp>
        <p:nvSpPr>
          <p:cNvPr id="10" name="Slide Number Placeholder 9">
            <a:extLst>
              <a:ext uri="{FF2B5EF4-FFF2-40B4-BE49-F238E27FC236}">
                <a16:creationId xmlns:a16="http://schemas.microsoft.com/office/drawing/2014/main" id="{A979C819-537C-4481-66B8-95265572D10E}"/>
              </a:ext>
            </a:extLst>
          </p:cNvPr>
          <p:cNvSpPr>
            <a:spLocks noGrp="1"/>
          </p:cNvSpPr>
          <p:nvPr>
            <p:ph type="sldNum" sz="quarter" idx="12"/>
          </p:nvPr>
        </p:nvSpPr>
        <p:spPr/>
        <p:txBody>
          <a:bodyPr/>
          <a:lstStyle/>
          <a:p>
            <a:fld id="{9FFE5F64-E8CB-4F58-B62A-F5B601B30668}" type="slidenum">
              <a:rPr lang="en-GB" smtClean="0"/>
              <a:t>16</a:t>
            </a:fld>
            <a:endParaRPr lang="en-GB" dirty="0"/>
          </a:p>
        </p:txBody>
      </p:sp>
      <p:pic>
        <p:nvPicPr>
          <p:cNvPr id="11" name="Picture 10">
            <a:extLst>
              <a:ext uri="{FF2B5EF4-FFF2-40B4-BE49-F238E27FC236}">
                <a16:creationId xmlns:a16="http://schemas.microsoft.com/office/drawing/2014/main" id="{172A1353-A907-31A2-25A9-6AF1181759D0}"/>
              </a:ext>
            </a:extLst>
          </p:cNvPr>
          <p:cNvPicPr>
            <a:picLocks noChangeAspect="1"/>
          </p:cNvPicPr>
          <p:nvPr/>
        </p:nvPicPr>
        <p:blipFill>
          <a:blip r:embed="rId3"/>
          <a:stretch>
            <a:fillRect/>
          </a:stretch>
        </p:blipFill>
        <p:spPr>
          <a:xfrm>
            <a:off x="10783" y="5408937"/>
            <a:ext cx="3960335" cy="1440000"/>
          </a:xfrm>
          <a:prstGeom prst="rect">
            <a:avLst/>
          </a:prstGeom>
        </p:spPr>
      </p:pic>
      <p:pic>
        <p:nvPicPr>
          <p:cNvPr id="18" name="Picture 17">
            <a:extLst>
              <a:ext uri="{FF2B5EF4-FFF2-40B4-BE49-F238E27FC236}">
                <a16:creationId xmlns:a16="http://schemas.microsoft.com/office/drawing/2014/main" id="{4388EF3F-C356-C78A-D693-D31B3148FABD}"/>
              </a:ext>
            </a:extLst>
          </p:cNvPr>
          <p:cNvPicPr>
            <a:picLocks noChangeAspect="1"/>
          </p:cNvPicPr>
          <p:nvPr/>
        </p:nvPicPr>
        <p:blipFill>
          <a:blip r:embed="rId4"/>
          <a:stretch>
            <a:fillRect/>
          </a:stretch>
        </p:blipFill>
        <p:spPr>
          <a:xfrm>
            <a:off x="148282" y="1790977"/>
            <a:ext cx="7117316" cy="3479373"/>
          </a:xfrm>
          <a:prstGeom prst="rect">
            <a:avLst/>
          </a:prstGeom>
        </p:spPr>
      </p:pic>
      <p:pic>
        <p:nvPicPr>
          <p:cNvPr id="20" name="Picture 19">
            <a:extLst>
              <a:ext uri="{FF2B5EF4-FFF2-40B4-BE49-F238E27FC236}">
                <a16:creationId xmlns:a16="http://schemas.microsoft.com/office/drawing/2014/main" id="{56953124-6443-66E9-507D-B2FDC180D69C}"/>
              </a:ext>
            </a:extLst>
          </p:cNvPr>
          <p:cNvPicPr>
            <a:picLocks noChangeAspect="1"/>
          </p:cNvPicPr>
          <p:nvPr/>
        </p:nvPicPr>
        <p:blipFill>
          <a:blip r:embed="rId5"/>
          <a:stretch>
            <a:fillRect/>
          </a:stretch>
        </p:blipFill>
        <p:spPr>
          <a:xfrm>
            <a:off x="7265597" y="1673051"/>
            <a:ext cx="3731917" cy="3597300"/>
          </a:xfrm>
          <a:prstGeom prst="rect">
            <a:avLst/>
          </a:prstGeom>
        </p:spPr>
      </p:pic>
    </p:spTree>
    <p:extLst>
      <p:ext uri="{BB962C8B-B14F-4D97-AF65-F5344CB8AC3E}">
        <p14:creationId xmlns:p14="http://schemas.microsoft.com/office/powerpoint/2010/main" val="2672920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1"/>
            <a:ext cx="7265597" cy="716212"/>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effectLst/>
                <a:latin typeface="Arial" panose="020B0604020202020204" pitchFamily="34" charset="0"/>
                <a:ea typeface="Times New Roman" panose="02020603050405020304" pitchFamily="18" charset="0"/>
              </a:rPr>
              <a:t>PI </a:t>
            </a:r>
            <a:r>
              <a:rPr lang="en-GB" sz="2400" dirty="0">
                <a:ea typeface="Times New Roman" panose="02020603050405020304" pitchFamily="18" charset="0"/>
              </a:rPr>
              <a:t>21</a:t>
            </a:r>
            <a:r>
              <a:rPr lang="en-GB" sz="2400" b="1" dirty="0">
                <a:effectLst/>
                <a:latin typeface="Arial" panose="020B0604020202020204" pitchFamily="34" charset="0"/>
                <a:ea typeface="Times New Roman" panose="02020603050405020304" pitchFamily="18" charset="0"/>
              </a:rPr>
              <a:t> – </a:t>
            </a:r>
            <a:r>
              <a:rPr lang="en-US" sz="2400" dirty="0"/>
              <a:t>Number of workplaces reported accidents / injuries</a:t>
            </a:r>
            <a:endParaRPr lang="en-GB" sz="2400" dirty="0"/>
          </a:p>
        </p:txBody>
      </p:sp>
      <p:sp>
        <p:nvSpPr>
          <p:cNvPr id="3" name="TextBox 2">
            <a:extLst>
              <a:ext uri="{FF2B5EF4-FFF2-40B4-BE49-F238E27FC236}">
                <a16:creationId xmlns:a16="http://schemas.microsoft.com/office/drawing/2014/main" id="{F1F2A861-D992-A4D2-6FF7-8D1183A05CCE}"/>
              </a:ext>
            </a:extLst>
          </p:cNvPr>
          <p:cNvSpPr txBox="1"/>
          <p:nvPr/>
        </p:nvSpPr>
        <p:spPr>
          <a:xfrm>
            <a:off x="10782" y="729063"/>
            <a:ext cx="7254815" cy="702000"/>
          </a:xfrm>
          <a:prstGeom prst="rect">
            <a:avLst/>
          </a:prstGeom>
          <a:solidFill>
            <a:srgbClr val="F0DCDA"/>
          </a:solidFill>
        </p:spPr>
        <p:txBody>
          <a:bodyPr wrap="square" rtlCol="0">
            <a:spAutoFit/>
          </a:bodyPr>
          <a:lstStyle/>
          <a:p>
            <a:r>
              <a:rPr lang="en-US" dirty="0"/>
              <a:t>The number of safety events received</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7" y="1"/>
            <a:ext cx="1503870"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143 at end of Q3</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8986981" y="1"/>
            <a:ext cx="1839169"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RAG Status – Red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7" y="690915"/>
            <a:ext cx="1503871" cy="740148"/>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Reduction Target:</a:t>
            </a:r>
          </a:p>
          <a:p>
            <a:r>
              <a:rPr lang="en-US" sz="1100" b="0" dirty="0">
                <a:solidFill>
                  <a:schemeClr val="tx1"/>
                </a:solidFill>
                <a:latin typeface="Calibri" panose="020F0502020204030204" pitchFamily="34" charset="0"/>
                <a:cs typeface="Calibri" panose="020F0502020204030204" pitchFamily="34" charset="0"/>
              </a:rPr>
              <a:t>Green &lt; 170  </a:t>
            </a:r>
          </a:p>
          <a:p>
            <a:r>
              <a:rPr lang="en-US" sz="1100" b="0" dirty="0">
                <a:solidFill>
                  <a:schemeClr val="tx1"/>
                </a:solidFill>
                <a:latin typeface="Calibri" panose="020F0502020204030204" pitchFamily="34" charset="0"/>
                <a:cs typeface="Calibri" panose="020F0502020204030204" pitchFamily="34" charset="0"/>
              </a:rPr>
              <a:t>Amber 170 – 187</a:t>
            </a:r>
          </a:p>
          <a:p>
            <a:r>
              <a:rPr lang="en-US" sz="1100" b="0" dirty="0">
                <a:solidFill>
                  <a:schemeClr val="tx1"/>
                </a:solidFill>
                <a:latin typeface="Calibri" panose="020F0502020204030204" pitchFamily="34" charset="0"/>
                <a:cs typeface="Calibri" panose="020F0502020204030204" pitchFamily="34" charset="0"/>
              </a:rPr>
              <a:t>Red &gt; 187</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936163" y="5408935"/>
            <a:ext cx="6857265" cy="1440000"/>
          </a:xfrm>
          <a:prstGeom prst="rect">
            <a:avLst/>
          </a:prstGeom>
          <a:solidFill>
            <a:srgbClr val="F0DCDA"/>
          </a:solidFill>
        </p:spPr>
        <p:txBody>
          <a:bodyPr wrap="square" rtlCol="0">
            <a:spAutoFit/>
          </a:bodyPr>
          <a:lstStyle/>
          <a:p>
            <a:r>
              <a:rPr lang="en-US" sz="1600" b="1" dirty="0"/>
              <a:t>Commentary and actions (Treat or Tolerate): Current Annual Projection – </a:t>
            </a:r>
            <a:r>
              <a:rPr lang="en-US" sz="1600" b="1" dirty="0">
                <a:solidFill>
                  <a:srgbClr val="FF0000"/>
                </a:solidFill>
              </a:rPr>
              <a:t>190</a:t>
            </a:r>
          </a:p>
          <a:p>
            <a:r>
              <a:rPr lang="en-US" sz="1050" dirty="0"/>
              <a:t>Q2 There is a decrease in reported incidents in the second quarter of 2023/24, but still off target for the annual KPI of &lt;170. Note PI21 includes injuries, near hits, vehicle/equipment damage and ill health.  ESFRS has a proactive reporting culture, which supports trend analysis and  development of targeted campaigns, communications and training.  One trend identified was increased manual handling injuries, due to higher attendance at </a:t>
            </a:r>
            <a:r>
              <a:rPr lang="en-US" sz="1050" dirty="0" err="1"/>
              <a:t>SECAmb</a:t>
            </a:r>
            <a:r>
              <a:rPr lang="en-US" sz="1050" dirty="0"/>
              <a:t> incidents, handling casualties in restricted environments e.g. staircases and the age profile of the operational workforce.  Enhanced manual handling training has been developed with targeted information on equipment that can be used for casualty extraction in restricted spaces.   </a:t>
            </a:r>
          </a:p>
          <a:p>
            <a:endParaRPr lang="en-US" dirty="0"/>
          </a:p>
          <a:p>
            <a:endParaRPr lang="en-US" dirty="0"/>
          </a:p>
          <a:p>
            <a:endParaRPr lang="en-US" dirty="0"/>
          </a:p>
          <a:p>
            <a:r>
              <a:rPr lang="en-US" dirty="0"/>
              <a:t> </a:t>
            </a:r>
            <a:endParaRPr lang="en-GB" dirty="0"/>
          </a:p>
        </p:txBody>
      </p:sp>
      <p:sp>
        <p:nvSpPr>
          <p:cNvPr id="6" name="Title 2">
            <a:extLst>
              <a:ext uri="{FF2B5EF4-FFF2-40B4-BE49-F238E27FC236}">
                <a16:creationId xmlns:a16="http://schemas.microsoft.com/office/drawing/2014/main" id="{A22CE2E5-B6A5-47B9-7ADA-1FBD3086EB53}"/>
              </a:ext>
            </a:extLst>
          </p:cNvPr>
          <p:cNvSpPr txBox="1">
            <a:spLocks/>
          </p:cNvSpPr>
          <p:nvPr/>
        </p:nvSpPr>
        <p:spPr>
          <a:xfrm>
            <a:off x="8986980" y="672159"/>
            <a:ext cx="1839169" cy="758904"/>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200" dirty="0">
                <a:solidFill>
                  <a:schemeClr val="tx1"/>
                </a:solidFill>
                <a:latin typeface="Calibri" panose="020F0502020204030204" pitchFamily="34" charset="0"/>
                <a:cs typeface="Calibri" panose="020F0502020204030204" pitchFamily="34" charset="0"/>
              </a:rPr>
              <a:t>Service Owner </a:t>
            </a:r>
          </a:p>
          <a:p>
            <a:r>
              <a:rPr lang="en-US" sz="1200" b="0" dirty="0">
                <a:solidFill>
                  <a:schemeClr val="tx1"/>
                </a:solidFill>
                <a:latin typeface="Calibri" panose="020F0502020204030204" pitchFamily="34" charset="0"/>
                <a:cs typeface="Calibri" panose="020F0502020204030204" pitchFamily="34" charset="0"/>
              </a:rPr>
              <a:t>Julie King</a:t>
            </a:r>
          </a:p>
          <a:p>
            <a:r>
              <a:rPr lang="en-US" sz="1200" dirty="0">
                <a:solidFill>
                  <a:schemeClr val="tx1"/>
                </a:solidFill>
                <a:latin typeface="Calibri" panose="020F0502020204030204" pitchFamily="34" charset="0"/>
                <a:cs typeface="Calibri" panose="020F0502020204030204" pitchFamily="34" charset="0"/>
              </a:rPr>
              <a:t>Area</a:t>
            </a:r>
            <a:r>
              <a:rPr lang="en-US" sz="1200" b="0" dirty="0">
                <a:solidFill>
                  <a:schemeClr val="tx1"/>
                </a:solidFill>
                <a:latin typeface="Calibri" panose="020F0502020204030204" pitchFamily="34" charset="0"/>
                <a:cs typeface="Calibri" panose="020F0502020204030204" pitchFamily="34" charset="0"/>
              </a:rPr>
              <a:t>: Health, Safety and Wellbeing</a:t>
            </a:r>
          </a:p>
        </p:txBody>
      </p:sp>
      <p:sp>
        <p:nvSpPr>
          <p:cNvPr id="10" name="Slide Number Placeholder 9">
            <a:extLst>
              <a:ext uri="{FF2B5EF4-FFF2-40B4-BE49-F238E27FC236}">
                <a16:creationId xmlns:a16="http://schemas.microsoft.com/office/drawing/2014/main" id="{A979C819-537C-4481-66B8-95265572D10E}"/>
              </a:ext>
            </a:extLst>
          </p:cNvPr>
          <p:cNvSpPr>
            <a:spLocks noGrp="1"/>
          </p:cNvSpPr>
          <p:nvPr>
            <p:ph type="sldNum" sz="quarter" idx="12"/>
          </p:nvPr>
        </p:nvSpPr>
        <p:spPr/>
        <p:txBody>
          <a:bodyPr/>
          <a:lstStyle/>
          <a:p>
            <a:fld id="{9FFE5F64-E8CB-4F58-B62A-F5B601B30668}" type="slidenum">
              <a:rPr lang="en-GB" smtClean="0"/>
              <a:t>17</a:t>
            </a:fld>
            <a:endParaRPr lang="en-GB" dirty="0"/>
          </a:p>
        </p:txBody>
      </p:sp>
      <p:pic>
        <p:nvPicPr>
          <p:cNvPr id="9" name="Picture 8">
            <a:extLst>
              <a:ext uri="{FF2B5EF4-FFF2-40B4-BE49-F238E27FC236}">
                <a16:creationId xmlns:a16="http://schemas.microsoft.com/office/drawing/2014/main" id="{E80781FD-84EF-8C53-4D44-4F6E11965280}"/>
              </a:ext>
            </a:extLst>
          </p:cNvPr>
          <p:cNvPicPr>
            <a:picLocks noChangeAspect="1"/>
          </p:cNvPicPr>
          <p:nvPr/>
        </p:nvPicPr>
        <p:blipFill>
          <a:blip r:embed="rId3"/>
          <a:stretch>
            <a:fillRect/>
          </a:stretch>
        </p:blipFill>
        <p:spPr>
          <a:xfrm>
            <a:off x="0" y="5408937"/>
            <a:ext cx="3936163" cy="1440000"/>
          </a:xfrm>
          <a:prstGeom prst="rect">
            <a:avLst/>
          </a:prstGeom>
        </p:spPr>
      </p:pic>
      <p:pic>
        <p:nvPicPr>
          <p:cNvPr id="16" name="Picture 15">
            <a:extLst>
              <a:ext uri="{FF2B5EF4-FFF2-40B4-BE49-F238E27FC236}">
                <a16:creationId xmlns:a16="http://schemas.microsoft.com/office/drawing/2014/main" id="{E03CAE5E-B57A-196C-5E49-36B59AB22B7C}"/>
              </a:ext>
            </a:extLst>
          </p:cNvPr>
          <p:cNvPicPr>
            <a:picLocks noChangeAspect="1"/>
          </p:cNvPicPr>
          <p:nvPr/>
        </p:nvPicPr>
        <p:blipFill>
          <a:blip r:embed="rId4"/>
          <a:stretch>
            <a:fillRect/>
          </a:stretch>
        </p:blipFill>
        <p:spPr>
          <a:xfrm>
            <a:off x="6873766" y="1556426"/>
            <a:ext cx="4256690" cy="3745148"/>
          </a:xfrm>
          <a:prstGeom prst="rect">
            <a:avLst/>
          </a:prstGeom>
        </p:spPr>
      </p:pic>
      <p:pic>
        <p:nvPicPr>
          <p:cNvPr id="19" name="Picture 18">
            <a:extLst>
              <a:ext uri="{FF2B5EF4-FFF2-40B4-BE49-F238E27FC236}">
                <a16:creationId xmlns:a16="http://schemas.microsoft.com/office/drawing/2014/main" id="{38425D61-5F70-44FD-A768-4EA3EEB60990}"/>
              </a:ext>
            </a:extLst>
          </p:cNvPr>
          <p:cNvPicPr>
            <a:picLocks noChangeAspect="1"/>
          </p:cNvPicPr>
          <p:nvPr/>
        </p:nvPicPr>
        <p:blipFill>
          <a:blip r:embed="rId5"/>
          <a:stretch>
            <a:fillRect/>
          </a:stretch>
        </p:blipFill>
        <p:spPr>
          <a:xfrm>
            <a:off x="157655" y="2008376"/>
            <a:ext cx="6400799" cy="2823245"/>
          </a:xfrm>
          <a:prstGeom prst="rect">
            <a:avLst/>
          </a:prstGeom>
        </p:spPr>
      </p:pic>
    </p:spTree>
    <p:extLst>
      <p:ext uri="{BB962C8B-B14F-4D97-AF65-F5344CB8AC3E}">
        <p14:creationId xmlns:p14="http://schemas.microsoft.com/office/powerpoint/2010/main" val="2868698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1"/>
            <a:ext cx="7265597" cy="716212"/>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effectLst/>
                <a:latin typeface="Arial" panose="020B0604020202020204" pitchFamily="34" charset="0"/>
                <a:ea typeface="Times New Roman" panose="02020603050405020304" pitchFamily="18" charset="0"/>
              </a:rPr>
              <a:t>PI </a:t>
            </a:r>
            <a:r>
              <a:rPr lang="en-GB" sz="2400" dirty="0">
                <a:ea typeface="Times New Roman" panose="02020603050405020304" pitchFamily="18" charset="0"/>
              </a:rPr>
              <a:t>20</a:t>
            </a:r>
            <a:r>
              <a:rPr lang="en-GB" sz="2400" b="1" dirty="0">
                <a:effectLst/>
                <a:latin typeface="Arial" panose="020B0604020202020204" pitchFamily="34" charset="0"/>
                <a:ea typeface="Times New Roman" panose="02020603050405020304" pitchFamily="18" charset="0"/>
              </a:rPr>
              <a:t> – </a:t>
            </a:r>
            <a:r>
              <a:rPr lang="en-US" sz="2400" dirty="0"/>
              <a:t>Number of RIDDOR incidents</a:t>
            </a:r>
            <a:endParaRPr lang="en-GB" sz="2400" dirty="0"/>
          </a:p>
        </p:txBody>
      </p:sp>
      <p:sp>
        <p:nvSpPr>
          <p:cNvPr id="3" name="TextBox 2">
            <a:extLst>
              <a:ext uri="{FF2B5EF4-FFF2-40B4-BE49-F238E27FC236}">
                <a16:creationId xmlns:a16="http://schemas.microsoft.com/office/drawing/2014/main" id="{F1F2A861-D992-A4D2-6FF7-8D1183A05CCE}"/>
              </a:ext>
            </a:extLst>
          </p:cNvPr>
          <p:cNvSpPr txBox="1"/>
          <p:nvPr/>
        </p:nvSpPr>
        <p:spPr>
          <a:xfrm>
            <a:off x="10782" y="729063"/>
            <a:ext cx="7254815" cy="830997"/>
          </a:xfrm>
          <a:prstGeom prst="rect">
            <a:avLst/>
          </a:prstGeom>
          <a:solidFill>
            <a:srgbClr val="F0DCDA"/>
          </a:solidFill>
        </p:spPr>
        <p:txBody>
          <a:bodyPr wrap="square" rtlCol="0">
            <a:spAutoFit/>
          </a:bodyPr>
          <a:lstStyle/>
          <a:p>
            <a:r>
              <a:rPr lang="en-US" sz="1600" dirty="0"/>
              <a:t>The number of incidents required to be reported under the Reporting of Injuries, Diseases and Dangerous Occurrences Regulations 1995 that were reported to the Health &amp; Safety section through the Service’s accident reporting procedure. </a:t>
            </a:r>
            <a:endParaRPr lang="en-GB" sz="1600"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7" y="1"/>
            <a:ext cx="1503870"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11 at end of Q3</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8986981" y="1"/>
            <a:ext cx="1839169"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RAG Status – Red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7" y="690915"/>
            <a:ext cx="1503871" cy="869146"/>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400" dirty="0">
                <a:solidFill>
                  <a:schemeClr val="tx1"/>
                </a:solidFill>
                <a:latin typeface="Calibri" panose="020F0502020204030204" pitchFamily="34" charset="0"/>
                <a:cs typeface="Calibri" panose="020F0502020204030204" pitchFamily="34" charset="0"/>
              </a:rPr>
              <a:t>Reduction Target:</a:t>
            </a:r>
          </a:p>
          <a:p>
            <a:r>
              <a:rPr lang="en-US" sz="1400" b="0" dirty="0">
                <a:solidFill>
                  <a:schemeClr val="tx1"/>
                </a:solidFill>
                <a:latin typeface="Calibri" panose="020F0502020204030204" pitchFamily="34" charset="0"/>
                <a:cs typeface="Calibri" panose="020F0502020204030204" pitchFamily="34" charset="0"/>
              </a:rPr>
              <a:t>Green &lt; 5  </a:t>
            </a:r>
          </a:p>
          <a:p>
            <a:r>
              <a:rPr lang="en-US" sz="1400" b="0" dirty="0">
                <a:solidFill>
                  <a:schemeClr val="tx1"/>
                </a:solidFill>
                <a:latin typeface="Calibri" panose="020F0502020204030204" pitchFamily="34" charset="0"/>
                <a:cs typeface="Calibri" panose="020F0502020204030204" pitchFamily="34" charset="0"/>
              </a:rPr>
              <a:t>Amber 6</a:t>
            </a:r>
          </a:p>
          <a:p>
            <a:r>
              <a:rPr lang="en-US" sz="1400" b="0" dirty="0">
                <a:solidFill>
                  <a:schemeClr val="tx1"/>
                </a:solidFill>
                <a:latin typeface="Calibri" panose="020F0502020204030204" pitchFamily="34" charset="0"/>
                <a:cs typeface="Calibri" panose="020F0502020204030204" pitchFamily="34" charset="0"/>
              </a:rPr>
              <a:t>Red &gt; 6</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936163" y="5332098"/>
            <a:ext cx="6889986" cy="1530000"/>
          </a:xfrm>
          <a:prstGeom prst="rect">
            <a:avLst/>
          </a:prstGeom>
          <a:solidFill>
            <a:srgbClr val="F0DCDA"/>
          </a:solidFill>
        </p:spPr>
        <p:txBody>
          <a:bodyPr wrap="square" rtlCol="0">
            <a:spAutoFit/>
          </a:bodyPr>
          <a:lstStyle/>
          <a:p>
            <a:r>
              <a:rPr lang="en-US" sz="1400" b="1" dirty="0"/>
              <a:t>Commentary and actions (Treat or Tolerate): Current Annual Projection – </a:t>
            </a:r>
            <a:r>
              <a:rPr lang="en-US" sz="1400" b="1" dirty="0">
                <a:solidFill>
                  <a:srgbClr val="FF0000"/>
                </a:solidFill>
              </a:rPr>
              <a:t>15</a:t>
            </a:r>
          </a:p>
          <a:p>
            <a:r>
              <a:rPr lang="en-US" sz="1000" dirty="0"/>
              <a:t>Q3 There is an increase in RIDDORs in the third quarter of 2023/24 and still off target for the annual KPI of &lt;8. The 5 RIDDOR reports made to the HSE in Q2 2023/24 were:</a:t>
            </a:r>
          </a:p>
          <a:p>
            <a:r>
              <a:rPr lang="en-US" sz="1000" dirty="0"/>
              <a:t>1 x Dangerous Occurrence: Firefighter exposed to hazardous substance: Exposure to blood from casualty who is HIV positive; and </a:t>
            </a:r>
          </a:p>
          <a:p>
            <a:r>
              <a:rPr lang="en-US" sz="1000" dirty="0"/>
              <a:t>4 x &gt; 7 day absence: Slip, trip, fall, causing shoulder dislocation. Tripped over coupling while walking backwards at operational incident; </a:t>
            </a:r>
          </a:p>
          <a:p>
            <a:r>
              <a:rPr lang="en-US" sz="1000" dirty="0"/>
              <a:t>Slip, trip, fall, causing sprained shoulder. Firefighter fell over backwards and hit wall, when removing fire kit. </a:t>
            </a:r>
          </a:p>
          <a:p>
            <a:r>
              <a:rPr lang="en-US" sz="1000" dirty="0"/>
              <a:t>Member of support staff struck head against a wall mounted cupboard with the door left open. Concussion sustained. </a:t>
            </a:r>
          </a:p>
          <a:p>
            <a:r>
              <a:rPr lang="en-US" sz="1000" dirty="0"/>
              <a:t>Firefighter twisted knee when dismounting appliance onto an uneven surface. </a:t>
            </a:r>
          </a:p>
          <a:p>
            <a:endParaRPr lang="en-GB" sz="1100" dirty="0">
              <a:solidFill>
                <a:srgbClr val="FF0000"/>
              </a:solidFill>
              <a:effectLst/>
              <a:ea typeface="Calibri" panose="020F0502020204030204" pitchFamily="34" charset="0"/>
              <a:cs typeface="Times New Roman" panose="02020603050405020304" pitchFamily="18" charset="0"/>
            </a:endParaRPr>
          </a:p>
          <a:p>
            <a:endParaRPr lang="en-US" dirty="0">
              <a:solidFill>
                <a:srgbClr val="FF0000"/>
              </a:solidFill>
            </a:endParaRPr>
          </a:p>
          <a:p>
            <a:endParaRPr lang="en-US" dirty="0"/>
          </a:p>
          <a:p>
            <a:endParaRPr lang="en-US" dirty="0"/>
          </a:p>
          <a:p>
            <a:r>
              <a:rPr lang="en-US" dirty="0"/>
              <a:t> </a:t>
            </a:r>
            <a:endParaRPr lang="en-GB" dirty="0"/>
          </a:p>
        </p:txBody>
      </p:sp>
      <p:sp>
        <p:nvSpPr>
          <p:cNvPr id="6" name="Title 2">
            <a:extLst>
              <a:ext uri="{FF2B5EF4-FFF2-40B4-BE49-F238E27FC236}">
                <a16:creationId xmlns:a16="http://schemas.microsoft.com/office/drawing/2014/main" id="{A22CE2E5-B6A5-47B9-7ADA-1FBD3086EB53}"/>
              </a:ext>
            </a:extLst>
          </p:cNvPr>
          <p:cNvSpPr txBox="1">
            <a:spLocks/>
          </p:cNvSpPr>
          <p:nvPr/>
        </p:nvSpPr>
        <p:spPr>
          <a:xfrm>
            <a:off x="8986980" y="672159"/>
            <a:ext cx="1839169" cy="887901"/>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400" dirty="0">
                <a:solidFill>
                  <a:schemeClr val="tx1"/>
                </a:solidFill>
                <a:latin typeface="Calibri" panose="020F0502020204030204" pitchFamily="34" charset="0"/>
                <a:cs typeface="Calibri" panose="020F0502020204030204" pitchFamily="34" charset="0"/>
              </a:rPr>
              <a:t>Service Owner </a:t>
            </a:r>
          </a:p>
          <a:p>
            <a:r>
              <a:rPr lang="en-US" sz="1400" b="0" dirty="0">
                <a:solidFill>
                  <a:schemeClr val="tx1"/>
                </a:solidFill>
                <a:latin typeface="Calibri" panose="020F0502020204030204" pitchFamily="34" charset="0"/>
                <a:cs typeface="Calibri" panose="020F0502020204030204" pitchFamily="34" charset="0"/>
              </a:rPr>
              <a:t>Julie King</a:t>
            </a:r>
          </a:p>
          <a:p>
            <a:r>
              <a:rPr lang="en-US" sz="1400" dirty="0">
                <a:solidFill>
                  <a:schemeClr val="tx1"/>
                </a:solidFill>
                <a:latin typeface="Calibri" panose="020F0502020204030204" pitchFamily="34" charset="0"/>
                <a:cs typeface="Calibri" panose="020F0502020204030204" pitchFamily="34" charset="0"/>
              </a:rPr>
              <a:t>Area</a:t>
            </a:r>
            <a:r>
              <a:rPr lang="en-US" sz="1400" b="0" dirty="0">
                <a:solidFill>
                  <a:schemeClr val="tx1"/>
                </a:solidFill>
                <a:latin typeface="Calibri" panose="020F0502020204030204" pitchFamily="34" charset="0"/>
                <a:cs typeface="Calibri" panose="020F0502020204030204" pitchFamily="34" charset="0"/>
              </a:rPr>
              <a:t>: Health, Safety and Wellbeing</a:t>
            </a:r>
          </a:p>
        </p:txBody>
      </p:sp>
      <p:sp>
        <p:nvSpPr>
          <p:cNvPr id="10" name="Slide Number Placeholder 9">
            <a:extLst>
              <a:ext uri="{FF2B5EF4-FFF2-40B4-BE49-F238E27FC236}">
                <a16:creationId xmlns:a16="http://schemas.microsoft.com/office/drawing/2014/main" id="{A979C819-537C-4481-66B8-95265572D10E}"/>
              </a:ext>
            </a:extLst>
          </p:cNvPr>
          <p:cNvSpPr>
            <a:spLocks noGrp="1"/>
          </p:cNvSpPr>
          <p:nvPr>
            <p:ph type="sldNum" sz="quarter" idx="12"/>
          </p:nvPr>
        </p:nvSpPr>
        <p:spPr/>
        <p:txBody>
          <a:bodyPr/>
          <a:lstStyle/>
          <a:p>
            <a:fld id="{9FFE5F64-E8CB-4F58-B62A-F5B601B30668}" type="slidenum">
              <a:rPr lang="en-GB" smtClean="0"/>
              <a:t>18</a:t>
            </a:fld>
            <a:endParaRPr lang="en-GB" dirty="0"/>
          </a:p>
        </p:txBody>
      </p:sp>
      <p:pic>
        <p:nvPicPr>
          <p:cNvPr id="13" name="Picture 12">
            <a:extLst>
              <a:ext uri="{FF2B5EF4-FFF2-40B4-BE49-F238E27FC236}">
                <a16:creationId xmlns:a16="http://schemas.microsoft.com/office/drawing/2014/main" id="{1D05AB4F-3973-E86B-0343-B40337BB5B18}"/>
              </a:ext>
            </a:extLst>
          </p:cNvPr>
          <p:cNvPicPr>
            <a:picLocks noChangeAspect="1"/>
          </p:cNvPicPr>
          <p:nvPr/>
        </p:nvPicPr>
        <p:blipFill>
          <a:blip r:embed="rId3"/>
          <a:stretch>
            <a:fillRect/>
          </a:stretch>
        </p:blipFill>
        <p:spPr>
          <a:xfrm>
            <a:off x="325539" y="1941786"/>
            <a:ext cx="6505903" cy="3008586"/>
          </a:xfrm>
          <a:prstGeom prst="rect">
            <a:avLst/>
          </a:prstGeom>
        </p:spPr>
      </p:pic>
      <p:pic>
        <p:nvPicPr>
          <p:cNvPr id="15" name="Picture 14">
            <a:extLst>
              <a:ext uri="{FF2B5EF4-FFF2-40B4-BE49-F238E27FC236}">
                <a16:creationId xmlns:a16="http://schemas.microsoft.com/office/drawing/2014/main" id="{D2EEC1A7-94CC-07AC-32AF-417D09DD53F8}"/>
              </a:ext>
            </a:extLst>
          </p:cNvPr>
          <p:cNvPicPr>
            <a:picLocks noChangeAspect="1"/>
          </p:cNvPicPr>
          <p:nvPr/>
        </p:nvPicPr>
        <p:blipFill>
          <a:blip r:embed="rId4"/>
          <a:stretch>
            <a:fillRect/>
          </a:stretch>
        </p:blipFill>
        <p:spPr>
          <a:xfrm>
            <a:off x="6831441" y="1560060"/>
            <a:ext cx="4427765" cy="3658917"/>
          </a:xfrm>
          <a:prstGeom prst="rect">
            <a:avLst/>
          </a:prstGeom>
        </p:spPr>
      </p:pic>
      <p:pic>
        <p:nvPicPr>
          <p:cNvPr id="16" name="Picture 15">
            <a:extLst>
              <a:ext uri="{FF2B5EF4-FFF2-40B4-BE49-F238E27FC236}">
                <a16:creationId xmlns:a16="http://schemas.microsoft.com/office/drawing/2014/main" id="{B62BE29C-B53E-F232-5ED5-372FAFC914B7}"/>
              </a:ext>
            </a:extLst>
          </p:cNvPr>
          <p:cNvPicPr>
            <a:picLocks noChangeAspect="1"/>
          </p:cNvPicPr>
          <p:nvPr/>
        </p:nvPicPr>
        <p:blipFill>
          <a:blip r:embed="rId5"/>
          <a:stretch>
            <a:fillRect/>
          </a:stretch>
        </p:blipFill>
        <p:spPr>
          <a:xfrm>
            <a:off x="10781" y="5332098"/>
            <a:ext cx="3930846" cy="1530000"/>
          </a:xfrm>
          <a:prstGeom prst="rect">
            <a:avLst/>
          </a:prstGeom>
        </p:spPr>
      </p:pic>
    </p:spTree>
    <p:extLst>
      <p:ext uri="{BB962C8B-B14F-4D97-AF65-F5344CB8AC3E}">
        <p14:creationId xmlns:p14="http://schemas.microsoft.com/office/powerpoint/2010/main" val="3879013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1"/>
            <a:ext cx="7265597" cy="716212"/>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effectLst/>
                <a:latin typeface="Arial" panose="020B0604020202020204" pitchFamily="34" charset="0"/>
                <a:ea typeface="Times New Roman" panose="02020603050405020304" pitchFamily="18" charset="0"/>
              </a:rPr>
              <a:t>PI 16 – </a:t>
            </a:r>
            <a:r>
              <a:rPr lang="en-US" sz="2400" dirty="0"/>
              <a:t>Number of Operational Business Safety Visits completed</a:t>
            </a:r>
            <a:endParaRPr lang="en-GB" sz="2400" dirty="0"/>
          </a:p>
        </p:txBody>
      </p:sp>
      <p:sp>
        <p:nvSpPr>
          <p:cNvPr id="3" name="TextBox 2">
            <a:extLst>
              <a:ext uri="{FF2B5EF4-FFF2-40B4-BE49-F238E27FC236}">
                <a16:creationId xmlns:a16="http://schemas.microsoft.com/office/drawing/2014/main" id="{F1F2A861-D992-A4D2-6FF7-8D1183A05CCE}"/>
              </a:ext>
            </a:extLst>
          </p:cNvPr>
          <p:cNvSpPr txBox="1"/>
          <p:nvPr/>
        </p:nvSpPr>
        <p:spPr>
          <a:xfrm>
            <a:off x="10782" y="729062"/>
            <a:ext cx="7254815" cy="741600"/>
          </a:xfrm>
          <a:prstGeom prst="rect">
            <a:avLst/>
          </a:prstGeom>
          <a:solidFill>
            <a:srgbClr val="F0DCDA"/>
          </a:solidFill>
        </p:spPr>
        <p:txBody>
          <a:bodyPr wrap="square" rtlCol="0">
            <a:spAutoFit/>
          </a:bodyPr>
          <a:lstStyle/>
          <a:p>
            <a:r>
              <a:rPr lang="en-US" dirty="0"/>
              <a:t>Total number of Fire safety checks undertaken and completed by operational crew members and officers.</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7" y="1"/>
            <a:ext cx="1503870"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606 at end of Q3</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8986981" y="1"/>
            <a:ext cx="1839169"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RAG Status – Red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7" y="690914"/>
            <a:ext cx="1503871" cy="779747"/>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Improvement Target:</a:t>
            </a:r>
          </a:p>
          <a:p>
            <a:r>
              <a:rPr lang="en-US" sz="1100" b="0" dirty="0">
                <a:solidFill>
                  <a:schemeClr val="tx1"/>
                </a:solidFill>
                <a:latin typeface="Calibri" panose="020F0502020204030204" pitchFamily="34" charset="0"/>
                <a:cs typeface="Calibri" panose="020F0502020204030204" pitchFamily="34" charset="0"/>
              </a:rPr>
              <a:t>Green &gt; 1,000  </a:t>
            </a:r>
          </a:p>
          <a:p>
            <a:r>
              <a:rPr lang="en-US" sz="1100" b="0" dirty="0">
                <a:solidFill>
                  <a:schemeClr val="tx1"/>
                </a:solidFill>
                <a:latin typeface="Calibri" panose="020F0502020204030204" pitchFamily="34" charset="0"/>
                <a:cs typeface="Calibri" panose="020F0502020204030204" pitchFamily="34" charset="0"/>
              </a:rPr>
              <a:t>Amber 900 – 1,000</a:t>
            </a:r>
          </a:p>
          <a:p>
            <a:r>
              <a:rPr lang="en-US" sz="1100" b="0" dirty="0">
                <a:solidFill>
                  <a:schemeClr val="tx1"/>
                </a:solidFill>
                <a:latin typeface="Calibri" panose="020F0502020204030204" pitchFamily="34" charset="0"/>
                <a:cs typeface="Calibri" panose="020F0502020204030204" pitchFamily="34" charset="0"/>
              </a:rPr>
              <a:t>Red &lt; 900</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936163" y="5408937"/>
            <a:ext cx="7815695" cy="1440000"/>
          </a:xfrm>
          <a:prstGeom prst="rect">
            <a:avLst/>
          </a:prstGeom>
          <a:solidFill>
            <a:srgbClr val="F0DCDA"/>
          </a:solidFill>
        </p:spPr>
        <p:txBody>
          <a:bodyPr wrap="square" rtlCol="0">
            <a:spAutoFit/>
          </a:bodyPr>
          <a:lstStyle/>
          <a:p>
            <a:r>
              <a:rPr lang="en-US" sz="1600" b="1" dirty="0"/>
              <a:t>Commentary and actions (Treat or Tolerate): Current Annual Projection – </a:t>
            </a:r>
            <a:r>
              <a:rPr lang="en-US" sz="1600" b="1" dirty="0">
                <a:solidFill>
                  <a:srgbClr val="FF0000"/>
                </a:solidFill>
              </a:rPr>
              <a:t>806</a:t>
            </a:r>
          </a:p>
          <a:p>
            <a:r>
              <a:rPr lang="en-US" sz="900" dirty="0">
                <a:effectLst/>
                <a:latin typeface="Calibri" panose="020F0502020204030204" pitchFamily="34" charset="0"/>
                <a:ea typeface="Calibri" panose="020F0502020204030204" pitchFamily="34" charset="0"/>
              </a:rPr>
              <a:t>Fire Safety Checks are showing as 606 completed, meaning that we are 394 short of target. In relation to audits, we are currently at 366, meaning that we are 144 short of target. We forecast a shortfall of approximately 100 visits at the end of Q4. To mitigate this, teams will revert to 4 per watch per month target. In terms of explanation, the focus of Protection Trainees and New Starters this year has been </a:t>
            </a:r>
            <a:r>
              <a:rPr lang="en-US" sz="900" dirty="0" err="1">
                <a:effectLst/>
                <a:latin typeface="Calibri" panose="020F0502020204030204" pitchFamily="34" charset="0"/>
                <a:ea typeface="Calibri" panose="020F0502020204030204" pitchFamily="34" charset="0"/>
              </a:rPr>
              <a:t>prioritised</a:t>
            </a:r>
            <a:r>
              <a:rPr lang="en-US" sz="900" dirty="0">
                <a:effectLst/>
                <a:latin typeface="Calibri" panose="020F0502020204030204" pitchFamily="34" charset="0"/>
                <a:ea typeface="Calibri" panose="020F0502020204030204" pitchFamily="34" charset="0"/>
              </a:rPr>
              <a:t> on legal works. Protection staff have been able to deliver legal cases, with 22 summons in court (as of 25th January), with a further 3 cases being issued summons imminently. We have also </a:t>
            </a:r>
            <a:r>
              <a:rPr lang="en-US" sz="900" dirty="0" err="1">
                <a:effectLst/>
                <a:latin typeface="Calibri" panose="020F0502020204030204" pitchFamily="34" charset="0"/>
                <a:ea typeface="Calibri" panose="020F0502020204030204" pitchFamily="34" charset="0"/>
              </a:rPr>
              <a:t>prioritised</a:t>
            </a:r>
            <a:r>
              <a:rPr lang="en-US" sz="900" dirty="0">
                <a:effectLst/>
                <a:latin typeface="Calibri" panose="020F0502020204030204" pitchFamily="34" charset="0"/>
                <a:ea typeface="Calibri" panose="020F0502020204030204" pitchFamily="34" charset="0"/>
              </a:rPr>
              <a:t> the delivery of training to crews on the CRM Fire Safety Module which has impacted Protection Staff as the trainers and Operational Crews receiving the training. We have also been using protection staff to help ‘user acceptance test’ and plan our upgraded CRM database. Further works around reducing Standby's which take our </a:t>
            </a:r>
            <a:r>
              <a:rPr lang="en-US" sz="900" dirty="0" err="1">
                <a:effectLst/>
                <a:latin typeface="Calibri" panose="020F0502020204030204" pitchFamily="34" charset="0"/>
                <a:ea typeface="Calibri" panose="020F0502020204030204" pitchFamily="34" charset="0"/>
              </a:rPr>
              <a:t>wholetime</a:t>
            </a:r>
            <a:r>
              <a:rPr lang="en-US" sz="900" dirty="0">
                <a:effectLst/>
                <a:latin typeface="Calibri" panose="020F0502020204030204" pitchFamily="34" charset="0"/>
                <a:ea typeface="Calibri" panose="020F0502020204030204" pitchFamily="34" charset="0"/>
              </a:rPr>
              <a:t> stations away from their working areas has commenced. We also plan to enable our staff to access and complete work allocated to other work groups. Doing this will enable crews to carry out effective work, even when on standby duties. Therefore, this priority work will considerably assist with risk reduction, which was the strategic aim. </a:t>
            </a:r>
          </a:p>
        </p:txBody>
      </p:sp>
      <p:sp>
        <p:nvSpPr>
          <p:cNvPr id="6" name="Title 2">
            <a:extLst>
              <a:ext uri="{FF2B5EF4-FFF2-40B4-BE49-F238E27FC236}">
                <a16:creationId xmlns:a16="http://schemas.microsoft.com/office/drawing/2014/main" id="{A22CE2E5-B6A5-47B9-7ADA-1FBD3086EB53}"/>
              </a:ext>
            </a:extLst>
          </p:cNvPr>
          <p:cNvSpPr txBox="1">
            <a:spLocks/>
          </p:cNvSpPr>
          <p:nvPr/>
        </p:nvSpPr>
        <p:spPr>
          <a:xfrm>
            <a:off x="8986980" y="672159"/>
            <a:ext cx="1839169" cy="798502"/>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200" dirty="0">
                <a:solidFill>
                  <a:schemeClr val="tx1"/>
                </a:solidFill>
                <a:latin typeface="Calibri" panose="020F0502020204030204" pitchFamily="34" charset="0"/>
                <a:cs typeface="Calibri" panose="020F0502020204030204" pitchFamily="34" charset="0"/>
              </a:rPr>
              <a:t>Service Owner </a:t>
            </a:r>
          </a:p>
          <a:p>
            <a:r>
              <a:rPr lang="en-US" sz="1200" b="0" dirty="0">
                <a:solidFill>
                  <a:schemeClr val="tx1"/>
                </a:solidFill>
                <a:latin typeface="Calibri" panose="020F0502020204030204" pitchFamily="34" charset="0"/>
                <a:cs typeface="Calibri" panose="020F0502020204030204" pitchFamily="34" charset="0"/>
              </a:rPr>
              <a:t>Matt Lloyd</a:t>
            </a:r>
          </a:p>
          <a:p>
            <a:r>
              <a:rPr lang="en-US" sz="1200" dirty="0">
                <a:solidFill>
                  <a:schemeClr val="tx1"/>
                </a:solidFill>
                <a:latin typeface="Calibri" panose="020F0502020204030204" pitchFamily="34" charset="0"/>
                <a:cs typeface="Calibri" panose="020F0502020204030204" pitchFamily="34" charset="0"/>
              </a:rPr>
              <a:t>Area</a:t>
            </a:r>
            <a:r>
              <a:rPr lang="en-US" sz="1200" b="0" dirty="0">
                <a:solidFill>
                  <a:schemeClr val="tx1"/>
                </a:solidFill>
                <a:latin typeface="Calibri" panose="020F0502020204030204" pitchFamily="34" charset="0"/>
                <a:cs typeface="Calibri" panose="020F0502020204030204" pitchFamily="34" charset="0"/>
              </a:rPr>
              <a:t>: Prevention and Protection (Protection)</a:t>
            </a:r>
          </a:p>
        </p:txBody>
      </p:sp>
      <p:sp>
        <p:nvSpPr>
          <p:cNvPr id="10" name="Slide Number Placeholder 9">
            <a:extLst>
              <a:ext uri="{FF2B5EF4-FFF2-40B4-BE49-F238E27FC236}">
                <a16:creationId xmlns:a16="http://schemas.microsoft.com/office/drawing/2014/main" id="{A979C819-537C-4481-66B8-95265572D10E}"/>
              </a:ext>
            </a:extLst>
          </p:cNvPr>
          <p:cNvSpPr>
            <a:spLocks noGrp="1"/>
          </p:cNvSpPr>
          <p:nvPr>
            <p:ph type="sldNum" sz="quarter" idx="12"/>
          </p:nvPr>
        </p:nvSpPr>
        <p:spPr>
          <a:xfrm>
            <a:off x="9008658" y="6268484"/>
            <a:ext cx="2743200" cy="249385"/>
          </a:xfrm>
        </p:spPr>
        <p:txBody>
          <a:bodyPr/>
          <a:lstStyle/>
          <a:p>
            <a:fld id="{9FFE5F64-E8CB-4F58-B62A-F5B601B30668}" type="slidenum">
              <a:rPr lang="en-GB" smtClean="0"/>
              <a:t>19</a:t>
            </a:fld>
            <a:endParaRPr lang="en-GB" dirty="0"/>
          </a:p>
        </p:txBody>
      </p:sp>
      <p:pic>
        <p:nvPicPr>
          <p:cNvPr id="8" name="Picture 7">
            <a:extLst>
              <a:ext uri="{FF2B5EF4-FFF2-40B4-BE49-F238E27FC236}">
                <a16:creationId xmlns:a16="http://schemas.microsoft.com/office/drawing/2014/main" id="{573CCEDA-A5D5-5658-0BD7-B2D5B7650593}"/>
              </a:ext>
            </a:extLst>
          </p:cNvPr>
          <p:cNvPicPr>
            <a:picLocks noChangeAspect="1"/>
          </p:cNvPicPr>
          <p:nvPr/>
        </p:nvPicPr>
        <p:blipFill>
          <a:blip r:embed="rId3"/>
          <a:stretch>
            <a:fillRect/>
          </a:stretch>
        </p:blipFill>
        <p:spPr>
          <a:xfrm>
            <a:off x="10781" y="5408936"/>
            <a:ext cx="3925381" cy="1449063"/>
          </a:xfrm>
          <a:prstGeom prst="rect">
            <a:avLst/>
          </a:prstGeom>
        </p:spPr>
      </p:pic>
      <p:pic>
        <p:nvPicPr>
          <p:cNvPr id="11" name="Picture 10">
            <a:extLst>
              <a:ext uri="{FF2B5EF4-FFF2-40B4-BE49-F238E27FC236}">
                <a16:creationId xmlns:a16="http://schemas.microsoft.com/office/drawing/2014/main" id="{AAFC6FE6-37D8-2F88-ED50-B3C3B20B667A}"/>
              </a:ext>
            </a:extLst>
          </p:cNvPr>
          <p:cNvPicPr>
            <a:picLocks noChangeAspect="1"/>
          </p:cNvPicPr>
          <p:nvPr/>
        </p:nvPicPr>
        <p:blipFill>
          <a:blip r:embed="rId4"/>
          <a:stretch>
            <a:fillRect/>
          </a:stretch>
        </p:blipFill>
        <p:spPr>
          <a:xfrm>
            <a:off x="758275" y="1931927"/>
            <a:ext cx="5749046" cy="2817828"/>
          </a:xfrm>
          <a:prstGeom prst="rect">
            <a:avLst/>
          </a:prstGeom>
        </p:spPr>
      </p:pic>
      <p:pic>
        <p:nvPicPr>
          <p:cNvPr id="16" name="Picture 15">
            <a:extLst>
              <a:ext uri="{FF2B5EF4-FFF2-40B4-BE49-F238E27FC236}">
                <a16:creationId xmlns:a16="http://schemas.microsoft.com/office/drawing/2014/main" id="{980DD591-D1CE-8EA7-C109-44F120D52EF2}"/>
              </a:ext>
            </a:extLst>
          </p:cNvPr>
          <p:cNvPicPr>
            <a:picLocks noChangeAspect="1"/>
          </p:cNvPicPr>
          <p:nvPr/>
        </p:nvPicPr>
        <p:blipFill>
          <a:blip r:embed="rId5"/>
          <a:stretch>
            <a:fillRect/>
          </a:stretch>
        </p:blipFill>
        <p:spPr>
          <a:xfrm>
            <a:off x="6819089" y="1516904"/>
            <a:ext cx="4243185" cy="3647873"/>
          </a:xfrm>
          <a:prstGeom prst="rect">
            <a:avLst/>
          </a:prstGeom>
        </p:spPr>
      </p:pic>
    </p:spTree>
    <p:extLst>
      <p:ext uri="{BB962C8B-B14F-4D97-AF65-F5344CB8AC3E}">
        <p14:creationId xmlns:p14="http://schemas.microsoft.com/office/powerpoint/2010/main" val="115529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D7B-5CDF-823A-14B6-C43E6A4ACCDA}"/>
              </a:ext>
            </a:extLst>
          </p:cNvPr>
          <p:cNvSpPr>
            <a:spLocks noGrp="1"/>
          </p:cNvSpPr>
          <p:nvPr>
            <p:ph type="title"/>
          </p:nvPr>
        </p:nvSpPr>
        <p:spPr/>
        <p:txBody>
          <a:bodyPr/>
          <a:lstStyle/>
          <a:p>
            <a:r>
              <a:rPr lang="en-US" dirty="0"/>
              <a:t>Contents </a:t>
            </a:r>
            <a:endParaRPr lang="en-GB" dirty="0"/>
          </a:p>
        </p:txBody>
      </p:sp>
      <p:sp>
        <p:nvSpPr>
          <p:cNvPr id="3" name="Content Placeholder 2">
            <a:extLst>
              <a:ext uri="{FF2B5EF4-FFF2-40B4-BE49-F238E27FC236}">
                <a16:creationId xmlns:a16="http://schemas.microsoft.com/office/drawing/2014/main" id="{B785C2F4-1A1C-0E11-5BE9-EDEF185ABE04}"/>
              </a:ext>
            </a:extLst>
          </p:cNvPr>
          <p:cNvSpPr>
            <a:spLocks noGrp="1"/>
          </p:cNvSpPr>
          <p:nvPr>
            <p:ph idx="1"/>
          </p:nvPr>
        </p:nvSpPr>
        <p:spPr>
          <a:xfrm>
            <a:off x="865087" y="1707545"/>
            <a:ext cx="10515600" cy="4351338"/>
          </a:xfrm>
        </p:spPr>
        <p:txBody>
          <a:bodyPr>
            <a:normAutofit fontScale="92500" lnSpcReduction="10000"/>
          </a:bodyPr>
          <a:lstStyle/>
          <a:p>
            <a:pPr marL="457200" lvl="1" indent="0">
              <a:buNone/>
            </a:pPr>
            <a:endParaRPr lang="en-US" dirty="0">
              <a:latin typeface="+mn-lt"/>
            </a:endParaRPr>
          </a:p>
          <a:p>
            <a:pPr marL="457200" lvl="1" indent="0">
              <a:buNone/>
            </a:pPr>
            <a:r>
              <a:rPr lang="en-US" dirty="0">
                <a:latin typeface="+mn-lt"/>
              </a:rPr>
              <a:t>Report Overview 							   </a:t>
            </a:r>
            <a:r>
              <a:rPr lang="en-US" sz="2300" dirty="0">
                <a:latin typeface="+mn-lt"/>
              </a:rPr>
              <a:t>3</a:t>
            </a:r>
          </a:p>
          <a:p>
            <a:pPr marL="457200" lvl="1" indent="0">
              <a:buNone/>
            </a:pPr>
            <a:endParaRPr lang="en-US" dirty="0">
              <a:latin typeface="+mn-lt"/>
            </a:endParaRPr>
          </a:p>
          <a:p>
            <a:pPr marL="457200" lvl="1" indent="0">
              <a:buNone/>
            </a:pPr>
            <a:r>
              <a:rPr lang="en-US" dirty="0">
                <a:latin typeface="+mn-lt"/>
              </a:rPr>
              <a:t>Performance measures at a glance summary  			   </a:t>
            </a:r>
            <a:r>
              <a:rPr lang="en-US" sz="2300" dirty="0"/>
              <a:t>4</a:t>
            </a:r>
          </a:p>
          <a:p>
            <a:pPr marL="457200" lvl="1" indent="0">
              <a:buNone/>
            </a:pPr>
            <a:endParaRPr lang="en-US" dirty="0">
              <a:latin typeface="+mn-lt"/>
            </a:endParaRPr>
          </a:p>
          <a:p>
            <a:pPr marL="457200" lvl="1" indent="0">
              <a:buNone/>
            </a:pPr>
            <a:r>
              <a:rPr lang="en-US" dirty="0">
                <a:latin typeface="+mn-lt"/>
              </a:rPr>
              <a:t>Service Priority Areas 						   </a:t>
            </a:r>
            <a:r>
              <a:rPr lang="en-US" sz="2300" dirty="0"/>
              <a:t>8</a:t>
            </a:r>
          </a:p>
          <a:p>
            <a:pPr marL="457200" lvl="1" indent="0">
              <a:buNone/>
            </a:pPr>
            <a:endParaRPr lang="en-US" dirty="0">
              <a:latin typeface="+mn-lt"/>
            </a:endParaRPr>
          </a:p>
          <a:p>
            <a:pPr marL="457200" lvl="1" indent="0">
              <a:buNone/>
            </a:pPr>
            <a:r>
              <a:rPr lang="en-US" dirty="0">
                <a:latin typeface="+mn-lt"/>
              </a:rPr>
              <a:t>Performance Measures needing improvement			 </a:t>
            </a:r>
            <a:r>
              <a:rPr lang="en-US" dirty="0"/>
              <a:t>1</a:t>
            </a:r>
            <a:r>
              <a:rPr lang="en-US" sz="2300" dirty="0"/>
              <a:t>5</a:t>
            </a:r>
          </a:p>
          <a:p>
            <a:pPr marL="457200" lvl="1" indent="0">
              <a:buNone/>
            </a:pPr>
            <a:endParaRPr lang="en-US" dirty="0">
              <a:latin typeface="+mn-lt"/>
            </a:endParaRPr>
          </a:p>
          <a:p>
            <a:pPr marL="457200" lvl="1" indent="0">
              <a:buNone/>
            </a:pPr>
            <a:r>
              <a:rPr lang="en-US" dirty="0">
                <a:latin typeface="+mn-lt"/>
              </a:rPr>
              <a:t>Annual Performance Measures and new performance measures 	 </a:t>
            </a:r>
            <a:r>
              <a:rPr lang="en-US" sz="2300" dirty="0"/>
              <a:t>20</a:t>
            </a:r>
          </a:p>
          <a:p>
            <a:pPr marL="457200" lvl="1" indent="0">
              <a:buNone/>
            </a:pPr>
            <a:endParaRPr lang="en-US" dirty="0">
              <a:latin typeface="+mn-lt"/>
            </a:endParaRPr>
          </a:p>
          <a:p>
            <a:pPr marL="457200" lvl="1" indent="0">
              <a:buNone/>
            </a:pPr>
            <a:r>
              <a:rPr lang="en-US" dirty="0">
                <a:latin typeface="+mn-lt"/>
              </a:rPr>
              <a:t>			</a:t>
            </a:r>
          </a:p>
          <a:p>
            <a:pPr marL="457200" lvl="1" indent="0">
              <a:buNone/>
            </a:pPr>
            <a:r>
              <a:rPr lang="en-US" dirty="0">
                <a:latin typeface="+mn-lt"/>
              </a:rPr>
              <a:t>	</a:t>
            </a:r>
            <a:r>
              <a:rPr lang="en-US" dirty="0"/>
              <a:t>				</a:t>
            </a:r>
          </a:p>
          <a:p>
            <a:endParaRPr lang="en-GB" dirty="0"/>
          </a:p>
        </p:txBody>
      </p:sp>
      <p:sp>
        <p:nvSpPr>
          <p:cNvPr id="6" name="Slide Number Placeholder 5">
            <a:extLst>
              <a:ext uri="{FF2B5EF4-FFF2-40B4-BE49-F238E27FC236}">
                <a16:creationId xmlns:a16="http://schemas.microsoft.com/office/drawing/2014/main" id="{6F9C31AA-1073-B408-7B35-29B54C03F078}"/>
              </a:ext>
            </a:extLst>
          </p:cNvPr>
          <p:cNvSpPr>
            <a:spLocks noGrp="1"/>
          </p:cNvSpPr>
          <p:nvPr>
            <p:ph type="sldNum" sz="quarter" idx="12"/>
          </p:nvPr>
        </p:nvSpPr>
        <p:spPr/>
        <p:txBody>
          <a:bodyPr/>
          <a:lstStyle/>
          <a:p>
            <a:fld id="{9FFE5F64-E8CB-4F58-B62A-F5B601B30668}" type="slidenum">
              <a:rPr lang="en-GB" smtClean="0"/>
              <a:t>2</a:t>
            </a:fld>
            <a:endParaRPr lang="en-GB" dirty="0"/>
          </a:p>
        </p:txBody>
      </p:sp>
      <p:sp>
        <p:nvSpPr>
          <p:cNvPr id="4" name="Text Placeholder 3">
            <a:extLst>
              <a:ext uri="{FF2B5EF4-FFF2-40B4-BE49-F238E27FC236}">
                <a16:creationId xmlns:a16="http://schemas.microsoft.com/office/drawing/2014/main" id="{3C1A71DF-EFDC-B924-72AD-C78992C5E261}"/>
              </a:ext>
            </a:extLst>
          </p:cNvPr>
          <p:cNvSpPr>
            <a:spLocks noGrp="1"/>
          </p:cNvSpPr>
          <p:nvPr>
            <p:ph type="body" idx="4294967295"/>
          </p:nvPr>
        </p:nvSpPr>
        <p:spPr>
          <a:xfrm>
            <a:off x="0" y="1565275"/>
            <a:ext cx="5157788" cy="823913"/>
          </a:xfrm>
        </p:spPr>
        <p:txBody>
          <a:bodyPr/>
          <a:lstStyle/>
          <a:p>
            <a:pPr marL="0" indent="0">
              <a:buNone/>
            </a:pPr>
            <a:r>
              <a:rPr lang="en-US" dirty="0">
                <a:latin typeface="+mn-lt"/>
              </a:rPr>
              <a:t>		</a:t>
            </a:r>
            <a:endParaRPr lang="en-GB" dirty="0"/>
          </a:p>
        </p:txBody>
      </p:sp>
    </p:spTree>
    <p:extLst>
      <p:ext uri="{BB962C8B-B14F-4D97-AF65-F5344CB8AC3E}">
        <p14:creationId xmlns:p14="http://schemas.microsoft.com/office/powerpoint/2010/main" val="700826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4F77-B1FE-1D6F-67CD-9338DD1CA184}"/>
              </a:ext>
            </a:extLst>
          </p:cNvPr>
          <p:cNvSpPr>
            <a:spLocks noGrp="1"/>
          </p:cNvSpPr>
          <p:nvPr>
            <p:ph type="ctrTitle"/>
          </p:nvPr>
        </p:nvSpPr>
        <p:spPr/>
        <p:txBody>
          <a:bodyPr>
            <a:normAutofit/>
          </a:bodyPr>
          <a:lstStyle/>
          <a:p>
            <a:r>
              <a:rPr lang="en-US" dirty="0"/>
              <a:t>Annual Performance Measures and new performance measures  </a:t>
            </a:r>
            <a:endParaRPr lang="en-GB" dirty="0"/>
          </a:p>
        </p:txBody>
      </p:sp>
      <p:sp>
        <p:nvSpPr>
          <p:cNvPr id="3" name="Subtitle 2">
            <a:extLst>
              <a:ext uri="{FF2B5EF4-FFF2-40B4-BE49-F238E27FC236}">
                <a16:creationId xmlns:a16="http://schemas.microsoft.com/office/drawing/2014/main" id="{C7F08026-3B55-3E53-B80B-6614F2DEBB88}"/>
              </a:ext>
            </a:extLst>
          </p:cNvPr>
          <p:cNvSpPr>
            <a:spLocks noGrp="1"/>
          </p:cNvSpPr>
          <p:nvPr>
            <p:ph type="subTitle" idx="1"/>
          </p:nvPr>
        </p:nvSpPr>
        <p:spPr/>
        <p:txBody>
          <a:bodyPr/>
          <a:lstStyle/>
          <a:p>
            <a:endParaRPr lang="en-GB" dirty="0"/>
          </a:p>
        </p:txBody>
      </p:sp>
      <p:sp>
        <p:nvSpPr>
          <p:cNvPr id="4" name="Slide Number Placeholder 3">
            <a:extLst>
              <a:ext uri="{FF2B5EF4-FFF2-40B4-BE49-F238E27FC236}">
                <a16:creationId xmlns:a16="http://schemas.microsoft.com/office/drawing/2014/main" id="{6B4295E3-AE30-8DCA-2D73-91569CAF0E1F}"/>
              </a:ext>
            </a:extLst>
          </p:cNvPr>
          <p:cNvSpPr>
            <a:spLocks noGrp="1"/>
          </p:cNvSpPr>
          <p:nvPr>
            <p:ph type="sldNum" sz="quarter" idx="12"/>
          </p:nvPr>
        </p:nvSpPr>
        <p:spPr/>
        <p:txBody>
          <a:bodyPr/>
          <a:lstStyle/>
          <a:p>
            <a:fld id="{9FFE5F64-E8CB-4F58-B62A-F5B601B30668}" type="slidenum">
              <a:rPr lang="en-GB" smtClean="0"/>
              <a:t>20</a:t>
            </a:fld>
            <a:endParaRPr lang="en-GB" dirty="0"/>
          </a:p>
        </p:txBody>
      </p:sp>
    </p:spTree>
    <p:extLst>
      <p:ext uri="{BB962C8B-B14F-4D97-AF65-F5344CB8AC3E}">
        <p14:creationId xmlns:p14="http://schemas.microsoft.com/office/powerpoint/2010/main" val="2472786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5628FE-F593-57E1-E2CD-307ECE5FACA0}"/>
              </a:ext>
            </a:extLst>
          </p:cNvPr>
          <p:cNvSpPr>
            <a:spLocks noGrp="1"/>
          </p:cNvSpPr>
          <p:nvPr>
            <p:ph type="sldNum" sz="quarter" idx="12"/>
          </p:nvPr>
        </p:nvSpPr>
        <p:spPr/>
        <p:txBody>
          <a:bodyPr/>
          <a:lstStyle/>
          <a:p>
            <a:fld id="{9FFE5F64-E8CB-4F58-B62A-F5B601B30668}" type="slidenum">
              <a:rPr lang="en-GB" smtClean="0"/>
              <a:t>21</a:t>
            </a:fld>
            <a:endParaRPr lang="en-GB" dirty="0"/>
          </a:p>
        </p:txBody>
      </p:sp>
      <p:pic>
        <p:nvPicPr>
          <p:cNvPr id="3" name="Picture 2">
            <a:extLst>
              <a:ext uri="{FF2B5EF4-FFF2-40B4-BE49-F238E27FC236}">
                <a16:creationId xmlns:a16="http://schemas.microsoft.com/office/drawing/2014/main" id="{1F920513-21C8-4B97-D5AE-6F7601FB1DCD}"/>
              </a:ext>
            </a:extLst>
          </p:cNvPr>
          <p:cNvPicPr>
            <a:picLocks noChangeAspect="1"/>
          </p:cNvPicPr>
          <p:nvPr/>
        </p:nvPicPr>
        <p:blipFill>
          <a:blip r:embed="rId3"/>
          <a:stretch>
            <a:fillRect/>
          </a:stretch>
        </p:blipFill>
        <p:spPr>
          <a:xfrm>
            <a:off x="228706" y="783771"/>
            <a:ext cx="11943845" cy="5384800"/>
          </a:xfrm>
          <a:prstGeom prst="rect">
            <a:avLst/>
          </a:prstGeom>
        </p:spPr>
      </p:pic>
    </p:spTree>
    <p:extLst>
      <p:ext uri="{BB962C8B-B14F-4D97-AF65-F5344CB8AC3E}">
        <p14:creationId xmlns:p14="http://schemas.microsoft.com/office/powerpoint/2010/main" val="256296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D7B-5CDF-823A-14B6-C43E6A4ACCDA}"/>
              </a:ext>
            </a:extLst>
          </p:cNvPr>
          <p:cNvSpPr>
            <a:spLocks noGrp="1"/>
          </p:cNvSpPr>
          <p:nvPr>
            <p:ph type="title"/>
          </p:nvPr>
        </p:nvSpPr>
        <p:spPr>
          <a:xfrm>
            <a:off x="838200" y="214296"/>
            <a:ext cx="8667044" cy="1114883"/>
          </a:xfrm>
        </p:spPr>
        <p:txBody>
          <a:bodyPr>
            <a:normAutofit fontScale="90000"/>
          </a:bodyPr>
          <a:lstStyle/>
          <a:p>
            <a:r>
              <a:rPr lang="en-US" dirty="0"/>
              <a:t>Scrutiny and Audit Quarterly Performance Report </a:t>
            </a:r>
            <a:endParaRPr lang="en-GB" dirty="0"/>
          </a:p>
        </p:txBody>
      </p:sp>
      <p:sp>
        <p:nvSpPr>
          <p:cNvPr id="3" name="Content Placeholder 2">
            <a:extLst>
              <a:ext uri="{FF2B5EF4-FFF2-40B4-BE49-F238E27FC236}">
                <a16:creationId xmlns:a16="http://schemas.microsoft.com/office/drawing/2014/main" id="{B785C2F4-1A1C-0E11-5BE9-EDEF185ABE04}"/>
              </a:ext>
            </a:extLst>
          </p:cNvPr>
          <p:cNvSpPr>
            <a:spLocks noGrp="1"/>
          </p:cNvSpPr>
          <p:nvPr>
            <p:ph idx="1"/>
          </p:nvPr>
        </p:nvSpPr>
        <p:spPr>
          <a:xfrm>
            <a:off x="304800" y="1644183"/>
            <a:ext cx="11887200" cy="4351338"/>
          </a:xfrm>
        </p:spPr>
        <p:txBody>
          <a:bodyPr>
            <a:normAutofit fontScale="70000" lnSpcReduction="20000"/>
          </a:bodyPr>
          <a:lstStyle/>
          <a:p>
            <a:pPr marL="0" indent="0">
              <a:lnSpc>
                <a:spcPct val="150000"/>
              </a:lnSpc>
              <a:buNone/>
            </a:pPr>
            <a:r>
              <a:rPr lang="en-US" dirty="0">
                <a:latin typeface="Calibri" panose="020F0502020204030204" pitchFamily="34" charset="0"/>
                <a:cs typeface="Calibri" panose="020F0502020204030204" pitchFamily="34" charset="0"/>
              </a:rPr>
              <a:t>The aim of the Quarterly Performance Report is to summarise how East Sussex Fire &amp; Rescue Service has performed over the previous quarter compared to previous year’s performance and to provide commentary  in relation to the actions being taken to address performance.  </a:t>
            </a:r>
          </a:p>
          <a:p>
            <a:pPr marL="0" indent="0">
              <a:lnSpc>
                <a:spcPct val="150000"/>
              </a:lnSpc>
              <a:buNone/>
            </a:pPr>
            <a:r>
              <a:rPr lang="en-GB" sz="2900" dirty="0">
                <a:latin typeface="Calibri" panose="020F0502020204030204" pitchFamily="34" charset="0"/>
                <a:cs typeface="Calibri" panose="020F0502020204030204" pitchFamily="34" charset="0"/>
              </a:rPr>
              <a:t>The report contains the Service’s Strategic Measures (Tier 1) which are the high-level outcome measures that provide a strong indication of organisational performance directly aligned to the delivery of the Purpose and Commitments.   Targets are included and tolerances have been set to show a direction of travel against the measures which enables clearer performance reporting.   Where indicators are new, tolerances and definitions will be set at a future date based on the annual result.  </a:t>
            </a:r>
            <a:endParaRPr lang="en-US" sz="2900" dirty="0">
              <a:latin typeface="Calibri" panose="020F0502020204030204" pitchFamily="34" charset="0"/>
              <a:cs typeface="Calibri" panose="020F0502020204030204" pitchFamily="34" charset="0"/>
            </a:endParaRPr>
          </a:p>
          <a:p>
            <a:pPr marL="0" indent="0">
              <a:lnSpc>
                <a:spcPct val="150000"/>
              </a:lnSpc>
              <a:buNone/>
            </a:pPr>
            <a:r>
              <a:rPr lang="en-US" dirty="0">
                <a:latin typeface="Calibri" panose="020F0502020204030204" pitchFamily="34" charset="0"/>
                <a:cs typeface="Calibri" panose="020F0502020204030204" pitchFamily="34" charset="0"/>
              </a:rPr>
              <a:t>The explanations, mitigations and actions contained within this report are those endorsed by the Service Leadership Team (SLT). This report covers data from the period of 1 April 2023 – 31 December 2023.  </a:t>
            </a:r>
            <a:endParaRPr lang="en-GB"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4712A05-6AD2-1451-075A-D3B17155A0FD}"/>
              </a:ext>
            </a:extLst>
          </p:cNvPr>
          <p:cNvSpPr>
            <a:spLocks noGrp="1"/>
          </p:cNvSpPr>
          <p:nvPr>
            <p:ph type="sldNum" sz="quarter" idx="12"/>
          </p:nvPr>
        </p:nvSpPr>
        <p:spPr/>
        <p:txBody>
          <a:bodyPr/>
          <a:lstStyle/>
          <a:p>
            <a:fld id="{9FFE5F64-E8CB-4F58-B62A-F5B601B30668}" type="slidenum">
              <a:rPr lang="en-GB" smtClean="0"/>
              <a:t>3</a:t>
            </a:fld>
            <a:endParaRPr lang="en-GB" dirty="0"/>
          </a:p>
        </p:txBody>
      </p:sp>
    </p:spTree>
    <p:extLst>
      <p:ext uri="{BB962C8B-B14F-4D97-AF65-F5344CB8AC3E}">
        <p14:creationId xmlns:p14="http://schemas.microsoft.com/office/powerpoint/2010/main" val="127582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4F77-B1FE-1D6F-67CD-9338DD1CA184}"/>
              </a:ext>
            </a:extLst>
          </p:cNvPr>
          <p:cNvSpPr>
            <a:spLocks noGrp="1"/>
          </p:cNvSpPr>
          <p:nvPr>
            <p:ph type="ctrTitle"/>
          </p:nvPr>
        </p:nvSpPr>
        <p:spPr/>
        <p:txBody>
          <a:bodyPr/>
          <a:lstStyle/>
          <a:p>
            <a:r>
              <a:rPr lang="en-US" dirty="0"/>
              <a:t>Performance at a glance summary </a:t>
            </a:r>
            <a:endParaRPr lang="en-GB" dirty="0"/>
          </a:p>
        </p:txBody>
      </p:sp>
      <p:sp>
        <p:nvSpPr>
          <p:cNvPr id="3" name="Subtitle 2">
            <a:extLst>
              <a:ext uri="{FF2B5EF4-FFF2-40B4-BE49-F238E27FC236}">
                <a16:creationId xmlns:a16="http://schemas.microsoft.com/office/drawing/2014/main" id="{C7F08026-3B55-3E53-B80B-6614F2DEBB88}"/>
              </a:ext>
            </a:extLst>
          </p:cNvPr>
          <p:cNvSpPr>
            <a:spLocks noGrp="1"/>
          </p:cNvSpPr>
          <p:nvPr>
            <p:ph type="subTitle" idx="1"/>
          </p:nvPr>
        </p:nvSpPr>
        <p:spPr>
          <a:xfrm>
            <a:off x="881149" y="3602037"/>
            <a:ext cx="10472651" cy="2708487"/>
          </a:xfrm>
        </p:spPr>
        <p:txBody>
          <a:bodyPr>
            <a:normAutofit fontScale="32500" lnSpcReduction="20000"/>
          </a:bodyPr>
          <a:lstStyle/>
          <a:p>
            <a:pPr algn="l">
              <a:lnSpc>
                <a:spcPct val="120000"/>
              </a:lnSpc>
            </a:pPr>
            <a:r>
              <a:rPr lang="en-US" sz="6400" b="1" dirty="0">
                <a:latin typeface="Calibri" panose="020F0502020204030204" pitchFamily="34" charset="0"/>
              </a:rPr>
              <a:t>At the end of Quarter 3 2023-24 the performance against 21 Strategic measures is as follows:</a:t>
            </a:r>
          </a:p>
          <a:p>
            <a:pPr algn="l">
              <a:lnSpc>
                <a:spcPct val="120000"/>
              </a:lnSpc>
            </a:pPr>
            <a:r>
              <a:rPr lang="en-US" sz="6400" dirty="0">
                <a:latin typeface="Calibri" panose="020F0502020204030204" pitchFamily="34" charset="0"/>
              </a:rPr>
              <a:t>11 of the 21 measures had a GREEN status  (52%) </a:t>
            </a:r>
          </a:p>
          <a:p>
            <a:pPr algn="l">
              <a:lnSpc>
                <a:spcPct val="120000"/>
              </a:lnSpc>
            </a:pPr>
            <a:r>
              <a:rPr lang="en-US" sz="6400" dirty="0">
                <a:latin typeface="Calibri" panose="020F0502020204030204" pitchFamily="34" charset="0"/>
              </a:rPr>
              <a:t>4 were AMBER (19%)</a:t>
            </a:r>
          </a:p>
          <a:p>
            <a:pPr algn="l">
              <a:lnSpc>
                <a:spcPct val="120000"/>
              </a:lnSpc>
            </a:pPr>
            <a:r>
              <a:rPr lang="en-US" sz="6400" dirty="0">
                <a:latin typeface="Calibri" panose="020F0502020204030204" pitchFamily="34" charset="0"/>
              </a:rPr>
              <a:t>6 were RED (29%) </a:t>
            </a:r>
          </a:p>
          <a:p>
            <a:pPr algn="l">
              <a:lnSpc>
                <a:spcPct val="120000"/>
              </a:lnSpc>
            </a:pPr>
            <a:r>
              <a:rPr lang="en-US" sz="6400" b="1" dirty="0">
                <a:latin typeface="Calibri" panose="020F0502020204030204" pitchFamily="34" charset="0"/>
              </a:rPr>
              <a:t>Of the service priority areas</a:t>
            </a:r>
          </a:p>
          <a:p>
            <a:pPr algn="l">
              <a:lnSpc>
                <a:spcPct val="120000"/>
              </a:lnSpc>
            </a:pPr>
            <a:r>
              <a:rPr lang="en-US" sz="6400" dirty="0">
                <a:latin typeface="Calibri" panose="020F0502020204030204" pitchFamily="34" charset="0"/>
              </a:rPr>
              <a:t>2 had a GREEN status, 2 had an AMBER status and 2 had a RED status.  </a:t>
            </a:r>
          </a:p>
          <a:p>
            <a:pPr algn="l"/>
            <a:endParaRPr lang="en-US" sz="6400" dirty="0">
              <a:latin typeface="Calibri" panose="020F0502020204030204" pitchFamily="34" charset="0"/>
            </a:endParaRPr>
          </a:p>
          <a:p>
            <a:pPr algn="l"/>
            <a:endParaRPr lang="en-US" sz="6400" dirty="0">
              <a:latin typeface="Calibri" panose="020F0502020204030204" pitchFamily="34" charset="0"/>
            </a:endParaRPr>
          </a:p>
          <a:p>
            <a:endParaRPr lang="en-US" sz="6400" dirty="0"/>
          </a:p>
          <a:p>
            <a:pPr algn="l"/>
            <a:endParaRPr lang="en-GB" sz="6400" b="0" i="0" u="none" strike="noStrike" baseline="0" dirty="0">
              <a:solidFill>
                <a:srgbClr val="000000"/>
              </a:solidFill>
              <a:latin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6B4295E3-AE30-8DCA-2D73-91569CAF0E1F}"/>
              </a:ext>
            </a:extLst>
          </p:cNvPr>
          <p:cNvSpPr>
            <a:spLocks noGrp="1"/>
          </p:cNvSpPr>
          <p:nvPr>
            <p:ph type="sldNum" sz="quarter" idx="12"/>
          </p:nvPr>
        </p:nvSpPr>
        <p:spPr/>
        <p:txBody>
          <a:bodyPr/>
          <a:lstStyle/>
          <a:p>
            <a:fld id="{9FFE5F64-E8CB-4F58-B62A-F5B601B30668}" type="slidenum">
              <a:rPr lang="en-GB" smtClean="0"/>
              <a:t>4</a:t>
            </a:fld>
            <a:endParaRPr lang="en-GB" dirty="0"/>
          </a:p>
        </p:txBody>
      </p:sp>
    </p:spTree>
    <p:extLst>
      <p:ext uri="{BB962C8B-B14F-4D97-AF65-F5344CB8AC3E}">
        <p14:creationId xmlns:p14="http://schemas.microsoft.com/office/powerpoint/2010/main" val="428713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D7B-5CDF-823A-14B6-C43E6A4ACCDA}"/>
              </a:ext>
            </a:extLst>
          </p:cNvPr>
          <p:cNvSpPr>
            <a:spLocks noGrp="1"/>
          </p:cNvSpPr>
          <p:nvPr>
            <p:ph type="title"/>
          </p:nvPr>
        </p:nvSpPr>
        <p:spPr/>
        <p:txBody>
          <a:bodyPr>
            <a:normAutofit/>
          </a:bodyPr>
          <a:lstStyle/>
          <a:p>
            <a:r>
              <a:rPr lang="en-US" dirty="0"/>
              <a:t>Performance at a glance </a:t>
            </a:r>
            <a:endParaRPr lang="en-GB" dirty="0"/>
          </a:p>
        </p:txBody>
      </p:sp>
      <p:sp>
        <p:nvSpPr>
          <p:cNvPr id="3" name="Content Placeholder 2">
            <a:extLst>
              <a:ext uri="{FF2B5EF4-FFF2-40B4-BE49-F238E27FC236}">
                <a16:creationId xmlns:a16="http://schemas.microsoft.com/office/drawing/2014/main" id="{B785C2F4-1A1C-0E11-5BE9-EDEF185ABE04}"/>
              </a:ext>
            </a:extLst>
          </p:cNvPr>
          <p:cNvSpPr>
            <a:spLocks noGrp="1"/>
          </p:cNvSpPr>
          <p:nvPr>
            <p:ph idx="1"/>
          </p:nvPr>
        </p:nvSpPr>
        <p:spPr>
          <a:xfrm>
            <a:off x="1142009" y="4238640"/>
            <a:ext cx="10515600" cy="4324320"/>
          </a:xfrm>
        </p:spPr>
        <p:txBody>
          <a:bodyPr/>
          <a:lstStyle/>
          <a:p>
            <a:pPr marL="457200" lvl="1" indent="0">
              <a:buNone/>
            </a:pPr>
            <a:endParaRPr kumimoji="0" lang="en-US" alt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pSp>
        <p:nvGrpSpPr>
          <p:cNvPr id="4" name="Group 3">
            <a:extLst>
              <a:ext uri="{FF2B5EF4-FFF2-40B4-BE49-F238E27FC236}">
                <a16:creationId xmlns:a16="http://schemas.microsoft.com/office/drawing/2014/main" id="{D43567A4-4941-45FB-B192-B1DBA8E6DD99}"/>
              </a:ext>
            </a:extLst>
          </p:cNvPr>
          <p:cNvGrpSpPr/>
          <p:nvPr/>
        </p:nvGrpSpPr>
        <p:grpSpPr>
          <a:xfrm>
            <a:off x="483628" y="1584795"/>
            <a:ext cx="9915525" cy="682625"/>
            <a:chOff x="0" y="25400"/>
            <a:chExt cx="9915525" cy="682625"/>
          </a:xfrm>
        </p:grpSpPr>
        <p:grpSp>
          <p:nvGrpSpPr>
            <p:cNvPr id="6" name="Group 5">
              <a:extLst>
                <a:ext uri="{FF2B5EF4-FFF2-40B4-BE49-F238E27FC236}">
                  <a16:creationId xmlns:a16="http://schemas.microsoft.com/office/drawing/2014/main" id="{77F39894-AA0D-47B9-AD16-FF96B75FAAD6}"/>
                </a:ext>
              </a:extLst>
            </p:cNvPr>
            <p:cNvGrpSpPr>
              <a:grpSpLocks/>
            </p:cNvGrpSpPr>
            <p:nvPr/>
          </p:nvGrpSpPr>
          <p:grpSpPr bwMode="auto">
            <a:xfrm>
              <a:off x="0" y="25400"/>
              <a:ext cx="9915525" cy="47625"/>
              <a:chOff x="0" y="40"/>
              <a:chExt cx="15615" cy="75"/>
            </a:xfrm>
          </p:grpSpPr>
          <p:sp>
            <p:nvSpPr>
              <p:cNvPr id="12" name="docshape8">
                <a:extLst>
                  <a:ext uri="{FF2B5EF4-FFF2-40B4-BE49-F238E27FC236}">
                    <a16:creationId xmlns:a16="http://schemas.microsoft.com/office/drawing/2014/main" id="{AC1014BE-2855-48DC-894C-7637CC716640}"/>
                  </a:ext>
                </a:extLst>
              </p:cNvPr>
              <p:cNvSpPr>
                <a:spLocks noChangeArrowheads="1"/>
              </p:cNvSpPr>
              <p:nvPr/>
            </p:nvSpPr>
            <p:spPr bwMode="auto">
              <a:xfrm>
                <a:off x="0" y="40"/>
                <a:ext cx="15615" cy="75"/>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grpSp>
          <p:nvGrpSpPr>
            <p:cNvPr id="8" name="Group 7">
              <a:extLst>
                <a:ext uri="{FF2B5EF4-FFF2-40B4-BE49-F238E27FC236}">
                  <a16:creationId xmlns:a16="http://schemas.microsoft.com/office/drawing/2014/main" id="{F1D52AF5-C8E0-404C-B179-014D0542DADD}"/>
                </a:ext>
              </a:extLst>
            </p:cNvPr>
            <p:cNvGrpSpPr>
              <a:grpSpLocks/>
            </p:cNvGrpSpPr>
            <p:nvPr/>
          </p:nvGrpSpPr>
          <p:grpSpPr bwMode="auto">
            <a:xfrm>
              <a:off x="0" y="660400"/>
              <a:ext cx="9915525" cy="47625"/>
              <a:chOff x="0" y="660400"/>
              <a:chExt cx="15615" cy="75"/>
            </a:xfrm>
          </p:grpSpPr>
          <p:sp>
            <p:nvSpPr>
              <p:cNvPr id="10" name="docshape8">
                <a:extLst>
                  <a:ext uri="{FF2B5EF4-FFF2-40B4-BE49-F238E27FC236}">
                    <a16:creationId xmlns:a16="http://schemas.microsoft.com/office/drawing/2014/main" id="{86493C45-49CE-440B-9364-7655C3D781D9}"/>
                  </a:ext>
                </a:extLst>
              </p:cNvPr>
              <p:cNvSpPr>
                <a:spLocks noChangeArrowheads="1"/>
              </p:cNvSpPr>
              <p:nvPr/>
            </p:nvSpPr>
            <p:spPr bwMode="auto">
              <a:xfrm>
                <a:off x="0" y="660400"/>
                <a:ext cx="15615" cy="75"/>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sp>
          <p:nvSpPr>
            <p:cNvPr id="9" name="TextBox 14">
              <a:extLst>
                <a:ext uri="{FF2B5EF4-FFF2-40B4-BE49-F238E27FC236}">
                  <a16:creationId xmlns:a16="http://schemas.microsoft.com/office/drawing/2014/main" id="{B15AEF06-0E07-4CAC-A262-AD56A5883093}"/>
                </a:ext>
              </a:extLst>
            </p:cNvPr>
            <p:cNvSpPr txBox="1"/>
            <p:nvPr/>
          </p:nvSpPr>
          <p:spPr>
            <a:xfrm>
              <a:off x="0" y="175696"/>
              <a:ext cx="6096000" cy="369332"/>
            </a:xfrm>
            <a:prstGeom prst="rect">
              <a:avLst/>
            </a:prstGeom>
            <a:noFill/>
          </p:spPr>
          <p:txBody>
            <a:bodyPr wrap="square">
              <a:spAutoFit/>
            </a:bodyPr>
            <a:lstStyle/>
            <a:p>
              <a:r>
                <a:rPr lang="en-GB" sz="1800" kern="1200" dirty="0">
                  <a:effectLst/>
                  <a:latin typeface="Calibri" panose="020F0502020204030204" pitchFamily="34" charset="0"/>
                  <a:ea typeface="Calibri" panose="020F0502020204030204" pitchFamily="34" charset="0"/>
                  <a:cs typeface="Times New Roman" panose="02020603050405020304" pitchFamily="18" charset="0"/>
                </a:rPr>
                <a:t>Performance Measures Achieving Target  </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6149" name="Group 217"/>
          <p:cNvGrpSpPr>
            <a:grpSpLocks/>
          </p:cNvGrpSpPr>
          <p:nvPr/>
        </p:nvGrpSpPr>
        <p:grpSpPr bwMode="auto">
          <a:xfrm>
            <a:off x="6132687" y="2188645"/>
            <a:ext cx="19050" cy="19050"/>
            <a:chOff x="0" y="0"/>
            <a:chExt cx="19050" cy="19050"/>
          </a:xfrm>
        </p:grpSpPr>
      </p:grpSp>
      <p:grpSp>
        <p:nvGrpSpPr>
          <p:cNvPr id="6147" name="Group 219"/>
          <p:cNvGrpSpPr>
            <a:grpSpLocks/>
          </p:cNvGrpSpPr>
          <p:nvPr/>
        </p:nvGrpSpPr>
        <p:grpSpPr bwMode="auto">
          <a:xfrm>
            <a:off x="6132687" y="2188645"/>
            <a:ext cx="19050" cy="19050"/>
            <a:chOff x="0" y="0"/>
            <a:chExt cx="19050" cy="19050"/>
          </a:xfrm>
        </p:grpSpPr>
      </p:grpSp>
      <p:grpSp>
        <p:nvGrpSpPr>
          <p:cNvPr id="6145" name="Group 221"/>
          <p:cNvGrpSpPr>
            <a:grpSpLocks/>
          </p:cNvGrpSpPr>
          <p:nvPr/>
        </p:nvGrpSpPr>
        <p:grpSpPr bwMode="auto">
          <a:xfrm>
            <a:off x="6132687" y="2188645"/>
            <a:ext cx="19050" cy="19050"/>
            <a:chOff x="0" y="0"/>
            <a:chExt cx="19050" cy="19050"/>
          </a:xfrm>
        </p:grpSpPr>
      </p:grpSp>
      <p:grpSp>
        <p:nvGrpSpPr>
          <p:cNvPr id="6190" name="Group 6189">
            <a:extLst>
              <a:ext uri="{FF2B5EF4-FFF2-40B4-BE49-F238E27FC236}">
                <a16:creationId xmlns:a16="http://schemas.microsoft.com/office/drawing/2014/main" id="{809201C2-7089-829D-A32C-E73B8AAABE69}"/>
              </a:ext>
            </a:extLst>
          </p:cNvPr>
          <p:cNvGrpSpPr>
            <a:grpSpLocks/>
          </p:cNvGrpSpPr>
          <p:nvPr/>
        </p:nvGrpSpPr>
        <p:grpSpPr>
          <a:xfrm>
            <a:off x="6132687" y="2188645"/>
            <a:ext cx="19050" cy="19050"/>
            <a:chOff x="0" y="0"/>
            <a:chExt cx="19050" cy="19050"/>
          </a:xfrm>
        </p:grpSpPr>
        <p:sp>
          <p:nvSpPr>
            <p:cNvPr id="6191" name="Graphic 218">
              <a:extLst>
                <a:ext uri="{FF2B5EF4-FFF2-40B4-BE49-F238E27FC236}">
                  <a16:creationId xmlns:a16="http://schemas.microsoft.com/office/drawing/2014/main" id="{73A644DA-4334-AAB0-864F-9EFE748B84BA}"/>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endParaRPr lang="en-GB"/>
            </a:p>
          </p:txBody>
        </p:sp>
      </p:grpSp>
      <p:grpSp>
        <p:nvGrpSpPr>
          <p:cNvPr id="6192" name="Group 6191">
            <a:extLst>
              <a:ext uri="{FF2B5EF4-FFF2-40B4-BE49-F238E27FC236}">
                <a16:creationId xmlns:a16="http://schemas.microsoft.com/office/drawing/2014/main" id="{0C6F2BAD-68A8-B366-2772-C902477BA1FD}"/>
              </a:ext>
            </a:extLst>
          </p:cNvPr>
          <p:cNvGrpSpPr>
            <a:grpSpLocks/>
          </p:cNvGrpSpPr>
          <p:nvPr/>
        </p:nvGrpSpPr>
        <p:grpSpPr>
          <a:xfrm>
            <a:off x="6132687" y="2188645"/>
            <a:ext cx="19050" cy="19050"/>
            <a:chOff x="0" y="0"/>
            <a:chExt cx="19050" cy="19050"/>
          </a:xfrm>
        </p:grpSpPr>
        <p:sp>
          <p:nvSpPr>
            <p:cNvPr id="6193" name="Graphic 220">
              <a:extLst>
                <a:ext uri="{FF2B5EF4-FFF2-40B4-BE49-F238E27FC236}">
                  <a16:creationId xmlns:a16="http://schemas.microsoft.com/office/drawing/2014/main" id="{09AC99C9-FFC2-FA0D-2453-59C495FF5AE5}"/>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endParaRPr lang="en-GB"/>
            </a:p>
          </p:txBody>
        </p:sp>
      </p:grpSp>
      <p:grpSp>
        <p:nvGrpSpPr>
          <p:cNvPr id="6194" name="Group 6193">
            <a:extLst>
              <a:ext uri="{FF2B5EF4-FFF2-40B4-BE49-F238E27FC236}">
                <a16:creationId xmlns:a16="http://schemas.microsoft.com/office/drawing/2014/main" id="{A37CF2EC-439D-0730-B82C-DBF5B920AAEC}"/>
              </a:ext>
            </a:extLst>
          </p:cNvPr>
          <p:cNvGrpSpPr>
            <a:grpSpLocks/>
          </p:cNvGrpSpPr>
          <p:nvPr/>
        </p:nvGrpSpPr>
        <p:grpSpPr>
          <a:xfrm>
            <a:off x="6132687" y="2188645"/>
            <a:ext cx="19050" cy="19050"/>
            <a:chOff x="0" y="0"/>
            <a:chExt cx="19050" cy="19050"/>
          </a:xfrm>
        </p:grpSpPr>
        <p:sp>
          <p:nvSpPr>
            <p:cNvPr id="6195" name="Graphic 222">
              <a:extLst>
                <a:ext uri="{FF2B5EF4-FFF2-40B4-BE49-F238E27FC236}">
                  <a16:creationId xmlns:a16="http://schemas.microsoft.com/office/drawing/2014/main" id="{47B3573A-5A1F-80F8-208B-19EC46BD0944}"/>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endParaRPr lang="en-GB"/>
            </a:p>
          </p:txBody>
        </p:sp>
      </p:grpSp>
      <p:sp>
        <p:nvSpPr>
          <p:cNvPr id="6196" name="Rectangle 104">
            <a:extLst>
              <a:ext uri="{FF2B5EF4-FFF2-40B4-BE49-F238E27FC236}">
                <a16:creationId xmlns:a16="http://schemas.microsoft.com/office/drawing/2014/main" id="{81C30FC2-142E-2C55-2998-AEDE26C07F7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197" name="Rectangle 105">
            <a:extLst>
              <a:ext uri="{FF2B5EF4-FFF2-40B4-BE49-F238E27FC236}">
                <a16:creationId xmlns:a16="http://schemas.microsoft.com/office/drawing/2014/main" id="{8E9D1D5E-F9B0-E171-623B-A8B3D4E66CB9}"/>
              </a:ext>
            </a:extLst>
          </p:cNvPr>
          <p:cNvSpPr>
            <a:spLocks noChangeArrowheads="1"/>
          </p:cNvSpPr>
          <p:nvPr/>
        </p:nvSpPr>
        <p:spPr bwMode="auto">
          <a:xfrm>
            <a:off x="17526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198" name="Rectangle 106">
            <a:extLst>
              <a:ext uri="{FF2B5EF4-FFF2-40B4-BE49-F238E27FC236}">
                <a16:creationId xmlns:a16="http://schemas.microsoft.com/office/drawing/2014/main" id="{99EF589A-7DDD-8E0B-4F64-68871A037B05}"/>
              </a:ext>
            </a:extLst>
          </p:cNvPr>
          <p:cNvSpPr>
            <a:spLocks noChangeArrowheads="1"/>
          </p:cNvSpPr>
          <p:nvPr/>
        </p:nvSpPr>
        <p:spPr bwMode="auto">
          <a:xfrm>
            <a:off x="1752600" y="476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0" i="0" u="none" strike="noStrike" cap="none" normalizeH="0" baseline="0">
                <a:ln>
                  <a:noFill/>
                </a:ln>
                <a:solidFill>
                  <a:schemeClr val="tx1"/>
                </a:solidFill>
                <a:effectLst/>
                <a:latin typeface="Arial" panose="020B0604020202020204" pitchFamily="34" charset="0"/>
                <a:ea typeface="Lucida Sans" panose="020B0602030504020204" pitchFamily="34" charset="0"/>
                <a:cs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99" name="Rectangle 107">
            <a:extLst>
              <a:ext uri="{FF2B5EF4-FFF2-40B4-BE49-F238E27FC236}">
                <a16:creationId xmlns:a16="http://schemas.microsoft.com/office/drawing/2014/main" id="{DE24CA61-23C5-4F20-C30D-9C200A528459}"/>
              </a:ext>
            </a:extLst>
          </p:cNvPr>
          <p:cNvSpPr>
            <a:spLocks noChangeArrowheads="1"/>
          </p:cNvSpPr>
          <p:nvPr/>
        </p:nvSpPr>
        <p:spPr bwMode="auto">
          <a:xfrm>
            <a:off x="1752600" y="495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0" i="0" u="none" strike="noStrike" cap="none" normalizeH="0" baseline="0">
                <a:ln>
                  <a:noFill/>
                </a:ln>
                <a:solidFill>
                  <a:schemeClr val="tx1"/>
                </a:solidFill>
                <a:effectLst/>
                <a:latin typeface="Arial" panose="020B0604020202020204" pitchFamily="34" charset="0"/>
                <a:ea typeface="Lucida Sans" panose="020B0602030504020204" pitchFamily="34" charset="0"/>
                <a:cs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6167" name="Group 217"/>
          <p:cNvGrpSpPr>
            <a:grpSpLocks/>
          </p:cNvGrpSpPr>
          <p:nvPr/>
        </p:nvGrpSpPr>
        <p:grpSpPr bwMode="auto">
          <a:xfrm>
            <a:off x="6132687" y="2188645"/>
            <a:ext cx="19050" cy="19050"/>
            <a:chOff x="0" y="0"/>
            <a:chExt cx="19050" cy="19050"/>
          </a:xfrm>
        </p:grpSpPr>
      </p:grpSp>
      <p:grpSp>
        <p:nvGrpSpPr>
          <p:cNvPr id="6165" name="Group 219"/>
          <p:cNvGrpSpPr>
            <a:grpSpLocks/>
          </p:cNvGrpSpPr>
          <p:nvPr/>
        </p:nvGrpSpPr>
        <p:grpSpPr bwMode="auto">
          <a:xfrm>
            <a:off x="6132687" y="2188645"/>
            <a:ext cx="19050" cy="19050"/>
            <a:chOff x="0" y="0"/>
            <a:chExt cx="19050" cy="19050"/>
          </a:xfrm>
        </p:grpSpPr>
      </p:grpSp>
      <p:grpSp>
        <p:nvGrpSpPr>
          <p:cNvPr id="6163" name="Group 221"/>
          <p:cNvGrpSpPr>
            <a:grpSpLocks/>
          </p:cNvGrpSpPr>
          <p:nvPr/>
        </p:nvGrpSpPr>
        <p:grpSpPr bwMode="auto">
          <a:xfrm>
            <a:off x="6132687" y="2188645"/>
            <a:ext cx="19050" cy="19050"/>
            <a:chOff x="0" y="0"/>
            <a:chExt cx="19050" cy="19050"/>
          </a:xfrm>
        </p:grpSpPr>
      </p:grpSp>
      <p:grpSp>
        <p:nvGrpSpPr>
          <p:cNvPr id="6187" name="Group 43"/>
          <p:cNvGrpSpPr>
            <a:grpSpLocks/>
          </p:cNvGrpSpPr>
          <p:nvPr/>
        </p:nvGrpSpPr>
        <p:grpSpPr bwMode="auto">
          <a:xfrm>
            <a:off x="6132687" y="2188645"/>
            <a:ext cx="19050" cy="19050"/>
            <a:chOff x="0" y="0"/>
            <a:chExt cx="19050" cy="19050"/>
          </a:xfrm>
        </p:grpSpPr>
      </p:grpSp>
      <p:grpSp>
        <p:nvGrpSpPr>
          <p:cNvPr id="6185" name="Group 41"/>
          <p:cNvGrpSpPr>
            <a:grpSpLocks/>
          </p:cNvGrpSpPr>
          <p:nvPr/>
        </p:nvGrpSpPr>
        <p:grpSpPr bwMode="auto">
          <a:xfrm>
            <a:off x="6132687" y="2188645"/>
            <a:ext cx="19050" cy="19050"/>
            <a:chOff x="0" y="0"/>
            <a:chExt cx="19050" cy="19050"/>
          </a:xfrm>
        </p:grpSpPr>
      </p:grpSp>
      <p:grpSp>
        <p:nvGrpSpPr>
          <p:cNvPr id="6183" name="Group 39"/>
          <p:cNvGrpSpPr>
            <a:grpSpLocks/>
          </p:cNvGrpSpPr>
          <p:nvPr/>
        </p:nvGrpSpPr>
        <p:grpSpPr bwMode="auto">
          <a:xfrm>
            <a:off x="6132687" y="2188645"/>
            <a:ext cx="19050" cy="19050"/>
            <a:chOff x="0" y="0"/>
            <a:chExt cx="19050" cy="19050"/>
          </a:xfrm>
        </p:grpSpPr>
      </p:grpSp>
      <p:grpSp>
        <p:nvGrpSpPr>
          <p:cNvPr id="48" name="Group 47">
            <a:extLst>
              <a:ext uri="{FF2B5EF4-FFF2-40B4-BE49-F238E27FC236}">
                <a16:creationId xmlns:a16="http://schemas.microsoft.com/office/drawing/2014/main" id="{E38C7EA0-2AB1-E310-C523-ED547C282DDC}"/>
              </a:ext>
            </a:extLst>
          </p:cNvPr>
          <p:cNvGrpSpPr/>
          <p:nvPr/>
        </p:nvGrpSpPr>
        <p:grpSpPr>
          <a:xfrm>
            <a:off x="590667" y="2488966"/>
            <a:ext cx="2912683" cy="1233488"/>
            <a:chOff x="200944" y="456090"/>
            <a:chExt cx="2912683" cy="1233488"/>
          </a:xfrm>
        </p:grpSpPr>
        <p:grpSp>
          <p:nvGrpSpPr>
            <p:cNvPr id="6176" name="Group 6175">
              <a:extLst>
                <a:ext uri="{FF2B5EF4-FFF2-40B4-BE49-F238E27FC236}">
                  <a16:creationId xmlns:a16="http://schemas.microsoft.com/office/drawing/2014/main" id="{333AFFE8-0F90-043B-3FFE-E7E24630DFF2}"/>
                </a:ext>
              </a:extLst>
            </p:cNvPr>
            <p:cNvGrpSpPr/>
            <p:nvPr/>
          </p:nvGrpSpPr>
          <p:grpSpPr>
            <a:xfrm>
              <a:off x="200944" y="456090"/>
              <a:ext cx="2912683" cy="1233488"/>
              <a:chOff x="200944" y="456090"/>
              <a:chExt cx="2912683" cy="1233488"/>
            </a:xfrm>
          </p:grpSpPr>
          <p:graphicFrame>
            <p:nvGraphicFramePr>
              <p:cNvPr id="6178" name="Object 6177">
                <a:extLst>
                  <a:ext uri="{FF2B5EF4-FFF2-40B4-BE49-F238E27FC236}">
                    <a16:creationId xmlns:a16="http://schemas.microsoft.com/office/drawing/2014/main" id="{5ADEFFC2-3BF2-B5CF-0D6D-30EAC76CD675}"/>
                  </a:ext>
                </a:extLst>
              </p:cNvPr>
              <p:cNvGraphicFramePr>
                <a:graphicFrameLocks noChangeAspect="1"/>
              </p:cNvGraphicFramePr>
              <p:nvPr/>
            </p:nvGraphicFramePr>
            <p:xfrm>
              <a:off x="200944" y="456090"/>
              <a:ext cx="2912683"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6178" name="Object 6177">
                            <a:extLst>
                              <a:ext uri="{FF2B5EF4-FFF2-40B4-BE49-F238E27FC236}">
                                <a16:creationId xmlns:a16="http://schemas.microsoft.com/office/drawing/2014/main" id="{5ADEFFC2-3BF2-B5CF-0D6D-30EAC76CD675}"/>
                              </a:ext>
                            </a:extLst>
                          </p:cNvPr>
                          <p:cNvPicPr/>
                          <p:nvPr/>
                        </p:nvPicPr>
                        <p:blipFill>
                          <a:blip r:embed="rId4"/>
                          <a:stretch>
                            <a:fillRect/>
                          </a:stretch>
                        </p:blipFill>
                        <p:spPr>
                          <a:xfrm>
                            <a:off x="200944" y="456090"/>
                            <a:ext cx="2912683" cy="1233488"/>
                          </a:xfrm>
                          <a:prstGeom prst="rect">
                            <a:avLst/>
                          </a:prstGeom>
                        </p:spPr>
                      </p:pic>
                    </p:oleObj>
                  </mc:Fallback>
                </mc:AlternateContent>
              </a:graphicData>
            </a:graphic>
          </p:graphicFrame>
          <p:sp>
            <p:nvSpPr>
              <p:cNvPr id="6179" name="TextBox 6178">
                <a:extLst>
                  <a:ext uri="{FF2B5EF4-FFF2-40B4-BE49-F238E27FC236}">
                    <a16:creationId xmlns:a16="http://schemas.microsoft.com/office/drawing/2014/main" id="{5213F78C-B1FB-CA50-E2B0-F690E5263CA2}"/>
                  </a:ext>
                </a:extLst>
              </p:cNvPr>
              <p:cNvSpPr txBox="1"/>
              <p:nvPr/>
            </p:nvSpPr>
            <p:spPr>
              <a:xfrm>
                <a:off x="349457" y="1260910"/>
                <a:ext cx="2258966" cy="184922"/>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6177" name="TextBox 6176">
              <a:extLst>
                <a:ext uri="{FF2B5EF4-FFF2-40B4-BE49-F238E27FC236}">
                  <a16:creationId xmlns:a16="http://schemas.microsoft.com/office/drawing/2014/main" id="{A35FCDA7-6B85-B3B9-DB18-E55F4123F665}"/>
                </a:ext>
              </a:extLst>
            </p:cNvPr>
            <p:cNvSpPr txBox="1"/>
            <p:nvPr/>
          </p:nvSpPr>
          <p:spPr>
            <a:xfrm>
              <a:off x="479391" y="485486"/>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00B050"/>
                  </a:solidFill>
                  <a:effectLst/>
                  <a:uLnTx/>
                  <a:uFillTx/>
                  <a:latin typeface="Lucida Sans" panose="020B0602030504020204" pitchFamily="34" charset="0"/>
                </a:rPr>
                <a:t>317</a:t>
              </a:r>
            </a:p>
          </p:txBody>
        </p:sp>
      </p:grpSp>
      <p:grpSp>
        <p:nvGrpSpPr>
          <p:cNvPr id="6180" name="Group 6179">
            <a:extLst>
              <a:ext uri="{FF2B5EF4-FFF2-40B4-BE49-F238E27FC236}">
                <a16:creationId xmlns:a16="http://schemas.microsoft.com/office/drawing/2014/main" id="{F2FD16AD-9C25-DA27-0D7B-8FCC5E33CF8B}"/>
              </a:ext>
            </a:extLst>
          </p:cNvPr>
          <p:cNvGrpSpPr/>
          <p:nvPr/>
        </p:nvGrpSpPr>
        <p:grpSpPr>
          <a:xfrm>
            <a:off x="3384757" y="2481181"/>
            <a:ext cx="2912683" cy="1233488"/>
            <a:chOff x="9962" y="251984"/>
            <a:chExt cx="2912683" cy="1233488"/>
          </a:xfrm>
        </p:grpSpPr>
        <p:grpSp>
          <p:nvGrpSpPr>
            <p:cNvPr id="6181" name="Group 6180">
              <a:extLst>
                <a:ext uri="{FF2B5EF4-FFF2-40B4-BE49-F238E27FC236}">
                  <a16:creationId xmlns:a16="http://schemas.microsoft.com/office/drawing/2014/main" id="{EC60C849-B8E2-2CBF-5A85-08A73FD64DA6}"/>
                </a:ext>
              </a:extLst>
            </p:cNvPr>
            <p:cNvGrpSpPr/>
            <p:nvPr/>
          </p:nvGrpSpPr>
          <p:grpSpPr>
            <a:xfrm>
              <a:off x="9962" y="251984"/>
              <a:ext cx="2912683" cy="1233488"/>
              <a:chOff x="200944" y="456090"/>
              <a:chExt cx="2912683" cy="1233488"/>
            </a:xfrm>
          </p:grpSpPr>
          <p:grpSp>
            <p:nvGrpSpPr>
              <p:cNvPr id="6184" name="Group 6183">
                <a:extLst>
                  <a:ext uri="{FF2B5EF4-FFF2-40B4-BE49-F238E27FC236}">
                    <a16:creationId xmlns:a16="http://schemas.microsoft.com/office/drawing/2014/main" id="{49028804-10AE-6EB5-7CBE-D0B010285473}"/>
                  </a:ext>
                </a:extLst>
              </p:cNvPr>
              <p:cNvGrpSpPr/>
              <p:nvPr/>
            </p:nvGrpSpPr>
            <p:grpSpPr>
              <a:xfrm>
                <a:off x="200944" y="456090"/>
                <a:ext cx="2912683" cy="1233488"/>
                <a:chOff x="200944" y="456090"/>
                <a:chExt cx="2912683" cy="1233488"/>
              </a:xfrm>
            </p:grpSpPr>
            <p:graphicFrame>
              <p:nvGraphicFramePr>
                <p:cNvPr id="6188" name="Object 6187">
                  <a:extLst>
                    <a:ext uri="{FF2B5EF4-FFF2-40B4-BE49-F238E27FC236}">
                      <a16:creationId xmlns:a16="http://schemas.microsoft.com/office/drawing/2014/main" id="{5D913594-1BDB-D2C4-1B84-6BFF602DBB4B}"/>
                    </a:ext>
                  </a:extLst>
                </p:cNvPr>
                <p:cNvGraphicFramePr>
                  <a:graphicFrameLocks noChangeAspect="1"/>
                </p:cNvGraphicFramePr>
                <p:nvPr/>
              </p:nvGraphicFramePr>
              <p:xfrm>
                <a:off x="200944" y="456090"/>
                <a:ext cx="2912683"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6188" name="Object 6187">
                              <a:extLst>
                                <a:ext uri="{FF2B5EF4-FFF2-40B4-BE49-F238E27FC236}">
                                  <a16:creationId xmlns:a16="http://schemas.microsoft.com/office/drawing/2014/main" id="{5D913594-1BDB-D2C4-1B84-6BFF602DBB4B}"/>
                                </a:ext>
                              </a:extLst>
                            </p:cNvPr>
                            <p:cNvPicPr/>
                            <p:nvPr/>
                          </p:nvPicPr>
                          <p:blipFill>
                            <a:blip r:embed="rId4"/>
                            <a:stretch>
                              <a:fillRect/>
                            </a:stretch>
                          </p:blipFill>
                          <p:spPr>
                            <a:xfrm>
                              <a:off x="200944" y="456090"/>
                              <a:ext cx="2912683" cy="1233488"/>
                            </a:xfrm>
                            <a:prstGeom prst="rect">
                              <a:avLst/>
                            </a:prstGeom>
                          </p:spPr>
                        </p:pic>
                      </p:oleObj>
                    </mc:Fallback>
                  </mc:AlternateContent>
                </a:graphicData>
              </a:graphic>
            </p:graphicFrame>
            <p:sp>
              <p:nvSpPr>
                <p:cNvPr id="6189" name="TextBox 6188">
                  <a:extLst>
                    <a:ext uri="{FF2B5EF4-FFF2-40B4-BE49-F238E27FC236}">
                      <a16:creationId xmlns:a16="http://schemas.microsoft.com/office/drawing/2014/main" id="{6F8238E1-D32D-6640-560F-9F3CBE59DE10}"/>
                    </a:ext>
                  </a:extLst>
                </p:cNvPr>
                <p:cNvSpPr txBox="1"/>
                <p:nvPr/>
              </p:nvSpPr>
              <p:spPr>
                <a:xfrm>
                  <a:off x="349457" y="1260910"/>
                  <a:ext cx="2258966" cy="184922"/>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6186" name="TextBox 6185">
                <a:extLst>
                  <a:ext uri="{FF2B5EF4-FFF2-40B4-BE49-F238E27FC236}">
                    <a16:creationId xmlns:a16="http://schemas.microsoft.com/office/drawing/2014/main" id="{AC0AA9EE-3BD3-8D54-73D5-297E17B56EE4}"/>
                  </a:ext>
                </a:extLst>
              </p:cNvPr>
              <p:cNvSpPr txBox="1"/>
              <p:nvPr/>
            </p:nvSpPr>
            <p:spPr>
              <a:xfrm>
                <a:off x="479391" y="485486"/>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00B050"/>
                    </a:solidFill>
                    <a:effectLst/>
                    <a:uLnTx/>
                    <a:uFillTx/>
                    <a:latin typeface="Lucida Sans" panose="020B0602030504020204" pitchFamily="34" charset="0"/>
                  </a:rPr>
                  <a:t>22</a:t>
                </a:r>
              </a:p>
            </p:txBody>
          </p:sp>
        </p:grpSp>
        <p:sp>
          <p:nvSpPr>
            <p:cNvPr id="6182" name="TextBox 6181">
              <a:extLst>
                <a:ext uri="{FF2B5EF4-FFF2-40B4-BE49-F238E27FC236}">
                  <a16:creationId xmlns:a16="http://schemas.microsoft.com/office/drawing/2014/main" id="{DEA8088C-ABF8-F441-5A4F-60B5F0F72834}"/>
                </a:ext>
              </a:extLst>
            </p:cNvPr>
            <p:cNvSpPr txBox="1"/>
            <p:nvPr/>
          </p:nvSpPr>
          <p:spPr>
            <a:xfrm>
              <a:off x="271856" y="689978"/>
              <a:ext cx="2297437"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Lucida Sans" panose="020B0602030504020204" pitchFamily="34" charset="0"/>
                </a:rPr>
                <a:t>PI_010 Number of injuries in primary fires</a:t>
              </a:r>
              <a:endParaRPr kumimoji="0" lang="en-GB" sz="1000" b="0" i="0" u="none" strike="noStrike" kern="0" cap="none" spc="0" normalizeH="0" baseline="0" noProof="0" dirty="0">
                <a:ln>
                  <a:noFill/>
                </a:ln>
                <a:solidFill>
                  <a:prstClr val="black"/>
                </a:solidFill>
                <a:effectLst/>
                <a:uLnTx/>
                <a:uFillTx/>
                <a:latin typeface="Lucida Sans" panose="020B0602030504020204" pitchFamily="34" charset="0"/>
              </a:endParaRPr>
            </a:p>
          </p:txBody>
        </p:sp>
      </p:grpSp>
      <p:sp>
        <p:nvSpPr>
          <p:cNvPr id="6200" name="TextBox 6199">
            <a:extLst>
              <a:ext uri="{FF2B5EF4-FFF2-40B4-BE49-F238E27FC236}">
                <a16:creationId xmlns:a16="http://schemas.microsoft.com/office/drawing/2014/main" id="{5A06D2DD-8E12-5B3B-0848-A297EC7007A5}"/>
              </a:ext>
            </a:extLst>
          </p:cNvPr>
          <p:cNvSpPr txBox="1"/>
          <p:nvPr/>
        </p:nvSpPr>
        <p:spPr>
          <a:xfrm>
            <a:off x="906337" y="2920083"/>
            <a:ext cx="2251034" cy="415498"/>
          </a:xfrm>
          <a:prstGeom prst="rect">
            <a:avLst/>
          </a:prstGeom>
          <a:noFill/>
        </p:spPr>
        <p:txBody>
          <a:bodyPr wrap="square">
            <a:spAutoFit/>
          </a:bodyPr>
          <a:lstStyle/>
          <a:p>
            <a:r>
              <a:rPr lang="en-US" sz="1000" dirty="0">
                <a:solidFill>
                  <a:prstClr val="black"/>
                </a:solidFill>
                <a:latin typeface="Lucida Sans" panose="020B0602030504020204" pitchFamily="34" charset="0"/>
              </a:rPr>
              <a:t>PI_001 Number of accidental dwelling fires</a:t>
            </a:r>
            <a:endParaRPr lang="en-GB" sz="1000" dirty="0">
              <a:solidFill>
                <a:prstClr val="black"/>
              </a:solidFill>
              <a:latin typeface="Lucida Sans" panose="020B0602030504020204" pitchFamily="34" charset="0"/>
            </a:endParaRPr>
          </a:p>
        </p:txBody>
      </p:sp>
      <p:grpSp>
        <p:nvGrpSpPr>
          <p:cNvPr id="6201" name="Group 6200">
            <a:extLst>
              <a:ext uri="{FF2B5EF4-FFF2-40B4-BE49-F238E27FC236}">
                <a16:creationId xmlns:a16="http://schemas.microsoft.com/office/drawing/2014/main" id="{F701EB41-420C-ADC6-72B1-D9BA1CDE0E09}"/>
              </a:ext>
            </a:extLst>
          </p:cNvPr>
          <p:cNvGrpSpPr/>
          <p:nvPr/>
        </p:nvGrpSpPr>
        <p:grpSpPr>
          <a:xfrm>
            <a:off x="6129575" y="2473289"/>
            <a:ext cx="2912683" cy="1233488"/>
            <a:chOff x="9962" y="251984"/>
            <a:chExt cx="2912683" cy="1233488"/>
          </a:xfrm>
        </p:grpSpPr>
        <p:grpSp>
          <p:nvGrpSpPr>
            <p:cNvPr id="6202" name="Group 6201">
              <a:extLst>
                <a:ext uri="{FF2B5EF4-FFF2-40B4-BE49-F238E27FC236}">
                  <a16:creationId xmlns:a16="http://schemas.microsoft.com/office/drawing/2014/main" id="{CCF8B8E1-F13F-5997-117E-11AD01BEDC14}"/>
                </a:ext>
              </a:extLst>
            </p:cNvPr>
            <p:cNvGrpSpPr/>
            <p:nvPr/>
          </p:nvGrpSpPr>
          <p:grpSpPr>
            <a:xfrm>
              <a:off x="9962" y="251984"/>
              <a:ext cx="2912683" cy="1233488"/>
              <a:chOff x="200944" y="456090"/>
              <a:chExt cx="2912683" cy="1233488"/>
            </a:xfrm>
          </p:grpSpPr>
          <p:grpSp>
            <p:nvGrpSpPr>
              <p:cNvPr id="6204" name="Group 6203">
                <a:extLst>
                  <a:ext uri="{FF2B5EF4-FFF2-40B4-BE49-F238E27FC236}">
                    <a16:creationId xmlns:a16="http://schemas.microsoft.com/office/drawing/2014/main" id="{C42630F0-54EC-3EAB-0635-18FEFC4735D2}"/>
                  </a:ext>
                </a:extLst>
              </p:cNvPr>
              <p:cNvGrpSpPr/>
              <p:nvPr/>
            </p:nvGrpSpPr>
            <p:grpSpPr>
              <a:xfrm>
                <a:off x="200944" y="456090"/>
                <a:ext cx="2912683" cy="1233488"/>
                <a:chOff x="200944" y="456090"/>
                <a:chExt cx="2912683" cy="1233488"/>
              </a:xfrm>
            </p:grpSpPr>
            <p:graphicFrame>
              <p:nvGraphicFramePr>
                <p:cNvPr id="6206" name="Object 6205">
                  <a:extLst>
                    <a:ext uri="{FF2B5EF4-FFF2-40B4-BE49-F238E27FC236}">
                      <a16:creationId xmlns:a16="http://schemas.microsoft.com/office/drawing/2014/main" id="{0A6E9D0A-99EC-BFF1-CF58-21FAA9B3CA72}"/>
                    </a:ext>
                  </a:extLst>
                </p:cNvPr>
                <p:cNvGraphicFramePr>
                  <a:graphicFrameLocks noChangeAspect="1"/>
                </p:cNvGraphicFramePr>
                <p:nvPr/>
              </p:nvGraphicFramePr>
              <p:xfrm>
                <a:off x="200944" y="456090"/>
                <a:ext cx="2912683"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6206" name="Object 6205">
                              <a:extLst>
                                <a:ext uri="{FF2B5EF4-FFF2-40B4-BE49-F238E27FC236}">
                                  <a16:creationId xmlns:a16="http://schemas.microsoft.com/office/drawing/2014/main" id="{0A6E9D0A-99EC-BFF1-CF58-21FAA9B3CA72}"/>
                                </a:ext>
                              </a:extLst>
                            </p:cNvPr>
                            <p:cNvPicPr/>
                            <p:nvPr/>
                          </p:nvPicPr>
                          <p:blipFill>
                            <a:blip r:embed="rId4"/>
                            <a:stretch>
                              <a:fillRect/>
                            </a:stretch>
                          </p:blipFill>
                          <p:spPr>
                            <a:xfrm>
                              <a:off x="200944" y="456090"/>
                              <a:ext cx="2912683" cy="1233488"/>
                            </a:xfrm>
                            <a:prstGeom prst="rect">
                              <a:avLst/>
                            </a:prstGeom>
                          </p:spPr>
                        </p:pic>
                      </p:oleObj>
                    </mc:Fallback>
                  </mc:AlternateContent>
                </a:graphicData>
              </a:graphic>
            </p:graphicFrame>
            <p:sp>
              <p:nvSpPr>
                <p:cNvPr id="6207" name="TextBox 6206">
                  <a:extLst>
                    <a:ext uri="{FF2B5EF4-FFF2-40B4-BE49-F238E27FC236}">
                      <a16:creationId xmlns:a16="http://schemas.microsoft.com/office/drawing/2014/main" id="{AF0AA160-49F6-2C2F-8696-D0679E6759A7}"/>
                    </a:ext>
                  </a:extLst>
                </p:cNvPr>
                <p:cNvSpPr txBox="1"/>
                <p:nvPr/>
              </p:nvSpPr>
              <p:spPr>
                <a:xfrm>
                  <a:off x="349457" y="1260910"/>
                  <a:ext cx="2258966" cy="184922"/>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6205" name="TextBox 6204">
                <a:extLst>
                  <a:ext uri="{FF2B5EF4-FFF2-40B4-BE49-F238E27FC236}">
                    <a16:creationId xmlns:a16="http://schemas.microsoft.com/office/drawing/2014/main" id="{41C7404A-AF3F-5DB4-B247-A4F3071E6F78}"/>
                  </a:ext>
                </a:extLst>
              </p:cNvPr>
              <p:cNvSpPr txBox="1"/>
              <p:nvPr/>
            </p:nvSpPr>
            <p:spPr>
              <a:xfrm>
                <a:off x="479391" y="497170"/>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00B050"/>
                    </a:solidFill>
                    <a:effectLst/>
                    <a:uLnTx/>
                    <a:uFillTx/>
                    <a:latin typeface="Lucida Sans" panose="020B0602030504020204" pitchFamily="34" charset="0"/>
                  </a:rPr>
                  <a:t>767</a:t>
                </a:r>
              </a:p>
            </p:txBody>
          </p:sp>
        </p:grpSp>
        <p:sp>
          <p:nvSpPr>
            <p:cNvPr id="6203" name="TextBox 6202">
              <a:extLst>
                <a:ext uri="{FF2B5EF4-FFF2-40B4-BE49-F238E27FC236}">
                  <a16:creationId xmlns:a16="http://schemas.microsoft.com/office/drawing/2014/main" id="{C52EEF57-F06D-61BD-3517-3B60143B2508}"/>
                </a:ext>
              </a:extLst>
            </p:cNvPr>
            <p:cNvSpPr txBox="1"/>
            <p:nvPr/>
          </p:nvSpPr>
          <p:spPr>
            <a:xfrm>
              <a:off x="272960" y="755655"/>
              <a:ext cx="2175179" cy="24622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Lucida Sans" panose="020B0602030504020204" pitchFamily="34" charset="0"/>
                </a:rPr>
                <a:t>PI_011 Number of primary fires</a:t>
              </a:r>
              <a:endParaRPr kumimoji="0" lang="en-GB" sz="1000" b="0" i="0" u="none" strike="noStrike" kern="0" cap="none" spc="0" normalizeH="0" baseline="0" noProof="0" dirty="0">
                <a:ln>
                  <a:noFill/>
                </a:ln>
                <a:solidFill>
                  <a:prstClr val="black"/>
                </a:solidFill>
                <a:effectLst/>
                <a:uLnTx/>
                <a:uFillTx/>
                <a:latin typeface="Lucida Sans" panose="020B0602030504020204" pitchFamily="34" charset="0"/>
              </a:endParaRPr>
            </a:p>
          </p:txBody>
        </p:sp>
      </p:grpSp>
      <p:grpSp>
        <p:nvGrpSpPr>
          <p:cNvPr id="6336" name="Group 6335">
            <a:extLst>
              <a:ext uri="{FF2B5EF4-FFF2-40B4-BE49-F238E27FC236}">
                <a16:creationId xmlns:a16="http://schemas.microsoft.com/office/drawing/2014/main" id="{18E88060-9581-4975-54EF-13398015EF91}"/>
              </a:ext>
            </a:extLst>
          </p:cNvPr>
          <p:cNvGrpSpPr/>
          <p:nvPr/>
        </p:nvGrpSpPr>
        <p:grpSpPr>
          <a:xfrm>
            <a:off x="8903480" y="2477233"/>
            <a:ext cx="2912683" cy="1233488"/>
            <a:chOff x="9962" y="251984"/>
            <a:chExt cx="2912683" cy="1233488"/>
          </a:xfrm>
        </p:grpSpPr>
        <p:grpSp>
          <p:nvGrpSpPr>
            <p:cNvPr id="6337" name="Group 6336">
              <a:extLst>
                <a:ext uri="{FF2B5EF4-FFF2-40B4-BE49-F238E27FC236}">
                  <a16:creationId xmlns:a16="http://schemas.microsoft.com/office/drawing/2014/main" id="{7893832F-C4CA-4B27-E301-CF5D5E711F2B}"/>
                </a:ext>
              </a:extLst>
            </p:cNvPr>
            <p:cNvGrpSpPr/>
            <p:nvPr/>
          </p:nvGrpSpPr>
          <p:grpSpPr>
            <a:xfrm>
              <a:off x="9962" y="251984"/>
              <a:ext cx="2912683" cy="1233488"/>
              <a:chOff x="200944" y="456090"/>
              <a:chExt cx="2912683" cy="1233488"/>
            </a:xfrm>
          </p:grpSpPr>
          <p:grpSp>
            <p:nvGrpSpPr>
              <p:cNvPr id="6339" name="Group 6338">
                <a:extLst>
                  <a:ext uri="{FF2B5EF4-FFF2-40B4-BE49-F238E27FC236}">
                    <a16:creationId xmlns:a16="http://schemas.microsoft.com/office/drawing/2014/main" id="{9AC07AB9-D212-747D-1A0D-B7080169539D}"/>
                  </a:ext>
                </a:extLst>
              </p:cNvPr>
              <p:cNvGrpSpPr/>
              <p:nvPr/>
            </p:nvGrpSpPr>
            <p:grpSpPr>
              <a:xfrm>
                <a:off x="200944" y="456090"/>
                <a:ext cx="2912683" cy="1233488"/>
                <a:chOff x="200944" y="456090"/>
                <a:chExt cx="2912683" cy="1233488"/>
              </a:xfrm>
            </p:grpSpPr>
            <p:graphicFrame>
              <p:nvGraphicFramePr>
                <p:cNvPr id="6341" name="Object 6340">
                  <a:extLst>
                    <a:ext uri="{FF2B5EF4-FFF2-40B4-BE49-F238E27FC236}">
                      <a16:creationId xmlns:a16="http://schemas.microsoft.com/office/drawing/2014/main" id="{21809358-6170-7A60-0984-EEDF34BF72DB}"/>
                    </a:ext>
                  </a:extLst>
                </p:cNvPr>
                <p:cNvGraphicFramePr>
                  <a:graphicFrameLocks noChangeAspect="1"/>
                </p:cNvGraphicFramePr>
                <p:nvPr/>
              </p:nvGraphicFramePr>
              <p:xfrm>
                <a:off x="200944" y="456090"/>
                <a:ext cx="2912683"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6341" name="Object 6340">
                              <a:extLst>
                                <a:ext uri="{FF2B5EF4-FFF2-40B4-BE49-F238E27FC236}">
                                  <a16:creationId xmlns:a16="http://schemas.microsoft.com/office/drawing/2014/main" id="{21809358-6170-7A60-0984-EEDF34BF72DB}"/>
                                </a:ext>
                              </a:extLst>
                            </p:cNvPr>
                            <p:cNvPicPr/>
                            <p:nvPr/>
                          </p:nvPicPr>
                          <p:blipFill>
                            <a:blip r:embed="rId4"/>
                            <a:stretch>
                              <a:fillRect/>
                            </a:stretch>
                          </p:blipFill>
                          <p:spPr>
                            <a:xfrm>
                              <a:off x="200944" y="456090"/>
                              <a:ext cx="2912683" cy="1233488"/>
                            </a:xfrm>
                            <a:prstGeom prst="rect">
                              <a:avLst/>
                            </a:prstGeom>
                          </p:spPr>
                        </p:pic>
                      </p:oleObj>
                    </mc:Fallback>
                  </mc:AlternateContent>
                </a:graphicData>
              </a:graphic>
            </p:graphicFrame>
            <p:sp>
              <p:nvSpPr>
                <p:cNvPr id="6342" name="TextBox 6341">
                  <a:extLst>
                    <a:ext uri="{FF2B5EF4-FFF2-40B4-BE49-F238E27FC236}">
                      <a16:creationId xmlns:a16="http://schemas.microsoft.com/office/drawing/2014/main" id="{CD406507-A588-4CCC-850D-D20332FB6237}"/>
                    </a:ext>
                  </a:extLst>
                </p:cNvPr>
                <p:cNvSpPr txBox="1"/>
                <p:nvPr/>
              </p:nvSpPr>
              <p:spPr>
                <a:xfrm>
                  <a:off x="349457" y="1260910"/>
                  <a:ext cx="2258966" cy="184922"/>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6340" name="TextBox 6339">
                <a:extLst>
                  <a:ext uri="{FF2B5EF4-FFF2-40B4-BE49-F238E27FC236}">
                    <a16:creationId xmlns:a16="http://schemas.microsoft.com/office/drawing/2014/main" id="{6085F2D9-8823-B61D-7E73-58378F551E11}"/>
                  </a:ext>
                </a:extLst>
              </p:cNvPr>
              <p:cNvSpPr txBox="1"/>
              <p:nvPr/>
            </p:nvSpPr>
            <p:spPr>
              <a:xfrm>
                <a:off x="479391" y="497170"/>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00B050"/>
                    </a:solidFill>
                    <a:effectLst/>
                    <a:uLnTx/>
                    <a:uFillTx/>
                    <a:latin typeface="Lucida Sans" panose="020B0602030504020204" pitchFamily="34" charset="0"/>
                  </a:rPr>
                  <a:t>556</a:t>
                </a:r>
              </a:p>
            </p:txBody>
          </p:sp>
        </p:grpSp>
        <p:sp>
          <p:nvSpPr>
            <p:cNvPr id="6338" name="TextBox 6337">
              <a:extLst>
                <a:ext uri="{FF2B5EF4-FFF2-40B4-BE49-F238E27FC236}">
                  <a16:creationId xmlns:a16="http://schemas.microsoft.com/office/drawing/2014/main" id="{9121E1E0-2A7F-222C-E4FE-679F012DD5B8}"/>
                </a:ext>
              </a:extLst>
            </p:cNvPr>
            <p:cNvSpPr txBox="1"/>
            <p:nvPr/>
          </p:nvSpPr>
          <p:spPr>
            <a:xfrm>
              <a:off x="289299" y="696939"/>
              <a:ext cx="2195016"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Lucida Sans" panose="020B0602030504020204" pitchFamily="34" charset="0"/>
                </a:rPr>
                <a:t>PI_012 Number of deliberate fires</a:t>
              </a:r>
              <a:endParaRPr kumimoji="0" lang="en-GB" sz="1000" b="0" i="0" u="none" strike="noStrike" kern="0" cap="none" spc="0" normalizeH="0" baseline="0" noProof="0" dirty="0">
                <a:ln>
                  <a:noFill/>
                </a:ln>
                <a:solidFill>
                  <a:prstClr val="black"/>
                </a:solidFill>
                <a:effectLst/>
                <a:uLnTx/>
                <a:uFillTx/>
                <a:latin typeface="Lucida Sans" panose="020B0602030504020204" pitchFamily="34" charset="0"/>
              </a:endParaRPr>
            </a:p>
          </p:txBody>
        </p:sp>
      </p:grpSp>
      <p:grpSp>
        <p:nvGrpSpPr>
          <p:cNvPr id="6343" name="Group 6342">
            <a:extLst>
              <a:ext uri="{FF2B5EF4-FFF2-40B4-BE49-F238E27FC236}">
                <a16:creationId xmlns:a16="http://schemas.microsoft.com/office/drawing/2014/main" id="{AC269084-E6C5-0E4E-D5F3-105D18EF735A}"/>
              </a:ext>
            </a:extLst>
          </p:cNvPr>
          <p:cNvGrpSpPr/>
          <p:nvPr/>
        </p:nvGrpSpPr>
        <p:grpSpPr>
          <a:xfrm>
            <a:off x="582488" y="3920720"/>
            <a:ext cx="2912683" cy="1233488"/>
            <a:chOff x="1671" y="248487"/>
            <a:chExt cx="2912683" cy="1233488"/>
          </a:xfrm>
        </p:grpSpPr>
        <p:grpSp>
          <p:nvGrpSpPr>
            <p:cNvPr id="6344" name="Group 6343">
              <a:extLst>
                <a:ext uri="{FF2B5EF4-FFF2-40B4-BE49-F238E27FC236}">
                  <a16:creationId xmlns:a16="http://schemas.microsoft.com/office/drawing/2014/main" id="{EC4C151E-4F87-17D8-27E8-7290DAECF0F0}"/>
                </a:ext>
              </a:extLst>
            </p:cNvPr>
            <p:cNvGrpSpPr/>
            <p:nvPr/>
          </p:nvGrpSpPr>
          <p:grpSpPr>
            <a:xfrm>
              <a:off x="1671" y="248487"/>
              <a:ext cx="2912683" cy="1233488"/>
              <a:chOff x="192653" y="452593"/>
              <a:chExt cx="2912683" cy="1233488"/>
            </a:xfrm>
          </p:grpSpPr>
          <p:grpSp>
            <p:nvGrpSpPr>
              <p:cNvPr id="6346" name="Group 6345">
                <a:extLst>
                  <a:ext uri="{FF2B5EF4-FFF2-40B4-BE49-F238E27FC236}">
                    <a16:creationId xmlns:a16="http://schemas.microsoft.com/office/drawing/2014/main" id="{058930A9-E14A-1958-0101-FA70E096B03A}"/>
                  </a:ext>
                </a:extLst>
              </p:cNvPr>
              <p:cNvGrpSpPr/>
              <p:nvPr/>
            </p:nvGrpSpPr>
            <p:grpSpPr>
              <a:xfrm>
                <a:off x="192653" y="452593"/>
                <a:ext cx="2912683" cy="1233488"/>
                <a:chOff x="192653" y="452593"/>
                <a:chExt cx="2912683" cy="1233488"/>
              </a:xfrm>
            </p:grpSpPr>
            <p:graphicFrame>
              <p:nvGraphicFramePr>
                <p:cNvPr id="6348" name="Object 6347">
                  <a:extLst>
                    <a:ext uri="{FF2B5EF4-FFF2-40B4-BE49-F238E27FC236}">
                      <a16:creationId xmlns:a16="http://schemas.microsoft.com/office/drawing/2014/main" id="{7831926C-C965-747B-3793-3188870DDBDC}"/>
                    </a:ext>
                  </a:extLst>
                </p:cNvPr>
                <p:cNvGraphicFramePr>
                  <a:graphicFrameLocks noChangeAspect="1"/>
                </p:cNvGraphicFramePr>
                <p:nvPr>
                  <p:extLst>
                    <p:ext uri="{D42A27DB-BD31-4B8C-83A1-F6EECF244321}">
                      <p14:modId xmlns:p14="http://schemas.microsoft.com/office/powerpoint/2010/main" val="3573895437"/>
                    </p:ext>
                  </p:extLst>
                </p:nvPr>
              </p:nvGraphicFramePr>
              <p:xfrm>
                <a:off x="192653" y="452593"/>
                <a:ext cx="2912683"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6348" name="Object 6347">
                              <a:extLst>
                                <a:ext uri="{FF2B5EF4-FFF2-40B4-BE49-F238E27FC236}">
                                  <a16:creationId xmlns:a16="http://schemas.microsoft.com/office/drawing/2014/main" id="{7831926C-C965-747B-3793-3188870DDBDC}"/>
                                </a:ext>
                              </a:extLst>
                            </p:cNvPr>
                            <p:cNvPicPr/>
                            <p:nvPr/>
                          </p:nvPicPr>
                          <p:blipFill>
                            <a:blip r:embed="rId4"/>
                            <a:stretch>
                              <a:fillRect/>
                            </a:stretch>
                          </p:blipFill>
                          <p:spPr>
                            <a:xfrm>
                              <a:off x="192653" y="452593"/>
                              <a:ext cx="2912683" cy="1233488"/>
                            </a:xfrm>
                            <a:prstGeom prst="rect">
                              <a:avLst/>
                            </a:prstGeom>
                          </p:spPr>
                        </p:pic>
                      </p:oleObj>
                    </mc:Fallback>
                  </mc:AlternateContent>
                </a:graphicData>
              </a:graphic>
            </p:graphicFrame>
            <p:sp>
              <p:nvSpPr>
                <p:cNvPr id="6349" name="TextBox 6348">
                  <a:extLst>
                    <a:ext uri="{FF2B5EF4-FFF2-40B4-BE49-F238E27FC236}">
                      <a16:creationId xmlns:a16="http://schemas.microsoft.com/office/drawing/2014/main" id="{B7CDE616-D23D-6A95-1C8D-5E25D0B8B4AB}"/>
                    </a:ext>
                  </a:extLst>
                </p:cNvPr>
                <p:cNvSpPr txBox="1"/>
                <p:nvPr/>
              </p:nvSpPr>
              <p:spPr>
                <a:xfrm>
                  <a:off x="349457" y="1260910"/>
                  <a:ext cx="2258966" cy="184922"/>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6347" name="TextBox 6346">
                <a:extLst>
                  <a:ext uri="{FF2B5EF4-FFF2-40B4-BE49-F238E27FC236}">
                    <a16:creationId xmlns:a16="http://schemas.microsoft.com/office/drawing/2014/main" id="{41727B1E-B201-06C2-7109-F5C58C24D022}"/>
                  </a:ext>
                </a:extLst>
              </p:cNvPr>
              <p:cNvSpPr txBox="1"/>
              <p:nvPr/>
            </p:nvSpPr>
            <p:spPr>
              <a:xfrm>
                <a:off x="479391" y="497170"/>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00B050"/>
                    </a:solidFill>
                    <a:effectLst/>
                    <a:uLnTx/>
                    <a:uFillTx/>
                    <a:latin typeface="Lucida Sans" panose="020B0602030504020204" pitchFamily="34" charset="0"/>
                  </a:rPr>
                  <a:t>84</a:t>
                </a:r>
              </a:p>
            </p:txBody>
          </p:sp>
        </p:grpSp>
        <p:sp>
          <p:nvSpPr>
            <p:cNvPr id="6345" name="TextBox 6344">
              <a:extLst>
                <a:ext uri="{FF2B5EF4-FFF2-40B4-BE49-F238E27FC236}">
                  <a16:creationId xmlns:a16="http://schemas.microsoft.com/office/drawing/2014/main" id="{A51534FA-2F3C-C23F-6075-AEAEB6C36158}"/>
                </a:ext>
              </a:extLst>
            </p:cNvPr>
            <p:cNvSpPr txBox="1"/>
            <p:nvPr/>
          </p:nvSpPr>
          <p:spPr>
            <a:xfrm>
              <a:off x="275140" y="688844"/>
              <a:ext cx="2392485"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Lucida Sans" panose="020B0602030504020204" pitchFamily="34" charset="0"/>
                </a:rPr>
                <a:t>PI_013 Number of industrial and commercial fires</a:t>
              </a:r>
              <a:endParaRPr kumimoji="0" lang="en-GB" sz="1000" b="0" i="0" u="none" strike="noStrike" kern="0" cap="none" spc="0" normalizeH="0" baseline="0" noProof="0" dirty="0">
                <a:ln>
                  <a:noFill/>
                </a:ln>
                <a:solidFill>
                  <a:prstClr val="black"/>
                </a:solidFill>
                <a:effectLst/>
                <a:uLnTx/>
                <a:uFillTx/>
                <a:latin typeface="Lucida Sans" panose="020B0602030504020204" pitchFamily="34" charset="0"/>
              </a:endParaRPr>
            </a:p>
          </p:txBody>
        </p:sp>
      </p:grpSp>
      <p:grpSp>
        <p:nvGrpSpPr>
          <p:cNvPr id="6350" name="Group 6349">
            <a:extLst>
              <a:ext uri="{FF2B5EF4-FFF2-40B4-BE49-F238E27FC236}">
                <a16:creationId xmlns:a16="http://schemas.microsoft.com/office/drawing/2014/main" id="{609B1452-74DD-9788-F5A6-972E699F3126}"/>
              </a:ext>
            </a:extLst>
          </p:cNvPr>
          <p:cNvGrpSpPr/>
          <p:nvPr/>
        </p:nvGrpSpPr>
        <p:grpSpPr>
          <a:xfrm>
            <a:off x="3365405" y="3933673"/>
            <a:ext cx="2912683" cy="1233488"/>
            <a:chOff x="200944" y="456090"/>
            <a:chExt cx="2912683" cy="1233488"/>
          </a:xfrm>
        </p:grpSpPr>
        <p:grpSp>
          <p:nvGrpSpPr>
            <p:cNvPr id="6351" name="Group 6350">
              <a:extLst>
                <a:ext uri="{FF2B5EF4-FFF2-40B4-BE49-F238E27FC236}">
                  <a16:creationId xmlns:a16="http://schemas.microsoft.com/office/drawing/2014/main" id="{AB68D9D9-5085-3FDF-1F07-1DCD8B61BEC1}"/>
                </a:ext>
              </a:extLst>
            </p:cNvPr>
            <p:cNvGrpSpPr/>
            <p:nvPr/>
          </p:nvGrpSpPr>
          <p:grpSpPr>
            <a:xfrm>
              <a:off x="200944" y="456090"/>
              <a:ext cx="2912683" cy="1233488"/>
              <a:chOff x="200944" y="456090"/>
              <a:chExt cx="2912683" cy="1233488"/>
            </a:xfrm>
          </p:grpSpPr>
          <p:graphicFrame>
            <p:nvGraphicFramePr>
              <p:cNvPr id="6353" name="Object 6352">
                <a:extLst>
                  <a:ext uri="{FF2B5EF4-FFF2-40B4-BE49-F238E27FC236}">
                    <a16:creationId xmlns:a16="http://schemas.microsoft.com/office/drawing/2014/main" id="{2571DB94-5155-4B4F-B15A-55BCCB94993C}"/>
                  </a:ext>
                </a:extLst>
              </p:cNvPr>
              <p:cNvGraphicFramePr>
                <a:graphicFrameLocks noChangeAspect="1"/>
              </p:cNvGraphicFramePr>
              <p:nvPr/>
            </p:nvGraphicFramePr>
            <p:xfrm>
              <a:off x="200944" y="456090"/>
              <a:ext cx="2912683"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6353" name="Object 6352">
                            <a:extLst>
                              <a:ext uri="{FF2B5EF4-FFF2-40B4-BE49-F238E27FC236}">
                                <a16:creationId xmlns:a16="http://schemas.microsoft.com/office/drawing/2014/main" id="{2571DB94-5155-4B4F-B15A-55BCCB94993C}"/>
                              </a:ext>
                            </a:extLst>
                          </p:cNvPr>
                          <p:cNvPicPr/>
                          <p:nvPr/>
                        </p:nvPicPr>
                        <p:blipFill>
                          <a:blip r:embed="rId4"/>
                          <a:stretch>
                            <a:fillRect/>
                          </a:stretch>
                        </p:blipFill>
                        <p:spPr>
                          <a:xfrm>
                            <a:off x="200944" y="456090"/>
                            <a:ext cx="2912683" cy="1233488"/>
                          </a:xfrm>
                          <a:prstGeom prst="rect">
                            <a:avLst/>
                          </a:prstGeom>
                        </p:spPr>
                      </p:pic>
                    </p:oleObj>
                  </mc:Fallback>
                </mc:AlternateContent>
              </a:graphicData>
            </a:graphic>
          </p:graphicFrame>
          <p:sp>
            <p:nvSpPr>
              <p:cNvPr id="6354" name="TextBox 6353">
                <a:extLst>
                  <a:ext uri="{FF2B5EF4-FFF2-40B4-BE49-F238E27FC236}">
                    <a16:creationId xmlns:a16="http://schemas.microsoft.com/office/drawing/2014/main" id="{8A7D7161-744A-EE79-B952-B241C0277465}"/>
                  </a:ext>
                </a:extLst>
              </p:cNvPr>
              <p:cNvSpPr txBox="1"/>
              <p:nvPr/>
            </p:nvSpPr>
            <p:spPr>
              <a:xfrm>
                <a:off x="349457" y="1260910"/>
                <a:ext cx="2258966" cy="184922"/>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6352" name="TextBox 6351">
              <a:extLst>
                <a:ext uri="{FF2B5EF4-FFF2-40B4-BE49-F238E27FC236}">
                  <a16:creationId xmlns:a16="http://schemas.microsoft.com/office/drawing/2014/main" id="{F4B5D5EC-214C-07CE-B7A1-01F4E1A53393}"/>
                </a:ext>
              </a:extLst>
            </p:cNvPr>
            <p:cNvSpPr txBox="1"/>
            <p:nvPr/>
          </p:nvSpPr>
          <p:spPr>
            <a:xfrm>
              <a:off x="479391" y="497170"/>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00B050"/>
                  </a:solidFill>
                  <a:effectLst/>
                  <a:uLnTx/>
                  <a:uFillTx/>
                  <a:latin typeface="Lucida Sans" panose="020B0602030504020204" pitchFamily="34" charset="0"/>
                </a:rPr>
                <a:t>78.31</a:t>
              </a:r>
            </a:p>
          </p:txBody>
        </p:sp>
      </p:grpSp>
      <p:sp>
        <p:nvSpPr>
          <p:cNvPr id="6355" name="TextBox 6354">
            <a:extLst>
              <a:ext uri="{FF2B5EF4-FFF2-40B4-BE49-F238E27FC236}">
                <a16:creationId xmlns:a16="http://schemas.microsoft.com/office/drawing/2014/main" id="{A3CD97E6-6340-BC40-BCEF-763F59197A13}"/>
              </a:ext>
            </a:extLst>
          </p:cNvPr>
          <p:cNvSpPr txBox="1"/>
          <p:nvPr/>
        </p:nvSpPr>
        <p:spPr>
          <a:xfrm>
            <a:off x="3635136" y="4367647"/>
            <a:ext cx="2440069" cy="400110"/>
          </a:xfrm>
          <a:prstGeom prst="rect">
            <a:avLst/>
          </a:prstGeom>
          <a:noFill/>
        </p:spPr>
        <p:txBody>
          <a:bodyPr wrap="square">
            <a:spAutoFit/>
          </a:bodyPr>
          <a:lstStyle/>
          <a:p>
            <a:r>
              <a:rPr lang="en-US" sz="1000" dirty="0">
                <a:solidFill>
                  <a:prstClr val="black"/>
                </a:solidFill>
                <a:latin typeface="Lucida Sans" panose="020B0602030504020204" pitchFamily="34" charset="0"/>
              </a:rPr>
              <a:t>PI_014 Percentage of On-Station first responses within 10 minutes</a:t>
            </a:r>
            <a:endParaRPr lang="en-GB" sz="1000" dirty="0">
              <a:solidFill>
                <a:prstClr val="black"/>
              </a:solidFill>
              <a:latin typeface="Lucida Sans" panose="020B0602030504020204" pitchFamily="34" charset="0"/>
            </a:endParaRPr>
          </a:p>
        </p:txBody>
      </p:sp>
      <p:grpSp>
        <p:nvGrpSpPr>
          <p:cNvPr id="6356" name="Group 6355">
            <a:extLst>
              <a:ext uri="{FF2B5EF4-FFF2-40B4-BE49-F238E27FC236}">
                <a16:creationId xmlns:a16="http://schemas.microsoft.com/office/drawing/2014/main" id="{9B36D7FC-ED68-AFC8-511C-2CD351F5B607}"/>
              </a:ext>
            </a:extLst>
          </p:cNvPr>
          <p:cNvGrpSpPr/>
          <p:nvPr/>
        </p:nvGrpSpPr>
        <p:grpSpPr>
          <a:xfrm>
            <a:off x="6129575" y="3894853"/>
            <a:ext cx="2912683" cy="1233488"/>
            <a:chOff x="200944" y="456090"/>
            <a:chExt cx="2912683" cy="1233488"/>
          </a:xfrm>
        </p:grpSpPr>
        <p:grpSp>
          <p:nvGrpSpPr>
            <p:cNvPr id="6357" name="Group 6356">
              <a:extLst>
                <a:ext uri="{FF2B5EF4-FFF2-40B4-BE49-F238E27FC236}">
                  <a16:creationId xmlns:a16="http://schemas.microsoft.com/office/drawing/2014/main" id="{2E5FF8D5-EE0C-E344-3338-34C23737B314}"/>
                </a:ext>
              </a:extLst>
            </p:cNvPr>
            <p:cNvGrpSpPr/>
            <p:nvPr/>
          </p:nvGrpSpPr>
          <p:grpSpPr>
            <a:xfrm>
              <a:off x="200944" y="456090"/>
              <a:ext cx="2912683" cy="1233488"/>
              <a:chOff x="200944" y="456090"/>
              <a:chExt cx="2912683" cy="1233488"/>
            </a:xfrm>
          </p:grpSpPr>
          <p:graphicFrame>
            <p:nvGraphicFramePr>
              <p:cNvPr id="6359" name="Object 6358">
                <a:extLst>
                  <a:ext uri="{FF2B5EF4-FFF2-40B4-BE49-F238E27FC236}">
                    <a16:creationId xmlns:a16="http://schemas.microsoft.com/office/drawing/2014/main" id="{76227E5C-7030-6CB9-4A20-827862FFCB39}"/>
                  </a:ext>
                </a:extLst>
              </p:cNvPr>
              <p:cNvGraphicFramePr>
                <a:graphicFrameLocks noChangeAspect="1"/>
              </p:cNvGraphicFramePr>
              <p:nvPr/>
            </p:nvGraphicFramePr>
            <p:xfrm>
              <a:off x="200944" y="456090"/>
              <a:ext cx="2912683"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6359" name="Object 6358">
                            <a:extLst>
                              <a:ext uri="{FF2B5EF4-FFF2-40B4-BE49-F238E27FC236}">
                                <a16:creationId xmlns:a16="http://schemas.microsoft.com/office/drawing/2014/main" id="{76227E5C-7030-6CB9-4A20-827862FFCB39}"/>
                              </a:ext>
                            </a:extLst>
                          </p:cNvPr>
                          <p:cNvPicPr/>
                          <p:nvPr/>
                        </p:nvPicPr>
                        <p:blipFill>
                          <a:blip r:embed="rId4"/>
                          <a:stretch>
                            <a:fillRect/>
                          </a:stretch>
                        </p:blipFill>
                        <p:spPr>
                          <a:xfrm>
                            <a:off x="200944" y="456090"/>
                            <a:ext cx="2912683" cy="1233488"/>
                          </a:xfrm>
                          <a:prstGeom prst="rect">
                            <a:avLst/>
                          </a:prstGeom>
                        </p:spPr>
                      </p:pic>
                    </p:oleObj>
                  </mc:Fallback>
                </mc:AlternateContent>
              </a:graphicData>
            </a:graphic>
          </p:graphicFrame>
          <p:sp>
            <p:nvSpPr>
              <p:cNvPr id="6360" name="TextBox 6359">
                <a:extLst>
                  <a:ext uri="{FF2B5EF4-FFF2-40B4-BE49-F238E27FC236}">
                    <a16:creationId xmlns:a16="http://schemas.microsoft.com/office/drawing/2014/main" id="{D9E266B1-D411-2F14-DA02-BC15209D40A9}"/>
                  </a:ext>
                </a:extLst>
              </p:cNvPr>
              <p:cNvSpPr txBox="1"/>
              <p:nvPr/>
            </p:nvSpPr>
            <p:spPr>
              <a:xfrm>
                <a:off x="349457" y="1260910"/>
                <a:ext cx="2258966" cy="184922"/>
              </a:xfrm>
              <a:prstGeom prst="rect">
                <a:avLst/>
              </a:prstGeom>
              <a:noFill/>
            </p:spPr>
            <p:txBody>
              <a:bodyPr wrap="square">
                <a:spAutoFit/>
              </a:bodyPr>
              <a:lstStyle/>
              <a:p>
                <a:pPr marL="123825" marR="0" lvl="0" indent="0" algn="l" defTabSz="914400" rtl="0" eaLnBrk="1" fontAlgn="auto" latinLnBrk="0" hangingPunct="1">
                  <a:lnSpc>
                    <a:spcPts val="750"/>
                  </a:lnSpc>
                  <a:spcBef>
                    <a:spcPts val="0"/>
                  </a:spcBef>
                  <a:spcAft>
                    <a:spcPts val="0"/>
                  </a:spcAft>
                  <a:buClrTx/>
                  <a:buSzTx/>
                  <a:buFontTx/>
                  <a:buNone/>
                  <a:tabLst/>
                  <a:defRPr/>
                </a:pPr>
                <a:r>
                  <a:rPr kumimoji="0" lang="en-US" sz="5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120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120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120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120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120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120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120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6358" name="TextBox 6357">
              <a:extLst>
                <a:ext uri="{FF2B5EF4-FFF2-40B4-BE49-F238E27FC236}">
                  <a16:creationId xmlns:a16="http://schemas.microsoft.com/office/drawing/2014/main" id="{966645D4-0B08-D5B5-E6EF-AF146F6966F5}"/>
                </a:ext>
              </a:extLst>
            </p:cNvPr>
            <p:cNvSpPr txBox="1"/>
            <p:nvPr/>
          </p:nvSpPr>
          <p:spPr>
            <a:xfrm>
              <a:off x="479391" y="497170"/>
              <a:ext cx="793752" cy="323165"/>
            </a:xfrm>
            <a:prstGeom prst="rect">
              <a:avLst/>
            </a:prstGeom>
            <a:noFill/>
          </p:spPr>
          <p:txBody>
            <a:bodyPr wrap="square" rtlCol="0">
              <a:spAutoFit/>
            </a:bodyPr>
            <a:lstStyle/>
            <a:p>
              <a:r>
                <a:rPr lang="en-GB" sz="1500" dirty="0">
                  <a:solidFill>
                    <a:srgbClr val="00B050"/>
                  </a:solidFill>
                  <a:latin typeface="Lucida Sans" panose="020B0602030504020204" pitchFamily="34" charset="0"/>
                </a:rPr>
                <a:t>74.60</a:t>
              </a:r>
            </a:p>
          </p:txBody>
        </p:sp>
      </p:grpSp>
      <p:sp>
        <p:nvSpPr>
          <p:cNvPr id="6361" name="TextBox 6360">
            <a:extLst>
              <a:ext uri="{FF2B5EF4-FFF2-40B4-BE49-F238E27FC236}">
                <a16:creationId xmlns:a16="http://schemas.microsoft.com/office/drawing/2014/main" id="{C1A03B47-825A-E911-8709-9C7C7750BA69}"/>
              </a:ext>
            </a:extLst>
          </p:cNvPr>
          <p:cNvSpPr txBox="1"/>
          <p:nvPr/>
        </p:nvSpPr>
        <p:spPr>
          <a:xfrm>
            <a:off x="6403586" y="4345375"/>
            <a:ext cx="2297437" cy="400110"/>
          </a:xfrm>
          <a:prstGeom prst="rect">
            <a:avLst/>
          </a:prstGeom>
          <a:noFill/>
        </p:spPr>
        <p:txBody>
          <a:bodyPr wrap="square">
            <a:spAutoFit/>
          </a:bodyPr>
          <a:lstStyle/>
          <a:p>
            <a:r>
              <a:rPr lang="en-US" sz="1000" dirty="0">
                <a:latin typeface="Lucida Sans" panose="020B0602030504020204" pitchFamily="34" charset="0"/>
              </a:rPr>
              <a:t>PI_015 Percentage of On-Call first responses within 15 minutes</a:t>
            </a:r>
            <a:endParaRPr lang="en-GB" sz="1000" dirty="0">
              <a:latin typeface="Lucida Sans" panose="020B0602030504020204" pitchFamily="34" charset="0"/>
            </a:endParaRPr>
          </a:p>
        </p:txBody>
      </p:sp>
      <p:grpSp>
        <p:nvGrpSpPr>
          <p:cNvPr id="6362" name="Group 6361">
            <a:extLst>
              <a:ext uri="{FF2B5EF4-FFF2-40B4-BE49-F238E27FC236}">
                <a16:creationId xmlns:a16="http://schemas.microsoft.com/office/drawing/2014/main" id="{C6323ED7-A95F-2734-EBFB-CA37EC73AEB0}"/>
              </a:ext>
            </a:extLst>
          </p:cNvPr>
          <p:cNvGrpSpPr/>
          <p:nvPr/>
        </p:nvGrpSpPr>
        <p:grpSpPr>
          <a:xfrm>
            <a:off x="8923271" y="3904286"/>
            <a:ext cx="2912683" cy="1233488"/>
            <a:chOff x="200944" y="456090"/>
            <a:chExt cx="2912683" cy="1233488"/>
          </a:xfrm>
        </p:grpSpPr>
        <p:grpSp>
          <p:nvGrpSpPr>
            <p:cNvPr id="6363" name="Group 6362">
              <a:extLst>
                <a:ext uri="{FF2B5EF4-FFF2-40B4-BE49-F238E27FC236}">
                  <a16:creationId xmlns:a16="http://schemas.microsoft.com/office/drawing/2014/main" id="{12EAED98-123C-EC93-A39E-A6632ADFB3BA}"/>
                </a:ext>
              </a:extLst>
            </p:cNvPr>
            <p:cNvGrpSpPr/>
            <p:nvPr/>
          </p:nvGrpSpPr>
          <p:grpSpPr>
            <a:xfrm>
              <a:off x="200944" y="456090"/>
              <a:ext cx="2912683" cy="1233488"/>
              <a:chOff x="200944" y="456090"/>
              <a:chExt cx="2912683" cy="1233488"/>
            </a:xfrm>
          </p:grpSpPr>
          <p:graphicFrame>
            <p:nvGraphicFramePr>
              <p:cNvPr id="6365" name="Object 6364">
                <a:extLst>
                  <a:ext uri="{FF2B5EF4-FFF2-40B4-BE49-F238E27FC236}">
                    <a16:creationId xmlns:a16="http://schemas.microsoft.com/office/drawing/2014/main" id="{91A1586C-C84F-CF8E-1163-A28B0D24E88C}"/>
                  </a:ext>
                </a:extLst>
              </p:cNvPr>
              <p:cNvGraphicFramePr>
                <a:graphicFrameLocks noChangeAspect="1"/>
              </p:cNvGraphicFramePr>
              <p:nvPr/>
            </p:nvGraphicFramePr>
            <p:xfrm>
              <a:off x="200944" y="456090"/>
              <a:ext cx="2912683"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6365" name="Object 6364">
                            <a:extLst>
                              <a:ext uri="{FF2B5EF4-FFF2-40B4-BE49-F238E27FC236}">
                                <a16:creationId xmlns:a16="http://schemas.microsoft.com/office/drawing/2014/main" id="{91A1586C-C84F-CF8E-1163-A28B0D24E88C}"/>
                              </a:ext>
                            </a:extLst>
                          </p:cNvPr>
                          <p:cNvPicPr/>
                          <p:nvPr/>
                        </p:nvPicPr>
                        <p:blipFill>
                          <a:blip r:embed="rId4"/>
                          <a:stretch>
                            <a:fillRect/>
                          </a:stretch>
                        </p:blipFill>
                        <p:spPr>
                          <a:xfrm>
                            <a:off x="200944" y="456090"/>
                            <a:ext cx="2912683" cy="1233488"/>
                          </a:xfrm>
                          <a:prstGeom prst="rect">
                            <a:avLst/>
                          </a:prstGeom>
                        </p:spPr>
                      </p:pic>
                    </p:oleObj>
                  </mc:Fallback>
                </mc:AlternateContent>
              </a:graphicData>
            </a:graphic>
          </p:graphicFrame>
          <p:sp>
            <p:nvSpPr>
              <p:cNvPr id="6366" name="TextBox 6365">
                <a:extLst>
                  <a:ext uri="{FF2B5EF4-FFF2-40B4-BE49-F238E27FC236}">
                    <a16:creationId xmlns:a16="http://schemas.microsoft.com/office/drawing/2014/main" id="{FC78FA1F-CDD2-18A8-261C-2AF6055D71DD}"/>
                  </a:ext>
                </a:extLst>
              </p:cNvPr>
              <p:cNvSpPr txBox="1"/>
              <p:nvPr/>
            </p:nvSpPr>
            <p:spPr>
              <a:xfrm>
                <a:off x="349457" y="1260910"/>
                <a:ext cx="2258966" cy="184922"/>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6364" name="TextBox 6363">
              <a:extLst>
                <a:ext uri="{FF2B5EF4-FFF2-40B4-BE49-F238E27FC236}">
                  <a16:creationId xmlns:a16="http://schemas.microsoft.com/office/drawing/2014/main" id="{A5C5F63A-85C8-972A-EBD1-97A6106032E3}"/>
                </a:ext>
              </a:extLst>
            </p:cNvPr>
            <p:cNvSpPr txBox="1"/>
            <p:nvPr/>
          </p:nvSpPr>
          <p:spPr>
            <a:xfrm>
              <a:off x="479391" y="497170"/>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00B050"/>
                  </a:solidFill>
                  <a:effectLst/>
                  <a:uLnTx/>
                  <a:uFillTx/>
                  <a:latin typeface="Lucida Sans" panose="020B0602030504020204" pitchFamily="34" charset="0"/>
                </a:rPr>
                <a:t>1.07</a:t>
              </a:r>
            </a:p>
          </p:txBody>
        </p:sp>
      </p:grpSp>
      <p:sp>
        <p:nvSpPr>
          <p:cNvPr id="6367" name="TextBox 6366">
            <a:extLst>
              <a:ext uri="{FF2B5EF4-FFF2-40B4-BE49-F238E27FC236}">
                <a16:creationId xmlns:a16="http://schemas.microsoft.com/office/drawing/2014/main" id="{94439592-64B6-D605-B95B-9EBFC1DD6A42}"/>
              </a:ext>
            </a:extLst>
          </p:cNvPr>
          <p:cNvSpPr txBox="1"/>
          <p:nvPr/>
        </p:nvSpPr>
        <p:spPr>
          <a:xfrm>
            <a:off x="9229522" y="4262006"/>
            <a:ext cx="2266385" cy="507831"/>
          </a:xfrm>
          <a:prstGeom prst="rect">
            <a:avLst/>
          </a:prstGeom>
          <a:noFill/>
        </p:spPr>
        <p:txBody>
          <a:bodyPr wrap="square">
            <a:spAutoFit/>
          </a:bodyPr>
          <a:lstStyle/>
          <a:p>
            <a:r>
              <a:rPr lang="en-US" sz="900" dirty="0">
                <a:solidFill>
                  <a:prstClr val="black"/>
                </a:solidFill>
                <a:latin typeface="Lucida Sans" panose="020B0602030504020204" pitchFamily="34" charset="0"/>
              </a:rPr>
              <a:t>PI_022 % of AFA calls to properties covered by RRO that become Primary fires</a:t>
            </a:r>
            <a:endParaRPr lang="en-GB" sz="900" dirty="0">
              <a:solidFill>
                <a:prstClr val="black"/>
              </a:solidFill>
              <a:latin typeface="Lucida Sans" panose="020B0602030504020204" pitchFamily="34" charset="0"/>
            </a:endParaRPr>
          </a:p>
        </p:txBody>
      </p:sp>
      <p:grpSp>
        <p:nvGrpSpPr>
          <p:cNvPr id="6388" name="Group 6387">
            <a:extLst>
              <a:ext uri="{FF2B5EF4-FFF2-40B4-BE49-F238E27FC236}">
                <a16:creationId xmlns:a16="http://schemas.microsoft.com/office/drawing/2014/main" id="{0169EA2C-4EE9-FDB5-F1B3-F335696D7AA8}"/>
              </a:ext>
            </a:extLst>
          </p:cNvPr>
          <p:cNvGrpSpPr/>
          <p:nvPr/>
        </p:nvGrpSpPr>
        <p:grpSpPr>
          <a:xfrm>
            <a:off x="6159101" y="5259035"/>
            <a:ext cx="2912683" cy="1233488"/>
            <a:chOff x="200944" y="456090"/>
            <a:chExt cx="2912683" cy="1233488"/>
          </a:xfrm>
        </p:grpSpPr>
        <p:graphicFrame>
          <p:nvGraphicFramePr>
            <p:cNvPr id="6389" name="Object 6388">
              <a:extLst>
                <a:ext uri="{FF2B5EF4-FFF2-40B4-BE49-F238E27FC236}">
                  <a16:creationId xmlns:a16="http://schemas.microsoft.com/office/drawing/2014/main" id="{A9F4CDAD-EF43-AD7C-23E8-7B680FB923E8}"/>
                </a:ext>
              </a:extLst>
            </p:cNvPr>
            <p:cNvGraphicFramePr>
              <a:graphicFrameLocks noChangeAspect="1"/>
            </p:cNvGraphicFramePr>
            <p:nvPr/>
          </p:nvGraphicFramePr>
          <p:xfrm>
            <a:off x="200944" y="456090"/>
            <a:ext cx="2912683"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6389" name="Object 6388">
                          <a:extLst>
                            <a:ext uri="{FF2B5EF4-FFF2-40B4-BE49-F238E27FC236}">
                              <a16:creationId xmlns:a16="http://schemas.microsoft.com/office/drawing/2014/main" id="{A9F4CDAD-EF43-AD7C-23E8-7B680FB923E8}"/>
                            </a:ext>
                          </a:extLst>
                        </p:cNvPr>
                        <p:cNvPicPr/>
                        <p:nvPr/>
                      </p:nvPicPr>
                      <p:blipFill>
                        <a:blip r:embed="rId4"/>
                        <a:stretch>
                          <a:fillRect/>
                        </a:stretch>
                      </p:blipFill>
                      <p:spPr>
                        <a:xfrm>
                          <a:off x="200944" y="456090"/>
                          <a:ext cx="2912683" cy="1233488"/>
                        </a:xfrm>
                        <a:prstGeom prst="rect">
                          <a:avLst/>
                        </a:prstGeom>
                      </p:spPr>
                    </p:pic>
                  </p:oleObj>
                </mc:Fallback>
              </mc:AlternateContent>
            </a:graphicData>
          </a:graphic>
        </p:graphicFrame>
        <p:sp>
          <p:nvSpPr>
            <p:cNvPr id="6390" name="TextBox 6389">
              <a:extLst>
                <a:ext uri="{FF2B5EF4-FFF2-40B4-BE49-F238E27FC236}">
                  <a16:creationId xmlns:a16="http://schemas.microsoft.com/office/drawing/2014/main" id="{002C7A65-3248-5592-C4EB-BFB7851BB719}"/>
                </a:ext>
              </a:extLst>
            </p:cNvPr>
            <p:cNvSpPr txBox="1"/>
            <p:nvPr/>
          </p:nvSpPr>
          <p:spPr>
            <a:xfrm>
              <a:off x="479391" y="497170"/>
              <a:ext cx="793752" cy="323165"/>
            </a:xfrm>
            <a:prstGeom prst="rect">
              <a:avLst/>
            </a:prstGeom>
            <a:noFill/>
          </p:spPr>
          <p:txBody>
            <a:bodyPr wrap="square" rtlCol="0">
              <a:spAutoFit/>
            </a:bodyPr>
            <a:lstStyle/>
            <a:p>
              <a:r>
                <a:rPr lang="en-GB" sz="1500" dirty="0">
                  <a:solidFill>
                    <a:srgbClr val="00B050"/>
                  </a:solidFill>
                  <a:latin typeface="Lucida Sans" panose="020B0602030504020204" pitchFamily="34" charset="0"/>
                </a:rPr>
                <a:t>01:25</a:t>
              </a:r>
            </a:p>
          </p:txBody>
        </p:sp>
      </p:grpSp>
      <p:sp>
        <p:nvSpPr>
          <p:cNvPr id="6391" name="TextBox 6390">
            <a:extLst>
              <a:ext uri="{FF2B5EF4-FFF2-40B4-BE49-F238E27FC236}">
                <a16:creationId xmlns:a16="http://schemas.microsoft.com/office/drawing/2014/main" id="{6F0E6D9E-CB88-1C7C-630A-0A6D0CB37460}"/>
              </a:ext>
            </a:extLst>
          </p:cNvPr>
          <p:cNvSpPr txBox="1"/>
          <p:nvPr/>
        </p:nvSpPr>
        <p:spPr>
          <a:xfrm>
            <a:off x="6437351" y="5831432"/>
            <a:ext cx="2284750" cy="338554"/>
          </a:xfrm>
          <a:prstGeom prst="rect">
            <a:avLst/>
          </a:prstGeom>
          <a:noFill/>
        </p:spPr>
        <p:txBody>
          <a:bodyPr wrap="square">
            <a:spAutoFit/>
          </a:bodyPr>
          <a:lstStyle/>
          <a:p>
            <a:r>
              <a:rPr lang="en-US" sz="800" dirty="0">
                <a:latin typeface="Lucida Sans" panose="020B0602030504020204" pitchFamily="34" charset="0"/>
              </a:rPr>
              <a:t>PI_036 Time between control receiving a 999 call and an appliance being mobilised</a:t>
            </a:r>
            <a:endParaRPr lang="en-GB" sz="800" dirty="0">
              <a:latin typeface="Lucida Sans" panose="020B0602030504020204" pitchFamily="34" charset="0"/>
            </a:endParaRPr>
          </a:p>
        </p:txBody>
      </p:sp>
      <p:grpSp>
        <p:nvGrpSpPr>
          <p:cNvPr id="6396" name="Group 6395">
            <a:extLst>
              <a:ext uri="{FF2B5EF4-FFF2-40B4-BE49-F238E27FC236}">
                <a16:creationId xmlns:a16="http://schemas.microsoft.com/office/drawing/2014/main" id="{4A8D6E6C-814F-8A15-D96F-CFB854D86777}"/>
              </a:ext>
            </a:extLst>
          </p:cNvPr>
          <p:cNvGrpSpPr/>
          <p:nvPr/>
        </p:nvGrpSpPr>
        <p:grpSpPr>
          <a:xfrm>
            <a:off x="3384000" y="5259035"/>
            <a:ext cx="2912683" cy="1233488"/>
            <a:chOff x="200944" y="456090"/>
            <a:chExt cx="2912683" cy="1233488"/>
          </a:xfrm>
        </p:grpSpPr>
        <p:graphicFrame>
          <p:nvGraphicFramePr>
            <p:cNvPr id="6397" name="Object 6396">
              <a:extLst>
                <a:ext uri="{FF2B5EF4-FFF2-40B4-BE49-F238E27FC236}">
                  <a16:creationId xmlns:a16="http://schemas.microsoft.com/office/drawing/2014/main" id="{EA0DF170-A1EF-219D-BBA3-F9A51CD31513}"/>
                </a:ext>
              </a:extLst>
            </p:cNvPr>
            <p:cNvGraphicFramePr>
              <a:graphicFrameLocks noChangeAspect="1"/>
            </p:cNvGraphicFramePr>
            <p:nvPr/>
          </p:nvGraphicFramePr>
          <p:xfrm>
            <a:off x="200944" y="456090"/>
            <a:ext cx="2912683"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6397" name="Object 6396">
                          <a:extLst>
                            <a:ext uri="{FF2B5EF4-FFF2-40B4-BE49-F238E27FC236}">
                              <a16:creationId xmlns:a16="http://schemas.microsoft.com/office/drawing/2014/main" id="{EA0DF170-A1EF-219D-BBA3-F9A51CD31513}"/>
                            </a:ext>
                          </a:extLst>
                        </p:cNvPr>
                        <p:cNvPicPr/>
                        <p:nvPr/>
                      </p:nvPicPr>
                      <p:blipFill>
                        <a:blip r:embed="rId4"/>
                        <a:stretch>
                          <a:fillRect/>
                        </a:stretch>
                      </p:blipFill>
                      <p:spPr>
                        <a:xfrm>
                          <a:off x="200944" y="456090"/>
                          <a:ext cx="2912683" cy="1233488"/>
                        </a:xfrm>
                        <a:prstGeom prst="rect">
                          <a:avLst/>
                        </a:prstGeom>
                      </p:spPr>
                    </p:pic>
                  </p:oleObj>
                </mc:Fallback>
              </mc:AlternateContent>
            </a:graphicData>
          </a:graphic>
        </p:graphicFrame>
        <p:sp>
          <p:nvSpPr>
            <p:cNvPr id="6398" name="TextBox 6397">
              <a:extLst>
                <a:ext uri="{FF2B5EF4-FFF2-40B4-BE49-F238E27FC236}">
                  <a16:creationId xmlns:a16="http://schemas.microsoft.com/office/drawing/2014/main" id="{88C41632-4683-9CCD-44DA-CA0168C312DD}"/>
                </a:ext>
              </a:extLst>
            </p:cNvPr>
            <p:cNvSpPr txBox="1"/>
            <p:nvPr/>
          </p:nvSpPr>
          <p:spPr>
            <a:xfrm>
              <a:off x="479391" y="497170"/>
              <a:ext cx="793752" cy="323165"/>
            </a:xfrm>
            <a:prstGeom prst="rect">
              <a:avLst/>
            </a:prstGeom>
            <a:noFill/>
          </p:spPr>
          <p:txBody>
            <a:bodyPr wrap="square" rtlCol="0">
              <a:spAutoFit/>
            </a:bodyPr>
            <a:lstStyle/>
            <a:p>
              <a:r>
                <a:rPr lang="en-GB" sz="1500" dirty="0">
                  <a:solidFill>
                    <a:srgbClr val="00B050"/>
                  </a:solidFill>
                  <a:latin typeface="Lucida Sans" panose="020B0602030504020204" pitchFamily="34" charset="0"/>
                </a:rPr>
                <a:t>97.04</a:t>
              </a:r>
            </a:p>
          </p:txBody>
        </p:sp>
      </p:grpSp>
      <p:grpSp>
        <p:nvGrpSpPr>
          <p:cNvPr id="6400" name="Group 6399">
            <a:extLst>
              <a:ext uri="{FF2B5EF4-FFF2-40B4-BE49-F238E27FC236}">
                <a16:creationId xmlns:a16="http://schemas.microsoft.com/office/drawing/2014/main" id="{8F83DBC5-2C2E-7487-4014-5B5931B21725}"/>
              </a:ext>
            </a:extLst>
          </p:cNvPr>
          <p:cNvGrpSpPr/>
          <p:nvPr/>
        </p:nvGrpSpPr>
        <p:grpSpPr>
          <a:xfrm>
            <a:off x="2282960" y="2611207"/>
            <a:ext cx="714375" cy="253097"/>
            <a:chOff x="466724" y="2624147"/>
            <a:chExt cx="714375" cy="253097"/>
          </a:xfrm>
        </p:grpSpPr>
        <p:sp>
          <p:nvSpPr>
            <p:cNvPr id="6401" name="Graphic 96">
              <a:extLst>
                <a:ext uri="{FF2B5EF4-FFF2-40B4-BE49-F238E27FC236}">
                  <a16:creationId xmlns:a16="http://schemas.microsoft.com/office/drawing/2014/main" id="{15841CD3-C26E-7224-B009-3788615F3144}"/>
                </a:ext>
              </a:extLst>
            </p:cNvPr>
            <p:cNvSpPr/>
            <p:nvPr/>
          </p:nvSpPr>
          <p:spPr>
            <a:xfrm>
              <a:off x="466724" y="2875977"/>
              <a:ext cx="714375" cy="1267"/>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402" name="Graphic 97">
              <a:extLst>
                <a:ext uri="{FF2B5EF4-FFF2-40B4-BE49-F238E27FC236}">
                  <a16:creationId xmlns:a16="http://schemas.microsoft.com/office/drawing/2014/main" id="{E8681BF9-6E28-8248-349B-F65400E4CB59}"/>
                </a:ext>
              </a:extLst>
            </p:cNvPr>
            <p:cNvSpPr/>
            <p:nvPr/>
          </p:nvSpPr>
          <p:spPr>
            <a:xfrm>
              <a:off x="466724" y="2875977"/>
              <a:ext cx="714375" cy="1267"/>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403" name="Graphic 98">
              <a:extLst>
                <a:ext uri="{FF2B5EF4-FFF2-40B4-BE49-F238E27FC236}">
                  <a16:creationId xmlns:a16="http://schemas.microsoft.com/office/drawing/2014/main" id="{B21792E7-4ADB-33D0-A075-9F650265D090}"/>
                </a:ext>
              </a:extLst>
            </p:cNvPr>
            <p:cNvSpPr/>
            <p:nvPr/>
          </p:nvSpPr>
          <p:spPr>
            <a:xfrm>
              <a:off x="496468" y="2635909"/>
              <a:ext cx="654738" cy="235638"/>
            </a:xfrm>
            <a:custGeom>
              <a:avLst/>
              <a:gdLst/>
              <a:ahLst/>
              <a:cxnLst/>
              <a:rect l="l" t="t" r="r" b="b"/>
              <a:pathLst>
                <a:path w="655320" h="236220">
                  <a:moveTo>
                    <a:pt x="654957" y="235898"/>
                  </a:moveTo>
                  <a:lnTo>
                    <a:pt x="0" y="235898"/>
                  </a:lnTo>
                  <a:lnTo>
                    <a:pt x="0" y="83874"/>
                  </a:lnTo>
                  <a:lnTo>
                    <a:pt x="119083" y="20968"/>
                  </a:lnTo>
                  <a:lnTo>
                    <a:pt x="178624" y="73390"/>
                  </a:lnTo>
                  <a:lnTo>
                    <a:pt x="238166" y="26210"/>
                  </a:lnTo>
                  <a:lnTo>
                    <a:pt x="297707" y="15726"/>
                  </a:lnTo>
                  <a:lnTo>
                    <a:pt x="357249" y="41937"/>
                  </a:lnTo>
                  <a:lnTo>
                    <a:pt x="416790" y="125812"/>
                  </a:lnTo>
                  <a:lnTo>
                    <a:pt x="476332" y="94359"/>
                  </a:lnTo>
                  <a:lnTo>
                    <a:pt x="535874" y="0"/>
                  </a:lnTo>
                  <a:lnTo>
                    <a:pt x="595415" y="62906"/>
                  </a:lnTo>
                  <a:lnTo>
                    <a:pt x="654957" y="10484"/>
                  </a:lnTo>
                  <a:lnTo>
                    <a:pt x="654957" y="235898"/>
                  </a:lnTo>
                  <a:close/>
                </a:path>
              </a:pathLst>
            </a:custGeom>
            <a:solidFill>
              <a:srgbClr val="00B050">
                <a:alpha val="25098"/>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404" name="Graphic 99">
              <a:extLst>
                <a:ext uri="{FF2B5EF4-FFF2-40B4-BE49-F238E27FC236}">
                  <a16:creationId xmlns:a16="http://schemas.microsoft.com/office/drawing/2014/main" id="{0564A0F6-8C1D-6DD0-3CE3-3898A3B1AF04}"/>
                </a:ext>
              </a:extLst>
            </p:cNvPr>
            <p:cNvSpPr/>
            <p:nvPr/>
          </p:nvSpPr>
          <p:spPr>
            <a:xfrm>
              <a:off x="496468" y="2635909"/>
              <a:ext cx="654738" cy="126053"/>
            </a:xfrm>
            <a:custGeom>
              <a:avLst/>
              <a:gdLst/>
              <a:ahLst/>
              <a:cxnLst/>
              <a:rect l="l" t="t" r="r" b="b"/>
              <a:pathLst>
                <a:path w="655320" h="126364">
                  <a:moveTo>
                    <a:pt x="0" y="83874"/>
                  </a:moveTo>
                  <a:lnTo>
                    <a:pt x="59541" y="52421"/>
                  </a:lnTo>
                  <a:lnTo>
                    <a:pt x="119083" y="20968"/>
                  </a:lnTo>
                  <a:lnTo>
                    <a:pt x="178624" y="73390"/>
                  </a:lnTo>
                  <a:lnTo>
                    <a:pt x="238166" y="26210"/>
                  </a:lnTo>
                  <a:lnTo>
                    <a:pt x="297707" y="15726"/>
                  </a:lnTo>
                  <a:lnTo>
                    <a:pt x="357249" y="41937"/>
                  </a:lnTo>
                  <a:lnTo>
                    <a:pt x="416790" y="125812"/>
                  </a:lnTo>
                  <a:lnTo>
                    <a:pt x="476332" y="94359"/>
                  </a:lnTo>
                  <a:lnTo>
                    <a:pt x="535874" y="0"/>
                  </a:lnTo>
                  <a:lnTo>
                    <a:pt x="595415" y="62906"/>
                  </a:lnTo>
                  <a:lnTo>
                    <a:pt x="654957" y="10484"/>
                  </a:lnTo>
                </a:path>
              </a:pathLst>
            </a:custGeom>
            <a:ln w="9526">
              <a:solidFill>
                <a:srgbClr val="00B05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405" name="Graphic 100">
              <a:extLst>
                <a:ext uri="{FF2B5EF4-FFF2-40B4-BE49-F238E27FC236}">
                  <a16:creationId xmlns:a16="http://schemas.microsoft.com/office/drawing/2014/main" id="{992FC5C8-2287-78B7-765D-0007BDD5E59D}"/>
                </a:ext>
              </a:extLst>
            </p:cNvPr>
            <p:cNvSpPr/>
            <p:nvPr/>
          </p:nvSpPr>
          <p:spPr>
            <a:xfrm>
              <a:off x="485747" y="2624147"/>
              <a:ext cx="666792" cy="143157"/>
            </a:xfrm>
            <a:custGeom>
              <a:avLst/>
              <a:gdLst/>
              <a:ahLst/>
              <a:cxnLst/>
              <a:rect l="l" t="t" r="r" b="b"/>
              <a:pathLst>
                <a:path w="667385" h="143510">
                  <a:moveTo>
                    <a:pt x="19062" y="93560"/>
                  </a:moveTo>
                  <a:lnTo>
                    <a:pt x="11226" y="85737"/>
                  </a:lnTo>
                  <a:lnTo>
                    <a:pt x="7823" y="85737"/>
                  </a:lnTo>
                  <a:lnTo>
                    <a:pt x="0" y="93573"/>
                  </a:lnTo>
                  <a:lnTo>
                    <a:pt x="12" y="96977"/>
                  </a:lnTo>
                  <a:lnTo>
                    <a:pt x="7835" y="104800"/>
                  </a:lnTo>
                  <a:lnTo>
                    <a:pt x="11239" y="104800"/>
                  </a:lnTo>
                  <a:lnTo>
                    <a:pt x="19062" y="96964"/>
                  </a:lnTo>
                  <a:lnTo>
                    <a:pt x="19062" y="95262"/>
                  </a:lnTo>
                  <a:lnTo>
                    <a:pt x="19062" y="93560"/>
                  </a:lnTo>
                  <a:close/>
                </a:path>
                <a:path w="667385" h="143510">
                  <a:moveTo>
                    <a:pt x="76225" y="66687"/>
                  </a:moveTo>
                  <a:lnTo>
                    <a:pt x="68389" y="57162"/>
                  </a:lnTo>
                  <a:lnTo>
                    <a:pt x="64985" y="57162"/>
                  </a:lnTo>
                  <a:lnTo>
                    <a:pt x="57162" y="64998"/>
                  </a:lnTo>
                  <a:lnTo>
                    <a:pt x="57162" y="68402"/>
                  </a:lnTo>
                  <a:lnTo>
                    <a:pt x="64998" y="76225"/>
                  </a:lnTo>
                  <a:lnTo>
                    <a:pt x="68402" y="76212"/>
                  </a:lnTo>
                  <a:lnTo>
                    <a:pt x="76225" y="68389"/>
                  </a:lnTo>
                  <a:lnTo>
                    <a:pt x="76225" y="66687"/>
                  </a:lnTo>
                  <a:close/>
                </a:path>
                <a:path w="667385" h="143510">
                  <a:moveTo>
                    <a:pt x="133375" y="26873"/>
                  </a:moveTo>
                  <a:lnTo>
                    <a:pt x="125539" y="19062"/>
                  </a:lnTo>
                  <a:lnTo>
                    <a:pt x="122135" y="19062"/>
                  </a:lnTo>
                  <a:lnTo>
                    <a:pt x="114325" y="26898"/>
                  </a:lnTo>
                  <a:lnTo>
                    <a:pt x="114325" y="30302"/>
                  </a:lnTo>
                  <a:lnTo>
                    <a:pt x="122161" y="38112"/>
                  </a:lnTo>
                  <a:lnTo>
                    <a:pt x="125564" y="38112"/>
                  </a:lnTo>
                  <a:lnTo>
                    <a:pt x="133375" y="30289"/>
                  </a:lnTo>
                  <a:lnTo>
                    <a:pt x="133375" y="28587"/>
                  </a:lnTo>
                  <a:lnTo>
                    <a:pt x="133375" y="26873"/>
                  </a:lnTo>
                  <a:close/>
                </a:path>
                <a:path w="667385" h="143510">
                  <a:moveTo>
                    <a:pt x="190538" y="84035"/>
                  </a:moveTo>
                  <a:lnTo>
                    <a:pt x="182714" y="76212"/>
                  </a:lnTo>
                  <a:lnTo>
                    <a:pt x="179311" y="76212"/>
                  </a:lnTo>
                  <a:lnTo>
                    <a:pt x="171488" y="84035"/>
                  </a:lnTo>
                  <a:lnTo>
                    <a:pt x="171488" y="87439"/>
                  </a:lnTo>
                  <a:lnTo>
                    <a:pt x="179311" y="95262"/>
                  </a:lnTo>
                  <a:lnTo>
                    <a:pt x="182714" y="95262"/>
                  </a:lnTo>
                  <a:lnTo>
                    <a:pt x="190538" y="87439"/>
                  </a:lnTo>
                  <a:lnTo>
                    <a:pt x="190538" y="85737"/>
                  </a:lnTo>
                  <a:lnTo>
                    <a:pt x="190538" y="84035"/>
                  </a:lnTo>
                  <a:close/>
                </a:path>
                <a:path w="667385" h="143510">
                  <a:moveTo>
                    <a:pt x="257225" y="36398"/>
                  </a:moveTo>
                  <a:lnTo>
                    <a:pt x="249402" y="28575"/>
                  </a:lnTo>
                  <a:lnTo>
                    <a:pt x="245999" y="28575"/>
                  </a:lnTo>
                  <a:lnTo>
                    <a:pt x="238175" y="36398"/>
                  </a:lnTo>
                  <a:lnTo>
                    <a:pt x="238175" y="39801"/>
                  </a:lnTo>
                  <a:lnTo>
                    <a:pt x="245999" y="47625"/>
                  </a:lnTo>
                  <a:lnTo>
                    <a:pt x="249402" y="47625"/>
                  </a:lnTo>
                  <a:lnTo>
                    <a:pt x="257225" y="39814"/>
                  </a:lnTo>
                  <a:lnTo>
                    <a:pt x="257225" y="38112"/>
                  </a:lnTo>
                  <a:lnTo>
                    <a:pt x="257225" y="36398"/>
                  </a:lnTo>
                  <a:close/>
                </a:path>
                <a:path w="667385" h="143510">
                  <a:moveTo>
                    <a:pt x="314388" y="26873"/>
                  </a:moveTo>
                  <a:lnTo>
                    <a:pt x="306552" y="19050"/>
                  </a:lnTo>
                  <a:lnTo>
                    <a:pt x="303161" y="19050"/>
                  </a:lnTo>
                  <a:lnTo>
                    <a:pt x="295338" y="26873"/>
                  </a:lnTo>
                  <a:lnTo>
                    <a:pt x="295338" y="30276"/>
                  </a:lnTo>
                  <a:lnTo>
                    <a:pt x="303161" y="38100"/>
                  </a:lnTo>
                  <a:lnTo>
                    <a:pt x="306552" y="38100"/>
                  </a:lnTo>
                  <a:lnTo>
                    <a:pt x="314388" y="30289"/>
                  </a:lnTo>
                  <a:lnTo>
                    <a:pt x="314388" y="28587"/>
                  </a:lnTo>
                  <a:lnTo>
                    <a:pt x="314388" y="26873"/>
                  </a:lnTo>
                  <a:close/>
                </a:path>
                <a:path w="667385" h="143510">
                  <a:moveTo>
                    <a:pt x="371551" y="55448"/>
                  </a:moveTo>
                  <a:lnTo>
                    <a:pt x="363715" y="47625"/>
                  </a:lnTo>
                  <a:lnTo>
                    <a:pt x="360311" y="47625"/>
                  </a:lnTo>
                  <a:lnTo>
                    <a:pt x="352488" y="55460"/>
                  </a:lnTo>
                  <a:lnTo>
                    <a:pt x="352488" y="58864"/>
                  </a:lnTo>
                  <a:lnTo>
                    <a:pt x="360311" y="66687"/>
                  </a:lnTo>
                  <a:lnTo>
                    <a:pt x="363715" y="66687"/>
                  </a:lnTo>
                  <a:lnTo>
                    <a:pt x="371551" y="58864"/>
                  </a:lnTo>
                  <a:lnTo>
                    <a:pt x="371551" y="57162"/>
                  </a:lnTo>
                  <a:lnTo>
                    <a:pt x="371551" y="55448"/>
                  </a:lnTo>
                  <a:close/>
                </a:path>
                <a:path w="667385" h="143510">
                  <a:moveTo>
                    <a:pt x="428701" y="131660"/>
                  </a:moveTo>
                  <a:lnTo>
                    <a:pt x="420878" y="123837"/>
                  </a:lnTo>
                  <a:lnTo>
                    <a:pt x="417474" y="123850"/>
                  </a:lnTo>
                  <a:lnTo>
                    <a:pt x="409651" y="131673"/>
                  </a:lnTo>
                  <a:lnTo>
                    <a:pt x="409651" y="135077"/>
                  </a:lnTo>
                  <a:lnTo>
                    <a:pt x="417474" y="142900"/>
                  </a:lnTo>
                  <a:lnTo>
                    <a:pt x="420878" y="142900"/>
                  </a:lnTo>
                  <a:lnTo>
                    <a:pt x="428701" y="135077"/>
                  </a:lnTo>
                  <a:lnTo>
                    <a:pt x="428701" y="133375"/>
                  </a:lnTo>
                  <a:lnTo>
                    <a:pt x="428701" y="131660"/>
                  </a:lnTo>
                  <a:close/>
                </a:path>
                <a:path w="667385" h="143510">
                  <a:moveTo>
                    <a:pt x="495388" y="103085"/>
                  </a:moveTo>
                  <a:lnTo>
                    <a:pt x="487565" y="95262"/>
                  </a:lnTo>
                  <a:lnTo>
                    <a:pt x="484162" y="95262"/>
                  </a:lnTo>
                  <a:lnTo>
                    <a:pt x="476338" y="103085"/>
                  </a:lnTo>
                  <a:lnTo>
                    <a:pt x="476338" y="106489"/>
                  </a:lnTo>
                  <a:lnTo>
                    <a:pt x="484162" y="114312"/>
                  </a:lnTo>
                  <a:lnTo>
                    <a:pt x="487565" y="114312"/>
                  </a:lnTo>
                  <a:lnTo>
                    <a:pt x="495388" y="106502"/>
                  </a:lnTo>
                  <a:lnTo>
                    <a:pt x="495388" y="104800"/>
                  </a:lnTo>
                  <a:lnTo>
                    <a:pt x="495388" y="103085"/>
                  </a:lnTo>
                  <a:close/>
                </a:path>
                <a:path w="667385" h="143510">
                  <a:moveTo>
                    <a:pt x="552551" y="7823"/>
                  </a:moveTo>
                  <a:lnTo>
                    <a:pt x="544728" y="0"/>
                  </a:lnTo>
                  <a:lnTo>
                    <a:pt x="541324" y="0"/>
                  </a:lnTo>
                  <a:lnTo>
                    <a:pt x="533501" y="7823"/>
                  </a:lnTo>
                  <a:lnTo>
                    <a:pt x="533501" y="11226"/>
                  </a:lnTo>
                  <a:lnTo>
                    <a:pt x="541324" y="19050"/>
                  </a:lnTo>
                  <a:lnTo>
                    <a:pt x="544728" y="19050"/>
                  </a:lnTo>
                  <a:lnTo>
                    <a:pt x="552551" y="11226"/>
                  </a:lnTo>
                  <a:lnTo>
                    <a:pt x="552551" y="9525"/>
                  </a:lnTo>
                  <a:lnTo>
                    <a:pt x="552551" y="7823"/>
                  </a:lnTo>
                  <a:close/>
                </a:path>
                <a:path w="667385" h="143510">
                  <a:moveTo>
                    <a:pt x="609714" y="74498"/>
                  </a:moveTo>
                  <a:lnTo>
                    <a:pt x="601891" y="66687"/>
                  </a:lnTo>
                  <a:lnTo>
                    <a:pt x="598487" y="66687"/>
                  </a:lnTo>
                  <a:lnTo>
                    <a:pt x="590664" y="74510"/>
                  </a:lnTo>
                  <a:lnTo>
                    <a:pt x="590664" y="77914"/>
                  </a:lnTo>
                  <a:lnTo>
                    <a:pt x="598487" y="85737"/>
                  </a:lnTo>
                  <a:lnTo>
                    <a:pt x="601878" y="85737"/>
                  </a:lnTo>
                  <a:lnTo>
                    <a:pt x="609714" y="77914"/>
                  </a:lnTo>
                  <a:lnTo>
                    <a:pt x="609714" y="76212"/>
                  </a:lnTo>
                  <a:lnTo>
                    <a:pt x="609714" y="74498"/>
                  </a:lnTo>
                  <a:close/>
                </a:path>
                <a:path w="667385" h="143510">
                  <a:moveTo>
                    <a:pt x="666877" y="17348"/>
                  </a:moveTo>
                  <a:lnTo>
                    <a:pt x="659041" y="9525"/>
                  </a:lnTo>
                  <a:lnTo>
                    <a:pt x="655637" y="9525"/>
                  </a:lnTo>
                  <a:lnTo>
                    <a:pt x="647814" y="17348"/>
                  </a:lnTo>
                  <a:lnTo>
                    <a:pt x="647814" y="20751"/>
                  </a:lnTo>
                  <a:lnTo>
                    <a:pt x="655637" y="28575"/>
                  </a:lnTo>
                  <a:lnTo>
                    <a:pt x="659041" y="28575"/>
                  </a:lnTo>
                  <a:lnTo>
                    <a:pt x="666877" y="20751"/>
                  </a:lnTo>
                  <a:lnTo>
                    <a:pt x="666877" y="19050"/>
                  </a:lnTo>
                  <a:lnTo>
                    <a:pt x="666877" y="17348"/>
                  </a:lnTo>
                  <a:close/>
                </a:path>
              </a:pathLst>
            </a:custGeom>
            <a:solidFill>
              <a:srgbClr val="FF4040"/>
            </a:solidFill>
            <a:ln>
              <a:solidFill>
                <a:srgbClr val="00B05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6406" name="Group 6405">
            <a:extLst>
              <a:ext uri="{FF2B5EF4-FFF2-40B4-BE49-F238E27FC236}">
                <a16:creationId xmlns:a16="http://schemas.microsoft.com/office/drawing/2014/main" id="{7B7333D9-5184-43B3-3F4E-C41547141FBB}"/>
              </a:ext>
            </a:extLst>
          </p:cNvPr>
          <p:cNvGrpSpPr>
            <a:grpSpLocks/>
          </p:cNvGrpSpPr>
          <p:nvPr/>
        </p:nvGrpSpPr>
        <p:grpSpPr>
          <a:xfrm>
            <a:off x="5068444" y="2601071"/>
            <a:ext cx="715010" cy="253724"/>
            <a:chOff x="0" y="8"/>
            <a:chExt cx="715010" cy="253724"/>
          </a:xfrm>
        </p:grpSpPr>
        <p:sp>
          <p:nvSpPr>
            <p:cNvPr id="6407" name="Graphic 197">
              <a:extLst>
                <a:ext uri="{FF2B5EF4-FFF2-40B4-BE49-F238E27FC236}">
                  <a16:creationId xmlns:a16="http://schemas.microsoft.com/office/drawing/2014/main" id="{9BEAD78E-F5D1-0FBD-D3E3-D2BC06153FE7}"/>
                </a:ext>
              </a:extLst>
            </p:cNvPr>
            <p:cNvSpPr/>
            <p:nvPr/>
          </p:nvSpPr>
          <p:spPr>
            <a:xfrm>
              <a:off x="0" y="252462"/>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08" name="Graphic 198">
              <a:extLst>
                <a:ext uri="{FF2B5EF4-FFF2-40B4-BE49-F238E27FC236}">
                  <a16:creationId xmlns:a16="http://schemas.microsoft.com/office/drawing/2014/main" id="{B9623F2B-7DE2-36CC-EA6A-2CF1CCED16B8}"/>
                </a:ext>
              </a:extLst>
            </p:cNvPr>
            <p:cNvSpPr/>
            <p:nvPr/>
          </p:nvSpPr>
          <p:spPr>
            <a:xfrm>
              <a:off x="0" y="252462"/>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09" name="Graphic 199">
              <a:extLst>
                <a:ext uri="{FF2B5EF4-FFF2-40B4-BE49-F238E27FC236}">
                  <a16:creationId xmlns:a16="http://schemas.microsoft.com/office/drawing/2014/main" id="{F7292EBA-3E44-8088-9513-F6F1F9B1FEC1}"/>
                </a:ext>
              </a:extLst>
            </p:cNvPr>
            <p:cNvSpPr/>
            <p:nvPr/>
          </p:nvSpPr>
          <p:spPr>
            <a:xfrm>
              <a:off x="29770" y="11800"/>
              <a:ext cx="535940" cy="236220"/>
            </a:xfrm>
            <a:custGeom>
              <a:avLst/>
              <a:gdLst/>
              <a:ahLst/>
              <a:cxnLst/>
              <a:rect l="l" t="t" r="r" b="b"/>
              <a:pathLst>
                <a:path w="535940" h="236220">
                  <a:moveTo>
                    <a:pt x="297707" y="196581"/>
                  </a:moveTo>
                  <a:lnTo>
                    <a:pt x="119083" y="196581"/>
                  </a:lnTo>
                  <a:lnTo>
                    <a:pt x="178624" y="117948"/>
                  </a:lnTo>
                  <a:lnTo>
                    <a:pt x="238166" y="0"/>
                  </a:lnTo>
                  <a:lnTo>
                    <a:pt x="297707" y="196581"/>
                  </a:lnTo>
                  <a:close/>
                </a:path>
                <a:path w="535940" h="236220">
                  <a:moveTo>
                    <a:pt x="535874" y="235898"/>
                  </a:moveTo>
                  <a:lnTo>
                    <a:pt x="0" y="235898"/>
                  </a:lnTo>
                  <a:lnTo>
                    <a:pt x="0" y="196581"/>
                  </a:lnTo>
                  <a:lnTo>
                    <a:pt x="59541" y="39316"/>
                  </a:lnTo>
                  <a:lnTo>
                    <a:pt x="119083" y="196581"/>
                  </a:lnTo>
                  <a:lnTo>
                    <a:pt x="535874" y="196581"/>
                  </a:lnTo>
                  <a:lnTo>
                    <a:pt x="535874" y="235898"/>
                  </a:lnTo>
                  <a:close/>
                </a:path>
                <a:path w="535940" h="236220">
                  <a:moveTo>
                    <a:pt x="535874" y="196581"/>
                  </a:moveTo>
                  <a:lnTo>
                    <a:pt x="416790" y="196581"/>
                  </a:lnTo>
                  <a:lnTo>
                    <a:pt x="476332" y="78632"/>
                  </a:lnTo>
                  <a:lnTo>
                    <a:pt x="535874" y="39316"/>
                  </a:lnTo>
                  <a:lnTo>
                    <a:pt x="535874" y="196581"/>
                  </a:lnTo>
                  <a:close/>
                </a:path>
              </a:pathLst>
            </a:custGeom>
            <a:solidFill>
              <a:srgbClr val="6FC279">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10" name="Graphic 200">
              <a:extLst>
                <a:ext uri="{FF2B5EF4-FFF2-40B4-BE49-F238E27FC236}">
                  <a16:creationId xmlns:a16="http://schemas.microsoft.com/office/drawing/2014/main" id="{ADAD5AA2-7CE5-47C9-4593-C340295D5FBF}"/>
                </a:ext>
              </a:extLst>
            </p:cNvPr>
            <p:cNvSpPr/>
            <p:nvPr/>
          </p:nvSpPr>
          <p:spPr>
            <a:xfrm>
              <a:off x="29770" y="11800"/>
              <a:ext cx="535940" cy="196850"/>
            </a:xfrm>
            <a:custGeom>
              <a:avLst/>
              <a:gdLst/>
              <a:ahLst/>
              <a:cxnLst/>
              <a:rect l="l" t="t" r="r" b="b"/>
              <a:pathLst>
                <a:path w="535940" h="196850">
                  <a:moveTo>
                    <a:pt x="0" y="196581"/>
                  </a:moveTo>
                  <a:lnTo>
                    <a:pt x="59541" y="39316"/>
                  </a:lnTo>
                  <a:lnTo>
                    <a:pt x="119083" y="196581"/>
                  </a:lnTo>
                  <a:lnTo>
                    <a:pt x="178624" y="117948"/>
                  </a:lnTo>
                  <a:lnTo>
                    <a:pt x="238166" y="0"/>
                  </a:lnTo>
                  <a:lnTo>
                    <a:pt x="297707" y="196581"/>
                  </a:lnTo>
                  <a:lnTo>
                    <a:pt x="357249" y="196581"/>
                  </a:lnTo>
                  <a:lnTo>
                    <a:pt x="416790" y="196581"/>
                  </a:lnTo>
                  <a:lnTo>
                    <a:pt x="476332" y="78632"/>
                  </a:lnTo>
                  <a:lnTo>
                    <a:pt x="535874" y="39316"/>
                  </a:lnTo>
                </a:path>
              </a:pathLst>
            </a:custGeom>
            <a:ln w="9526">
              <a:solidFill>
                <a:srgbClr val="6FC279"/>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11" name="Graphic 201">
              <a:extLst>
                <a:ext uri="{FF2B5EF4-FFF2-40B4-BE49-F238E27FC236}">
                  <a16:creationId xmlns:a16="http://schemas.microsoft.com/office/drawing/2014/main" id="{EEB2D14C-2FA2-6F1E-647A-69AAB3020FC0}"/>
                </a:ext>
              </a:extLst>
            </p:cNvPr>
            <p:cNvSpPr/>
            <p:nvPr/>
          </p:nvSpPr>
          <p:spPr>
            <a:xfrm>
              <a:off x="19044" y="8"/>
              <a:ext cx="667385" cy="219710"/>
            </a:xfrm>
            <a:custGeom>
              <a:avLst/>
              <a:gdLst/>
              <a:ahLst/>
              <a:cxnLst/>
              <a:rect l="l" t="t" r="r" b="b"/>
              <a:pathLst>
                <a:path w="667385" h="219710">
                  <a:moveTo>
                    <a:pt x="19050" y="207873"/>
                  </a:moveTo>
                  <a:lnTo>
                    <a:pt x="11226" y="200063"/>
                  </a:lnTo>
                  <a:lnTo>
                    <a:pt x="7823" y="200063"/>
                  </a:lnTo>
                  <a:lnTo>
                    <a:pt x="0" y="207886"/>
                  </a:lnTo>
                  <a:lnTo>
                    <a:pt x="0" y="211289"/>
                  </a:lnTo>
                  <a:lnTo>
                    <a:pt x="7835" y="219113"/>
                  </a:lnTo>
                  <a:lnTo>
                    <a:pt x="11226" y="219113"/>
                  </a:lnTo>
                  <a:lnTo>
                    <a:pt x="19050" y="211289"/>
                  </a:lnTo>
                  <a:lnTo>
                    <a:pt x="19050" y="209588"/>
                  </a:lnTo>
                  <a:lnTo>
                    <a:pt x="19050" y="207873"/>
                  </a:lnTo>
                  <a:close/>
                </a:path>
                <a:path w="667385" h="219710">
                  <a:moveTo>
                    <a:pt x="76212" y="45923"/>
                  </a:moveTo>
                  <a:lnTo>
                    <a:pt x="68376" y="38112"/>
                  </a:lnTo>
                  <a:lnTo>
                    <a:pt x="64973" y="38112"/>
                  </a:lnTo>
                  <a:lnTo>
                    <a:pt x="57162" y="45948"/>
                  </a:lnTo>
                  <a:lnTo>
                    <a:pt x="57162" y="49352"/>
                  </a:lnTo>
                  <a:lnTo>
                    <a:pt x="64998" y="57162"/>
                  </a:lnTo>
                  <a:lnTo>
                    <a:pt x="68402" y="57162"/>
                  </a:lnTo>
                  <a:lnTo>
                    <a:pt x="76212" y="49339"/>
                  </a:lnTo>
                  <a:lnTo>
                    <a:pt x="76212" y="47637"/>
                  </a:lnTo>
                  <a:lnTo>
                    <a:pt x="76212" y="45923"/>
                  </a:lnTo>
                  <a:close/>
                </a:path>
                <a:path w="667385" h="219710">
                  <a:moveTo>
                    <a:pt x="133375" y="207873"/>
                  </a:moveTo>
                  <a:lnTo>
                    <a:pt x="125539" y="200063"/>
                  </a:lnTo>
                  <a:lnTo>
                    <a:pt x="122135" y="200063"/>
                  </a:lnTo>
                  <a:lnTo>
                    <a:pt x="114325" y="207899"/>
                  </a:lnTo>
                  <a:lnTo>
                    <a:pt x="114325" y="211302"/>
                  </a:lnTo>
                  <a:lnTo>
                    <a:pt x="122148" y="219125"/>
                  </a:lnTo>
                  <a:lnTo>
                    <a:pt x="125552" y="219113"/>
                  </a:lnTo>
                  <a:lnTo>
                    <a:pt x="133375" y="211289"/>
                  </a:lnTo>
                  <a:lnTo>
                    <a:pt x="133375" y="209588"/>
                  </a:lnTo>
                  <a:lnTo>
                    <a:pt x="133375" y="207873"/>
                  </a:lnTo>
                  <a:close/>
                </a:path>
                <a:path w="667385" h="219710">
                  <a:moveTo>
                    <a:pt x="190538" y="131660"/>
                  </a:moveTo>
                  <a:lnTo>
                    <a:pt x="182702" y="123850"/>
                  </a:lnTo>
                  <a:lnTo>
                    <a:pt x="179311" y="123850"/>
                  </a:lnTo>
                  <a:lnTo>
                    <a:pt x="171488" y="131673"/>
                  </a:lnTo>
                  <a:lnTo>
                    <a:pt x="171488" y="135077"/>
                  </a:lnTo>
                  <a:lnTo>
                    <a:pt x="179311" y="142900"/>
                  </a:lnTo>
                  <a:lnTo>
                    <a:pt x="182702" y="142900"/>
                  </a:lnTo>
                  <a:lnTo>
                    <a:pt x="190538" y="135077"/>
                  </a:lnTo>
                  <a:lnTo>
                    <a:pt x="190538" y="133375"/>
                  </a:lnTo>
                  <a:lnTo>
                    <a:pt x="190538" y="131660"/>
                  </a:lnTo>
                  <a:close/>
                </a:path>
                <a:path w="667385" h="219710">
                  <a:moveTo>
                    <a:pt x="257225" y="7823"/>
                  </a:moveTo>
                  <a:lnTo>
                    <a:pt x="249389" y="0"/>
                  </a:lnTo>
                  <a:lnTo>
                    <a:pt x="245986" y="0"/>
                  </a:lnTo>
                  <a:lnTo>
                    <a:pt x="238163" y="7823"/>
                  </a:lnTo>
                  <a:lnTo>
                    <a:pt x="238163" y="11226"/>
                  </a:lnTo>
                  <a:lnTo>
                    <a:pt x="245986" y="19050"/>
                  </a:lnTo>
                  <a:lnTo>
                    <a:pt x="249389" y="19050"/>
                  </a:lnTo>
                  <a:lnTo>
                    <a:pt x="257225" y="11226"/>
                  </a:lnTo>
                  <a:lnTo>
                    <a:pt x="257225" y="9525"/>
                  </a:lnTo>
                  <a:lnTo>
                    <a:pt x="257225" y="7823"/>
                  </a:lnTo>
                  <a:close/>
                </a:path>
                <a:path w="667385" h="219710">
                  <a:moveTo>
                    <a:pt x="314388" y="209588"/>
                  </a:moveTo>
                  <a:lnTo>
                    <a:pt x="306552" y="200063"/>
                  </a:lnTo>
                  <a:lnTo>
                    <a:pt x="303149" y="200063"/>
                  </a:lnTo>
                  <a:lnTo>
                    <a:pt x="295325" y="207886"/>
                  </a:lnTo>
                  <a:lnTo>
                    <a:pt x="295325" y="211289"/>
                  </a:lnTo>
                  <a:lnTo>
                    <a:pt x="303149" y="219113"/>
                  </a:lnTo>
                  <a:lnTo>
                    <a:pt x="306552" y="219113"/>
                  </a:lnTo>
                  <a:lnTo>
                    <a:pt x="314388" y="209588"/>
                  </a:lnTo>
                  <a:close/>
                </a:path>
                <a:path w="667385" h="219710">
                  <a:moveTo>
                    <a:pt x="371538" y="207873"/>
                  </a:moveTo>
                  <a:lnTo>
                    <a:pt x="363715" y="200063"/>
                  </a:lnTo>
                  <a:lnTo>
                    <a:pt x="360311" y="200063"/>
                  </a:lnTo>
                  <a:lnTo>
                    <a:pt x="352488" y="207886"/>
                  </a:lnTo>
                  <a:lnTo>
                    <a:pt x="352488" y="211289"/>
                  </a:lnTo>
                  <a:lnTo>
                    <a:pt x="360311" y="219113"/>
                  </a:lnTo>
                  <a:lnTo>
                    <a:pt x="363715" y="219113"/>
                  </a:lnTo>
                  <a:lnTo>
                    <a:pt x="371538" y="211289"/>
                  </a:lnTo>
                  <a:lnTo>
                    <a:pt x="371538" y="209588"/>
                  </a:lnTo>
                  <a:lnTo>
                    <a:pt x="371538" y="207873"/>
                  </a:lnTo>
                  <a:close/>
                </a:path>
                <a:path w="667385" h="219710">
                  <a:moveTo>
                    <a:pt x="428701" y="207873"/>
                  </a:moveTo>
                  <a:lnTo>
                    <a:pt x="420878" y="200063"/>
                  </a:lnTo>
                  <a:lnTo>
                    <a:pt x="417474" y="200063"/>
                  </a:lnTo>
                  <a:lnTo>
                    <a:pt x="409651" y="207886"/>
                  </a:lnTo>
                  <a:lnTo>
                    <a:pt x="409651" y="211289"/>
                  </a:lnTo>
                  <a:lnTo>
                    <a:pt x="417474" y="219113"/>
                  </a:lnTo>
                  <a:lnTo>
                    <a:pt x="420878" y="219113"/>
                  </a:lnTo>
                  <a:lnTo>
                    <a:pt x="428701" y="211289"/>
                  </a:lnTo>
                  <a:lnTo>
                    <a:pt x="428701" y="209588"/>
                  </a:lnTo>
                  <a:lnTo>
                    <a:pt x="428701" y="207873"/>
                  </a:lnTo>
                  <a:close/>
                </a:path>
                <a:path w="667385" h="219710">
                  <a:moveTo>
                    <a:pt x="495388" y="84035"/>
                  </a:moveTo>
                  <a:lnTo>
                    <a:pt x="487565" y="76212"/>
                  </a:lnTo>
                  <a:lnTo>
                    <a:pt x="484162" y="76212"/>
                  </a:lnTo>
                  <a:lnTo>
                    <a:pt x="476338" y="84035"/>
                  </a:lnTo>
                  <a:lnTo>
                    <a:pt x="476338" y="87439"/>
                  </a:lnTo>
                  <a:lnTo>
                    <a:pt x="484162" y="95262"/>
                  </a:lnTo>
                  <a:lnTo>
                    <a:pt x="487565" y="95262"/>
                  </a:lnTo>
                  <a:lnTo>
                    <a:pt x="495388" y="87439"/>
                  </a:lnTo>
                  <a:lnTo>
                    <a:pt x="495388" y="85737"/>
                  </a:lnTo>
                  <a:lnTo>
                    <a:pt x="495388" y="84035"/>
                  </a:lnTo>
                  <a:close/>
                </a:path>
                <a:path w="667385" h="219710">
                  <a:moveTo>
                    <a:pt x="552551" y="45923"/>
                  </a:moveTo>
                  <a:lnTo>
                    <a:pt x="544715" y="38100"/>
                  </a:lnTo>
                  <a:lnTo>
                    <a:pt x="541312" y="38100"/>
                  </a:lnTo>
                  <a:lnTo>
                    <a:pt x="533488" y="45935"/>
                  </a:lnTo>
                  <a:lnTo>
                    <a:pt x="533488" y="49339"/>
                  </a:lnTo>
                  <a:lnTo>
                    <a:pt x="541312" y="57162"/>
                  </a:lnTo>
                  <a:lnTo>
                    <a:pt x="544715" y="57162"/>
                  </a:lnTo>
                  <a:lnTo>
                    <a:pt x="552551" y="49339"/>
                  </a:lnTo>
                  <a:lnTo>
                    <a:pt x="552551" y="47637"/>
                  </a:lnTo>
                  <a:lnTo>
                    <a:pt x="552551" y="45923"/>
                  </a:lnTo>
                  <a:close/>
                </a:path>
                <a:path w="667385" h="219710">
                  <a:moveTo>
                    <a:pt x="666864" y="207873"/>
                  </a:moveTo>
                  <a:lnTo>
                    <a:pt x="659041" y="200063"/>
                  </a:lnTo>
                  <a:lnTo>
                    <a:pt x="655637" y="200063"/>
                  </a:lnTo>
                  <a:lnTo>
                    <a:pt x="647814" y="207886"/>
                  </a:lnTo>
                  <a:lnTo>
                    <a:pt x="647814" y="211289"/>
                  </a:lnTo>
                  <a:lnTo>
                    <a:pt x="655637" y="219113"/>
                  </a:lnTo>
                  <a:lnTo>
                    <a:pt x="659041" y="219113"/>
                  </a:lnTo>
                  <a:lnTo>
                    <a:pt x="666864" y="211289"/>
                  </a:lnTo>
                  <a:lnTo>
                    <a:pt x="666864" y="209588"/>
                  </a:lnTo>
                  <a:lnTo>
                    <a:pt x="666864" y="207873"/>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6412" name="Group 6411">
            <a:extLst>
              <a:ext uri="{FF2B5EF4-FFF2-40B4-BE49-F238E27FC236}">
                <a16:creationId xmlns:a16="http://schemas.microsoft.com/office/drawing/2014/main" id="{A34373B8-CB77-0F0D-8C38-C9CFBF045CA5}"/>
              </a:ext>
            </a:extLst>
          </p:cNvPr>
          <p:cNvGrpSpPr>
            <a:grpSpLocks/>
          </p:cNvGrpSpPr>
          <p:nvPr/>
        </p:nvGrpSpPr>
        <p:grpSpPr>
          <a:xfrm>
            <a:off x="7695122" y="2601071"/>
            <a:ext cx="715010" cy="253724"/>
            <a:chOff x="0" y="8"/>
            <a:chExt cx="715010" cy="253724"/>
          </a:xfrm>
        </p:grpSpPr>
        <p:sp>
          <p:nvSpPr>
            <p:cNvPr id="6413" name="Graphic 204">
              <a:extLst>
                <a:ext uri="{FF2B5EF4-FFF2-40B4-BE49-F238E27FC236}">
                  <a16:creationId xmlns:a16="http://schemas.microsoft.com/office/drawing/2014/main" id="{A38FDD68-2EC5-78E1-6E7A-DC0C5F32EA8F}"/>
                </a:ext>
              </a:extLst>
            </p:cNvPr>
            <p:cNvSpPr/>
            <p:nvPr/>
          </p:nvSpPr>
          <p:spPr>
            <a:xfrm>
              <a:off x="0" y="252462"/>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14" name="Graphic 205">
              <a:extLst>
                <a:ext uri="{FF2B5EF4-FFF2-40B4-BE49-F238E27FC236}">
                  <a16:creationId xmlns:a16="http://schemas.microsoft.com/office/drawing/2014/main" id="{7C658EDC-C075-E34E-FC35-7EDEE3409305}"/>
                </a:ext>
              </a:extLst>
            </p:cNvPr>
            <p:cNvSpPr/>
            <p:nvPr/>
          </p:nvSpPr>
          <p:spPr>
            <a:xfrm>
              <a:off x="0" y="252462"/>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15" name="Graphic 206">
              <a:extLst>
                <a:ext uri="{FF2B5EF4-FFF2-40B4-BE49-F238E27FC236}">
                  <a16:creationId xmlns:a16="http://schemas.microsoft.com/office/drawing/2014/main" id="{18B1CC77-DA35-702B-1BB0-EBDBAC9BE057}"/>
                </a:ext>
              </a:extLst>
            </p:cNvPr>
            <p:cNvSpPr/>
            <p:nvPr/>
          </p:nvSpPr>
          <p:spPr>
            <a:xfrm>
              <a:off x="29770" y="11800"/>
              <a:ext cx="655320" cy="236220"/>
            </a:xfrm>
            <a:custGeom>
              <a:avLst/>
              <a:gdLst/>
              <a:ahLst/>
              <a:cxnLst/>
              <a:rect l="l" t="t" r="r" b="b"/>
              <a:pathLst>
                <a:path w="655320" h="236220">
                  <a:moveTo>
                    <a:pt x="654957" y="235898"/>
                  </a:moveTo>
                  <a:lnTo>
                    <a:pt x="0" y="235898"/>
                  </a:lnTo>
                  <a:lnTo>
                    <a:pt x="0" y="103345"/>
                  </a:lnTo>
                  <a:lnTo>
                    <a:pt x="59541" y="69646"/>
                  </a:lnTo>
                  <a:lnTo>
                    <a:pt x="119083" y="56166"/>
                  </a:lnTo>
                  <a:lnTo>
                    <a:pt x="178624" y="74139"/>
                  </a:lnTo>
                  <a:lnTo>
                    <a:pt x="238166" y="6739"/>
                  </a:lnTo>
                  <a:lnTo>
                    <a:pt x="297707" y="40439"/>
                  </a:lnTo>
                  <a:lnTo>
                    <a:pt x="357249" y="0"/>
                  </a:lnTo>
                  <a:lnTo>
                    <a:pt x="416790" y="47179"/>
                  </a:lnTo>
                  <a:lnTo>
                    <a:pt x="476332" y="49426"/>
                  </a:lnTo>
                  <a:lnTo>
                    <a:pt x="535874" y="29206"/>
                  </a:lnTo>
                  <a:lnTo>
                    <a:pt x="595415" y="74139"/>
                  </a:lnTo>
                  <a:lnTo>
                    <a:pt x="654957" y="62906"/>
                  </a:lnTo>
                  <a:lnTo>
                    <a:pt x="654957" y="235898"/>
                  </a:lnTo>
                  <a:close/>
                </a:path>
              </a:pathLst>
            </a:custGeom>
            <a:solidFill>
              <a:srgbClr val="6FC279">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16" name="Graphic 207">
              <a:extLst>
                <a:ext uri="{FF2B5EF4-FFF2-40B4-BE49-F238E27FC236}">
                  <a16:creationId xmlns:a16="http://schemas.microsoft.com/office/drawing/2014/main" id="{4DF2362D-F166-0E24-E77C-511E6462E20C}"/>
                </a:ext>
              </a:extLst>
            </p:cNvPr>
            <p:cNvSpPr/>
            <p:nvPr/>
          </p:nvSpPr>
          <p:spPr>
            <a:xfrm>
              <a:off x="29770" y="11800"/>
              <a:ext cx="655320" cy="103505"/>
            </a:xfrm>
            <a:custGeom>
              <a:avLst/>
              <a:gdLst/>
              <a:ahLst/>
              <a:cxnLst/>
              <a:rect l="l" t="t" r="r" b="b"/>
              <a:pathLst>
                <a:path w="655320" h="103505">
                  <a:moveTo>
                    <a:pt x="0" y="103345"/>
                  </a:moveTo>
                  <a:lnTo>
                    <a:pt x="59541" y="69646"/>
                  </a:lnTo>
                  <a:lnTo>
                    <a:pt x="119083" y="56166"/>
                  </a:lnTo>
                  <a:lnTo>
                    <a:pt x="178624" y="74139"/>
                  </a:lnTo>
                  <a:lnTo>
                    <a:pt x="238166" y="6739"/>
                  </a:lnTo>
                  <a:lnTo>
                    <a:pt x="297707" y="40439"/>
                  </a:lnTo>
                  <a:lnTo>
                    <a:pt x="357249" y="0"/>
                  </a:lnTo>
                  <a:lnTo>
                    <a:pt x="416790" y="47179"/>
                  </a:lnTo>
                  <a:lnTo>
                    <a:pt x="476332" y="49426"/>
                  </a:lnTo>
                  <a:lnTo>
                    <a:pt x="535874" y="29206"/>
                  </a:lnTo>
                  <a:lnTo>
                    <a:pt x="595415" y="74139"/>
                  </a:lnTo>
                  <a:lnTo>
                    <a:pt x="654957" y="62906"/>
                  </a:lnTo>
                </a:path>
              </a:pathLst>
            </a:custGeom>
            <a:ln w="9526">
              <a:solidFill>
                <a:srgbClr val="6FC279"/>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17" name="Graphic 208">
              <a:extLst>
                <a:ext uri="{FF2B5EF4-FFF2-40B4-BE49-F238E27FC236}">
                  <a16:creationId xmlns:a16="http://schemas.microsoft.com/office/drawing/2014/main" id="{40F435EB-B584-27CD-263B-11C02C575A17}"/>
                </a:ext>
              </a:extLst>
            </p:cNvPr>
            <p:cNvSpPr/>
            <p:nvPr/>
          </p:nvSpPr>
          <p:spPr>
            <a:xfrm>
              <a:off x="19048" y="8"/>
              <a:ext cx="667385" cy="124460"/>
            </a:xfrm>
            <a:custGeom>
              <a:avLst/>
              <a:gdLst/>
              <a:ahLst/>
              <a:cxnLst/>
              <a:rect l="l" t="t" r="r" b="b"/>
              <a:pathLst>
                <a:path w="667385" h="124460">
                  <a:moveTo>
                    <a:pt x="19050" y="112610"/>
                  </a:moveTo>
                  <a:lnTo>
                    <a:pt x="11214" y="104800"/>
                  </a:lnTo>
                  <a:lnTo>
                    <a:pt x="7823" y="104800"/>
                  </a:lnTo>
                  <a:lnTo>
                    <a:pt x="0" y="112623"/>
                  </a:lnTo>
                  <a:lnTo>
                    <a:pt x="0" y="116027"/>
                  </a:lnTo>
                  <a:lnTo>
                    <a:pt x="7823" y="123850"/>
                  </a:lnTo>
                  <a:lnTo>
                    <a:pt x="11226" y="123850"/>
                  </a:lnTo>
                  <a:lnTo>
                    <a:pt x="19050" y="116027"/>
                  </a:lnTo>
                  <a:lnTo>
                    <a:pt x="19050" y="114325"/>
                  </a:lnTo>
                  <a:lnTo>
                    <a:pt x="19050" y="112610"/>
                  </a:lnTo>
                  <a:close/>
                </a:path>
                <a:path w="667385" h="124460">
                  <a:moveTo>
                    <a:pt x="76212" y="84035"/>
                  </a:moveTo>
                  <a:lnTo>
                    <a:pt x="68376" y="76212"/>
                  </a:lnTo>
                  <a:lnTo>
                    <a:pt x="64973" y="76225"/>
                  </a:lnTo>
                  <a:lnTo>
                    <a:pt x="57162" y="84048"/>
                  </a:lnTo>
                  <a:lnTo>
                    <a:pt x="57162" y="87452"/>
                  </a:lnTo>
                  <a:lnTo>
                    <a:pt x="64985" y="95275"/>
                  </a:lnTo>
                  <a:lnTo>
                    <a:pt x="68389" y="95275"/>
                  </a:lnTo>
                  <a:lnTo>
                    <a:pt x="76212" y="87439"/>
                  </a:lnTo>
                  <a:lnTo>
                    <a:pt x="76212" y="85737"/>
                  </a:lnTo>
                  <a:lnTo>
                    <a:pt x="76212" y="84035"/>
                  </a:lnTo>
                  <a:close/>
                </a:path>
                <a:path w="667385" h="124460">
                  <a:moveTo>
                    <a:pt x="133375" y="64973"/>
                  </a:moveTo>
                  <a:lnTo>
                    <a:pt x="125539" y="57162"/>
                  </a:lnTo>
                  <a:lnTo>
                    <a:pt x="122135" y="57175"/>
                  </a:lnTo>
                  <a:lnTo>
                    <a:pt x="114312" y="64998"/>
                  </a:lnTo>
                  <a:lnTo>
                    <a:pt x="114325" y="68402"/>
                  </a:lnTo>
                  <a:lnTo>
                    <a:pt x="122148" y="76225"/>
                  </a:lnTo>
                  <a:lnTo>
                    <a:pt x="125552" y="76225"/>
                  </a:lnTo>
                  <a:lnTo>
                    <a:pt x="133375" y="68389"/>
                  </a:lnTo>
                  <a:lnTo>
                    <a:pt x="133375" y="66687"/>
                  </a:lnTo>
                  <a:lnTo>
                    <a:pt x="133375" y="64973"/>
                  </a:lnTo>
                  <a:close/>
                </a:path>
                <a:path w="667385" h="124460">
                  <a:moveTo>
                    <a:pt x="190538" y="85737"/>
                  </a:moveTo>
                  <a:lnTo>
                    <a:pt x="182702" y="76212"/>
                  </a:lnTo>
                  <a:lnTo>
                    <a:pt x="179298" y="76212"/>
                  </a:lnTo>
                  <a:lnTo>
                    <a:pt x="171475" y="84035"/>
                  </a:lnTo>
                  <a:lnTo>
                    <a:pt x="171475" y="87439"/>
                  </a:lnTo>
                  <a:lnTo>
                    <a:pt x="179298" y="95262"/>
                  </a:lnTo>
                  <a:lnTo>
                    <a:pt x="182702" y="95262"/>
                  </a:lnTo>
                  <a:lnTo>
                    <a:pt x="190538" y="85737"/>
                  </a:lnTo>
                  <a:close/>
                </a:path>
                <a:path w="667385" h="124460">
                  <a:moveTo>
                    <a:pt x="257213" y="17348"/>
                  </a:moveTo>
                  <a:lnTo>
                    <a:pt x="249389" y="9525"/>
                  </a:lnTo>
                  <a:lnTo>
                    <a:pt x="245986" y="9525"/>
                  </a:lnTo>
                  <a:lnTo>
                    <a:pt x="238163" y="17348"/>
                  </a:lnTo>
                  <a:lnTo>
                    <a:pt x="238163" y="20751"/>
                  </a:lnTo>
                  <a:lnTo>
                    <a:pt x="245986" y="28575"/>
                  </a:lnTo>
                  <a:lnTo>
                    <a:pt x="249389" y="28575"/>
                  </a:lnTo>
                  <a:lnTo>
                    <a:pt x="257213" y="20751"/>
                  </a:lnTo>
                  <a:lnTo>
                    <a:pt x="257213" y="19062"/>
                  </a:lnTo>
                  <a:lnTo>
                    <a:pt x="257213" y="17348"/>
                  </a:lnTo>
                  <a:close/>
                </a:path>
                <a:path w="667385" h="124460">
                  <a:moveTo>
                    <a:pt x="314375" y="45923"/>
                  </a:moveTo>
                  <a:lnTo>
                    <a:pt x="306552" y="38100"/>
                  </a:lnTo>
                  <a:lnTo>
                    <a:pt x="303149" y="38100"/>
                  </a:lnTo>
                  <a:lnTo>
                    <a:pt x="295325" y="45935"/>
                  </a:lnTo>
                  <a:lnTo>
                    <a:pt x="295325" y="49339"/>
                  </a:lnTo>
                  <a:lnTo>
                    <a:pt x="303149" y="57162"/>
                  </a:lnTo>
                  <a:lnTo>
                    <a:pt x="306552" y="57162"/>
                  </a:lnTo>
                  <a:lnTo>
                    <a:pt x="314375" y="49339"/>
                  </a:lnTo>
                  <a:lnTo>
                    <a:pt x="314375" y="47637"/>
                  </a:lnTo>
                  <a:lnTo>
                    <a:pt x="314375" y="45923"/>
                  </a:lnTo>
                  <a:close/>
                </a:path>
                <a:path w="667385" h="124460">
                  <a:moveTo>
                    <a:pt x="371538" y="7823"/>
                  </a:moveTo>
                  <a:lnTo>
                    <a:pt x="363715" y="0"/>
                  </a:lnTo>
                  <a:lnTo>
                    <a:pt x="360311" y="0"/>
                  </a:lnTo>
                  <a:lnTo>
                    <a:pt x="352488" y="7823"/>
                  </a:lnTo>
                  <a:lnTo>
                    <a:pt x="352488" y="11226"/>
                  </a:lnTo>
                  <a:lnTo>
                    <a:pt x="360311" y="19050"/>
                  </a:lnTo>
                  <a:lnTo>
                    <a:pt x="363715" y="19050"/>
                  </a:lnTo>
                  <a:lnTo>
                    <a:pt x="371538" y="11226"/>
                  </a:lnTo>
                  <a:lnTo>
                    <a:pt x="371538" y="9525"/>
                  </a:lnTo>
                  <a:lnTo>
                    <a:pt x="371538" y="7823"/>
                  </a:lnTo>
                  <a:close/>
                </a:path>
                <a:path w="667385" h="124460">
                  <a:moveTo>
                    <a:pt x="428701" y="55448"/>
                  </a:moveTo>
                  <a:lnTo>
                    <a:pt x="420865" y="47625"/>
                  </a:lnTo>
                  <a:lnTo>
                    <a:pt x="417461" y="47637"/>
                  </a:lnTo>
                  <a:lnTo>
                    <a:pt x="409638" y="55460"/>
                  </a:lnTo>
                  <a:lnTo>
                    <a:pt x="409638" y="58864"/>
                  </a:lnTo>
                  <a:lnTo>
                    <a:pt x="417461" y="66687"/>
                  </a:lnTo>
                  <a:lnTo>
                    <a:pt x="420865" y="66687"/>
                  </a:lnTo>
                  <a:lnTo>
                    <a:pt x="428701" y="58864"/>
                  </a:lnTo>
                  <a:lnTo>
                    <a:pt x="428701" y="57162"/>
                  </a:lnTo>
                  <a:lnTo>
                    <a:pt x="428701" y="55448"/>
                  </a:lnTo>
                  <a:close/>
                </a:path>
                <a:path w="667385" h="124460">
                  <a:moveTo>
                    <a:pt x="495388" y="55448"/>
                  </a:moveTo>
                  <a:lnTo>
                    <a:pt x="487553" y="47625"/>
                  </a:lnTo>
                  <a:lnTo>
                    <a:pt x="484149" y="47637"/>
                  </a:lnTo>
                  <a:lnTo>
                    <a:pt x="476326" y="55460"/>
                  </a:lnTo>
                  <a:lnTo>
                    <a:pt x="476326" y="58864"/>
                  </a:lnTo>
                  <a:lnTo>
                    <a:pt x="484149" y="66687"/>
                  </a:lnTo>
                  <a:lnTo>
                    <a:pt x="487553" y="66687"/>
                  </a:lnTo>
                  <a:lnTo>
                    <a:pt x="495388" y="58864"/>
                  </a:lnTo>
                  <a:lnTo>
                    <a:pt x="495388" y="57162"/>
                  </a:lnTo>
                  <a:lnTo>
                    <a:pt x="495388" y="55448"/>
                  </a:lnTo>
                  <a:close/>
                </a:path>
                <a:path w="667385" h="124460">
                  <a:moveTo>
                    <a:pt x="552538" y="36398"/>
                  </a:moveTo>
                  <a:lnTo>
                    <a:pt x="544715" y="28575"/>
                  </a:lnTo>
                  <a:lnTo>
                    <a:pt x="541312" y="28575"/>
                  </a:lnTo>
                  <a:lnTo>
                    <a:pt x="533488" y="36398"/>
                  </a:lnTo>
                  <a:lnTo>
                    <a:pt x="533488" y="39801"/>
                  </a:lnTo>
                  <a:lnTo>
                    <a:pt x="544715" y="47637"/>
                  </a:lnTo>
                  <a:lnTo>
                    <a:pt x="546303" y="47205"/>
                  </a:lnTo>
                  <a:lnTo>
                    <a:pt x="549249" y="45504"/>
                  </a:lnTo>
                  <a:lnTo>
                    <a:pt x="550418" y="44348"/>
                  </a:lnTo>
                  <a:lnTo>
                    <a:pt x="552119" y="41402"/>
                  </a:lnTo>
                  <a:lnTo>
                    <a:pt x="552538" y="39814"/>
                  </a:lnTo>
                  <a:lnTo>
                    <a:pt x="552538" y="38112"/>
                  </a:lnTo>
                  <a:lnTo>
                    <a:pt x="552538" y="36398"/>
                  </a:lnTo>
                  <a:close/>
                </a:path>
                <a:path w="667385" h="124460">
                  <a:moveTo>
                    <a:pt x="609701" y="84035"/>
                  </a:moveTo>
                  <a:lnTo>
                    <a:pt x="601878" y="76212"/>
                  </a:lnTo>
                  <a:lnTo>
                    <a:pt x="598474" y="76212"/>
                  </a:lnTo>
                  <a:lnTo>
                    <a:pt x="590651" y="84035"/>
                  </a:lnTo>
                  <a:lnTo>
                    <a:pt x="590651" y="87439"/>
                  </a:lnTo>
                  <a:lnTo>
                    <a:pt x="598474" y="95262"/>
                  </a:lnTo>
                  <a:lnTo>
                    <a:pt x="601878" y="95262"/>
                  </a:lnTo>
                  <a:lnTo>
                    <a:pt x="609701" y="87439"/>
                  </a:lnTo>
                  <a:lnTo>
                    <a:pt x="609701" y="85737"/>
                  </a:lnTo>
                  <a:lnTo>
                    <a:pt x="609701" y="84035"/>
                  </a:lnTo>
                  <a:close/>
                </a:path>
                <a:path w="667385" h="124460">
                  <a:moveTo>
                    <a:pt x="666864" y="74510"/>
                  </a:moveTo>
                  <a:lnTo>
                    <a:pt x="659041" y="66687"/>
                  </a:lnTo>
                  <a:lnTo>
                    <a:pt x="655637" y="66687"/>
                  </a:lnTo>
                  <a:lnTo>
                    <a:pt x="647814" y="74510"/>
                  </a:lnTo>
                  <a:lnTo>
                    <a:pt x="647814" y="77914"/>
                  </a:lnTo>
                  <a:lnTo>
                    <a:pt x="655637" y="85737"/>
                  </a:lnTo>
                  <a:lnTo>
                    <a:pt x="659041" y="85737"/>
                  </a:lnTo>
                  <a:lnTo>
                    <a:pt x="666864" y="77914"/>
                  </a:lnTo>
                  <a:lnTo>
                    <a:pt x="666864" y="76212"/>
                  </a:lnTo>
                  <a:lnTo>
                    <a:pt x="666864" y="74510"/>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6418" name="Group 6417">
            <a:extLst>
              <a:ext uri="{FF2B5EF4-FFF2-40B4-BE49-F238E27FC236}">
                <a16:creationId xmlns:a16="http://schemas.microsoft.com/office/drawing/2014/main" id="{9A42D0A6-7CD3-030A-A846-BC3EDDF88779}"/>
              </a:ext>
            </a:extLst>
          </p:cNvPr>
          <p:cNvGrpSpPr>
            <a:grpSpLocks/>
          </p:cNvGrpSpPr>
          <p:nvPr/>
        </p:nvGrpSpPr>
        <p:grpSpPr>
          <a:xfrm>
            <a:off x="10440766" y="2601071"/>
            <a:ext cx="715010" cy="253726"/>
            <a:chOff x="0" y="4"/>
            <a:chExt cx="715010" cy="253726"/>
          </a:xfrm>
        </p:grpSpPr>
        <p:sp>
          <p:nvSpPr>
            <p:cNvPr id="6419" name="Graphic 211">
              <a:extLst>
                <a:ext uri="{FF2B5EF4-FFF2-40B4-BE49-F238E27FC236}">
                  <a16:creationId xmlns:a16="http://schemas.microsoft.com/office/drawing/2014/main" id="{AF20F3A0-6D55-EF54-6EAD-3A81D2E52996}"/>
                </a:ext>
              </a:extLst>
            </p:cNvPr>
            <p:cNvSpPr/>
            <p:nvPr/>
          </p:nvSpPr>
          <p:spPr>
            <a:xfrm>
              <a:off x="0" y="252460"/>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20" name="Graphic 212">
              <a:extLst>
                <a:ext uri="{FF2B5EF4-FFF2-40B4-BE49-F238E27FC236}">
                  <a16:creationId xmlns:a16="http://schemas.microsoft.com/office/drawing/2014/main" id="{91718229-2324-01CE-2A94-53F64CDB821C}"/>
                </a:ext>
              </a:extLst>
            </p:cNvPr>
            <p:cNvSpPr/>
            <p:nvPr/>
          </p:nvSpPr>
          <p:spPr>
            <a:xfrm>
              <a:off x="0" y="252460"/>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21" name="Graphic 213">
              <a:extLst>
                <a:ext uri="{FF2B5EF4-FFF2-40B4-BE49-F238E27FC236}">
                  <a16:creationId xmlns:a16="http://schemas.microsoft.com/office/drawing/2014/main" id="{A8FF2D00-96E7-94B8-51F0-9CE4081245C4}"/>
                </a:ext>
              </a:extLst>
            </p:cNvPr>
            <p:cNvSpPr/>
            <p:nvPr/>
          </p:nvSpPr>
          <p:spPr>
            <a:xfrm>
              <a:off x="29770" y="11800"/>
              <a:ext cx="655320" cy="236220"/>
            </a:xfrm>
            <a:custGeom>
              <a:avLst/>
              <a:gdLst/>
              <a:ahLst/>
              <a:cxnLst/>
              <a:rect l="l" t="t" r="r" b="b"/>
              <a:pathLst>
                <a:path w="655320" h="236220">
                  <a:moveTo>
                    <a:pt x="654957" y="235898"/>
                  </a:moveTo>
                  <a:lnTo>
                    <a:pt x="0" y="235898"/>
                  </a:lnTo>
                  <a:lnTo>
                    <a:pt x="0" y="131352"/>
                  </a:lnTo>
                  <a:lnTo>
                    <a:pt x="59541" y="131352"/>
                  </a:lnTo>
                  <a:lnTo>
                    <a:pt x="119083" y="136713"/>
                  </a:lnTo>
                  <a:lnTo>
                    <a:pt x="178624" y="61655"/>
                  </a:lnTo>
                  <a:lnTo>
                    <a:pt x="238166" y="77739"/>
                  </a:lnTo>
                  <a:lnTo>
                    <a:pt x="297707" y="2680"/>
                  </a:lnTo>
                  <a:lnTo>
                    <a:pt x="357249" y="0"/>
                  </a:lnTo>
                  <a:lnTo>
                    <a:pt x="416790" y="85781"/>
                  </a:lnTo>
                  <a:lnTo>
                    <a:pt x="476332" y="26806"/>
                  </a:lnTo>
                  <a:lnTo>
                    <a:pt x="535874" y="83100"/>
                  </a:lnTo>
                  <a:lnTo>
                    <a:pt x="595415" y="117948"/>
                  </a:lnTo>
                  <a:lnTo>
                    <a:pt x="654957" y="160839"/>
                  </a:lnTo>
                  <a:lnTo>
                    <a:pt x="654957" y="235898"/>
                  </a:lnTo>
                  <a:close/>
                </a:path>
              </a:pathLst>
            </a:custGeom>
            <a:solidFill>
              <a:srgbClr val="6FC279">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22" name="Graphic 214">
              <a:extLst>
                <a:ext uri="{FF2B5EF4-FFF2-40B4-BE49-F238E27FC236}">
                  <a16:creationId xmlns:a16="http://schemas.microsoft.com/office/drawing/2014/main" id="{C4B09390-A091-27C3-9E10-46CEE582BD55}"/>
                </a:ext>
              </a:extLst>
            </p:cNvPr>
            <p:cNvSpPr/>
            <p:nvPr/>
          </p:nvSpPr>
          <p:spPr>
            <a:xfrm>
              <a:off x="29770" y="11800"/>
              <a:ext cx="655320" cy="161290"/>
            </a:xfrm>
            <a:custGeom>
              <a:avLst/>
              <a:gdLst/>
              <a:ahLst/>
              <a:cxnLst/>
              <a:rect l="l" t="t" r="r" b="b"/>
              <a:pathLst>
                <a:path w="655320" h="161290">
                  <a:moveTo>
                    <a:pt x="0" y="131352"/>
                  </a:moveTo>
                  <a:lnTo>
                    <a:pt x="59541" y="131352"/>
                  </a:lnTo>
                  <a:lnTo>
                    <a:pt x="119083" y="136713"/>
                  </a:lnTo>
                  <a:lnTo>
                    <a:pt x="178624" y="61655"/>
                  </a:lnTo>
                  <a:lnTo>
                    <a:pt x="238166" y="77739"/>
                  </a:lnTo>
                  <a:lnTo>
                    <a:pt x="297707" y="2680"/>
                  </a:lnTo>
                  <a:lnTo>
                    <a:pt x="357249" y="0"/>
                  </a:lnTo>
                  <a:lnTo>
                    <a:pt x="416790" y="85781"/>
                  </a:lnTo>
                  <a:lnTo>
                    <a:pt x="476332" y="26806"/>
                  </a:lnTo>
                  <a:lnTo>
                    <a:pt x="535874" y="83100"/>
                  </a:lnTo>
                  <a:lnTo>
                    <a:pt x="595415" y="117948"/>
                  </a:lnTo>
                  <a:lnTo>
                    <a:pt x="654957" y="160839"/>
                  </a:lnTo>
                </a:path>
              </a:pathLst>
            </a:custGeom>
            <a:ln w="9526">
              <a:solidFill>
                <a:srgbClr val="6FC279"/>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23" name="Graphic 215">
              <a:extLst>
                <a:ext uri="{FF2B5EF4-FFF2-40B4-BE49-F238E27FC236}">
                  <a16:creationId xmlns:a16="http://schemas.microsoft.com/office/drawing/2014/main" id="{BA3E23BA-6E1E-A008-9B80-23E0EE3D7787}"/>
                </a:ext>
              </a:extLst>
            </p:cNvPr>
            <p:cNvSpPr/>
            <p:nvPr/>
          </p:nvSpPr>
          <p:spPr>
            <a:xfrm>
              <a:off x="19040" y="4"/>
              <a:ext cx="667385" cy="181610"/>
            </a:xfrm>
            <a:custGeom>
              <a:avLst/>
              <a:gdLst/>
              <a:ahLst/>
              <a:cxnLst/>
              <a:rect l="l" t="t" r="r" b="b"/>
              <a:pathLst>
                <a:path w="667385" h="181610">
                  <a:moveTo>
                    <a:pt x="19062" y="141198"/>
                  </a:moveTo>
                  <a:lnTo>
                    <a:pt x="11226" y="133375"/>
                  </a:lnTo>
                  <a:lnTo>
                    <a:pt x="7823" y="133375"/>
                  </a:lnTo>
                  <a:lnTo>
                    <a:pt x="0" y="141211"/>
                  </a:lnTo>
                  <a:lnTo>
                    <a:pt x="12" y="144614"/>
                  </a:lnTo>
                  <a:lnTo>
                    <a:pt x="7835" y="152438"/>
                  </a:lnTo>
                  <a:lnTo>
                    <a:pt x="11239" y="152438"/>
                  </a:lnTo>
                  <a:lnTo>
                    <a:pt x="19062" y="144602"/>
                  </a:lnTo>
                  <a:lnTo>
                    <a:pt x="19062" y="142900"/>
                  </a:lnTo>
                  <a:lnTo>
                    <a:pt x="19062" y="141198"/>
                  </a:lnTo>
                  <a:close/>
                </a:path>
                <a:path w="667385" h="181610">
                  <a:moveTo>
                    <a:pt x="76225" y="142900"/>
                  </a:moveTo>
                  <a:lnTo>
                    <a:pt x="68389" y="133388"/>
                  </a:lnTo>
                  <a:lnTo>
                    <a:pt x="64985" y="133388"/>
                  </a:lnTo>
                  <a:lnTo>
                    <a:pt x="57162" y="141224"/>
                  </a:lnTo>
                  <a:lnTo>
                    <a:pt x="57162" y="144614"/>
                  </a:lnTo>
                  <a:lnTo>
                    <a:pt x="64998" y="152438"/>
                  </a:lnTo>
                  <a:lnTo>
                    <a:pt x="68402" y="152438"/>
                  </a:lnTo>
                  <a:lnTo>
                    <a:pt x="76225" y="144602"/>
                  </a:lnTo>
                  <a:lnTo>
                    <a:pt x="76225" y="142900"/>
                  </a:lnTo>
                  <a:close/>
                </a:path>
                <a:path w="667385" h="181610">
                  <a:moveTo>
                    <a:pt x="133375" y="150723"/>
                  </a:moveTo>
                  <a:lnTo>
                    <a:pt x="125539" y="142913"/>
                  </a:lnTo>
                  <a:lnTo>
                    <a:pt x="122135" y="142913"/>
                  </a:lnTo>
                  <a:lnTo>
                    <a:pt x="114325" y="150749"/>
                  </a:lnTo>
                  <a:lnTo>
                    <a:pt x="114325" y="154152"/>
                  </a:lnTo>
                  <a:lnTo>
                    <a:pt x="122161" y="161963"/>
                  </a:lnTo>
                  <a:lnTo>
                    <a:pt x="125564" y="161963"/>
                  </a:lnTo>
                  <a:lnTo>
                    <a:pt x="133375" y="154139"/>
                  </a:lnTo>
                  <a:lnTo>
                    <a:pt x="133375" y="152438"/>
                  </a:lnTo>
                  <a:lnTo>
                    <a:pt x="133375" y="150723"/>
                  </a:lnTo>
                  <a:close/>
                </a:path>
                <a:path w="667385" h="181610">
                  <a:moveTo>
                    <a:pt x="190538" y="74510"/>
                  </a:moveTo>
                  <a:lnTo>
                    <a:pt x="182714" y="66687"/>
                  </a:lnTo>
                  <a:lnTo>
                    <a:pt x="179311" y="66687"/>
                  </a:lnTo>
                  <a:lnTo>
                    <a:pt x="171488" y="74510"/>
                  </a:lnTo>
                  <a:lnTo>
                    <a:pt x="171488" y="77914"/>
                  </a:lnTo>
                  <a:lnTo>
                    <a:pt x="179311" y="85737"/>
                  </a:lnTo>
                  <a:lnTo>
                    <a:pt x="182714" y="85737"/>
                  </a:lnTo>
                  <a:lnTo>
                    <a:pt x="190538" y="77927"/>
                  </a:lnTo>
                  <a:lnTo>
                    <a:pt x="190538" y="76225"/>
                  </a:lnTo>
                  <a:lnTo>
                    <a:pt x="190538" y="74510"/>
                  </a:lnTo>
                  <a:close/>
                </a:path>
                <a:path w="667385" h="181610">
                  <a:moveTo>
                    <a:pt x="257225" y="84035"/>
                  </a:moveTo>
                  <a:lnTo>
                    <a:pt x="249402" y="76212"/>
                  </a:lnTo>
                  <a:lnTo>
                    <a:pt x="245999" y="76212"/>
                  </a:lnTo>
                  <a:lnTo>
                    <a:pt x="238175" y="84035"/>
                  </a:lnTo>
                  <a:lnTo>
                    <a:pt x="238175" y="87439"/>
                  </a:lnTo>
                  <a:lnTo>
                    <a:pt x="245999" y="95262"/>
                  </a:lnTo>
                  <a:lnTo>
                    <a:pt x="249402" y="95262"/>
                  </a:lnTo>
                  <a:lnTo>
                    <a:pt x="257225" y="87452"/>
                  </a:lnTo>
                  <a:lnTo>
                    <a:pt x="257225" y="85750"/>
                  </a:lnTo>
                  <a:lnTo>
                    <a:pt x="257225" y="84035"/>
                  </a:lnTo>
                  <a:close/>
                </a:path>
                <a:path w="667385" h="181610">
                  <a:moveTo>
                    <a:pt x="314388" y="17348"/>
                  </a:moveTo>
                  <a:lnTo>
                    <a:pt x="306552" y="9525"/>
                  </a:lnTo>
                  <a:lnTo>
                    <a:pt x="303161" y="9525"/>
                  </a:lnTo>
                  <a:lnTo>
                    <a:pt x="295338" y="17348"/>
                  </a:lnTo>
                  <a:lnTo>
                    <a:pt x="295338" y="20751"/>
                  </a:lnTo>
                  <a:lnTo>
                    <a:pt x="306552" y="28587"/>
                  </a:lnTo>
                  <a:lnTo>
                    <a:pt x="308140" y="28155"/>
                  </a:lnTo>
                  <a:lnTo>
                    <a:pt x="311099" y="26454"/>
                  </a:lnTo>
                  <a:lnTo>
                    <a:pt x="312254" y="25298"/>
                  </a:lnTo>
                  <a:lnTo>
                    <a:pt x="313956" y="22352"/>
                  </a:lnTo>
                  <a:lnTo>
                    <a:pt x="314388" y="20764"/>
                  </a:lnTo>
                  <a:lnTo>
                    <a:pt x="314388" y="19062"/>
                  </a:lnTo>
                  <a:lnTo>
                    <a:pt x="314388" y="17348"/>
                  </a:lnTo>
                  <a:close/>
                </a:path>
                <a:path w="667385" h="181610">
                  <a:moveTo>
                    <a:pt x="371551" y="7823"/>
                  </a:moveTo>
                  <a:lnTo>
                    <a:pt x="363715" y="0"/>
                  </a:lnTo>
                  <a:lnTo>
                    <a:pt x="360311" y="0"/>
                  </a:lnTo>
                  <a:lnTo>
                    <a:pt x="352488" y="7823"/>
                  </a:lnTo>
                  <a:lnTo>
                    <a:pt x="352488" y="11226"/>
                  </a:lnTo>
                  <a:lnTo>
                    <a:pt x="360311" y="19050"/>
                  </a:lnTo>
                  <a:lnTo>
                    <a:pt x="363715" y="19050"/>
                  </a:lnTo>
                  <a:lnTo>
                    <a:pt x="371551" y="11239"/>
                  </a:lnTo>
                  <a:lnTo>
                    <a:pt x="371551" y="9537"/>
                  </a:lnTo>
                  <a:lnTo>
                    <a:pt x="371551" y="7823"/>
                  </a:lnTo>
                  <a:close/>
                </a:path>
                <a:path w="667385" h="181610">
                  <a:moveTo>
                    <a:pt x="428701" y="93560"/>
                  </a:moveTo>
                  <a:lnTo>
                    <a:pt x="420878" y="85737"/>
                  </a:lnTo>
                  <a:lnTo>
                    <a:pt x="417474" y="85737"/>
                  </a:lnTo>
                  <a:lnTo>
                    <a:pt x="409651" y="93560"/>
                  </a:lnTo>
                  <a:lnTo>
                    <a:pt x="409651" y="96964"/>
                  </a:lnTo>
                  <a:lnTo>
                    <a:pt x="417474" y="104800"/>
                  </a:lnTo>
                  <a:lnTo>
                    <a:pt x="420878" y="104800"/>
                  </a:lnTo>
                  <a:lnTo>
                    <a:pt x="428701" y="96977"/>
                  </a:lnTo>
                  <a:lnTo>
                    <a:pt x="428701" y="95275"/>
                  </a:lnTo>
                  <a:lnTo>
                    <a:pt x="428701" y="93560"/>
                  </a:lnTo>
                  <a:close/>
                </a:path>
                <a:path w="667385" h="181610">
                  <a:moveTo>
                    <a:pt x="495388" y="36398"/>
                  </a:moveTo>
                  <a:lnTo>
                    <a:pt x="487565" y="28575"/>
                  </a:lnTo>
                  <a:lnTo>
                    <a:pt x="484162" y="28587"/>
                  </a:lnTo>
                  <a:lnTo>
                    <a:pt x="476338" y="36410"/>
                  </a:lnTo>
                  <a:lnTo>
                    <a:pt x="476338" y="39814"/>
                  </a:lnTo>
                  <a:lnTo>
                    <a:pt x="484162" y="47637"/>
                  </a:lnTo>
                  <a:lnTo>
                    <a:pt x="487565" y="47637"/>
                  </a:lnTo>
                  <a:lnTo>
                    <a:pt x="495388" y="39814"/>
                  </a:lnTo>
                  <a:lnTo>
                    <a:pt x="495388" y="38112"/>
                  </a:lnTo>
                  <a:lnTo>
                    <a:pt x="495388" y="36398"/>
                  </a:lnTo>
                  <a:close/>
                </a:path>
                <a:path w="667385" h="181610">
                  <a:moveTo>
                    <a:pt x="552551" y="93560"/>
                  </a:moveTo>
                  <a:lnTo>
                    <a:pt x="544728" y="85737"/>
                  </a:lnTo>
                  <a:lnTo>
                    <a:pt x="541324" y="85737"/>
                  </a:lnTo>
                  <a:lnTo>
                    <a:pt x="533501" y="93560"/>
                  </a:lnTo>
                  <a:lnTo>
                    <a:pt x="533501" y="96964"/>
                  </a:lnTo>
                  <a:lnTo>
                    <a:pt x="541324" y="104800"/>
                  </a:lnTo>
                  <a:lnTo>
                    <a:pt x="544728" y="104800"/>
                  </a:lnTo>
                  <a:lnTo>
                    <a:pt x="552551" y="96977"/>
                  </a:lnTo>
                  <a:lnTo>
                    <a:pt x="552551" y="95275"/>
                  </a:lnTo>
                  <a:lnTo>
                    <a:pt x="552551" y="93560"/>
                  </a:lnTo>
                  <a:close/>
                </a:path>
                <a:path w="667385" h="181610">
                  <a:moveTo>
                    <a:pt x="609714" y="131673"/>
                  </a:moveTo>
                  <a:lnTo>
                    <a:pt x="601878" y="123850"/>
                  </a:lnTo>
                  <a:lnTo>
                    <a:pt x="598487" y="123850"/>
                  </a:lnTo>
                  <a:lnTo>
                    <a:pt x="590664" y="131673"/>
                  </a:lnTo>
                  <a:lnTo>
                    <a:pt x="590664" y="135077"/>
                  </a:lnTo>
                  <a:lnTo>
                    <a:pt x="598487" y="142900"/>
                  </a:lnTo>
                  <a:lnTo>
                    <a:pt x="601878" y="142900"/>
                  </a:lnTo>
                  <a:lnTo>
                    <a:pt x="609714" y="135077"/>
                  </a:lnTo>
                  <a:lnTo>
                    <a:pt x="609714" y="133375"/>
                  </a:lnTo>
                  <a:lnTo>
                    <a:pt x="609714" y="131673"/>
                  </a:lnTo>
                  <a:close/>
                </a:path>
                <a:path w="667385" h="181610">
                  <a:moveTo>
                    <a:pt x="666877" y="169773"/>
                  </a:moveTo>
                  <a:lnTo>
                    <a:pt x="659041" y="161950"/>
                  </a:lnTo>
                  <a:lnTo>
                    <a:pt x="655637" y="161950"/>
                  </a:lnTo>
                  <a:lnTo>
                    <a:pt x="647814" y="169786"/>
                  </a:lnTo>
                  <a:lnTo>
                    <a:pt x="647814" y="173177"/>
                  </a:lnTo>
                  <a:lnTo>
                    <a:pt x="655637" y="181013"/>
                  </a:lnTo>
                  <a:lnTo>
                    <a:pt x="659041" y="181013"/>
                  </a:lnTo>
                  <a:lnTo>
                    <a:pt x="666877" y="173189"/>
                  </a:lnTo>
                  <a:lnTo>
                    <a:pt x="666877" y="171488"/>
                  </a:lnTo>
                  <a:lnTo>
                    <a:pt x="666877" y="169773"/>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6424" name="Group 6423">
            <a:extLst>
              <a:ext uri="{FF2B5EF4-FFF2-40B4-BE49-F238E27FC236}">
                <a16:creationId xmlns:a16="http://schemas.microsoft.com/office/drawing/2014/main" id="{48F9B060-731E-3361-FA22-76295961DA33}"/>
              </a:ext>
            </a:extLst>
          </p:cNvPr>
          <p:cNvGrpSpPr>
            <a:grpSpLocks/>
          </p:cNvGrpSpPr>
          <p:nvPr/>
        </p:nvGrpSpPr>
        <p:grpSpPr>
          <a:xfrm>
            <a:off x="2235848" y="4062240"/>
            <a:ext cx="715010" cy="253726"/>
            <a:chOff x="0" y="4"/>
            <a:chExt cx="715010" cy="253726"/>
          </a:xfrm>
        </p:grpSpPr>
        <p:sp>
          <p:nvSpPr>
            <p:cNvPr id="6425" name="Graphic 218">
              <a:extLst>
                <a:ext uri="{FF2B5EF4-FFF2-40B4-BE49-F238E27FC236}">
                  <a16:creationId xmlns:a16="http://schemas.microsoft.com/office/drawing/2014/main" id="{F4E93347-44F7-0A2F-246D-B15624E167E1}"/>
                </a:ext>
              </a:extLst>
            </p:cNvPr>
            <p:cNvSpPr/>
            <p:nvPr/>
          </p:nvSpPr>
          <p:spPr>
            <a:xfrm>
              <a:off x="0" y="252460"/>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26" name="Graphic 219">
              <a:extLst>
                <a:ext uri="{FF2B5EF4-FFF2-40B4-BE49-F238E27FC236}">
                  <a16:creationId xmlns:a16="http://schemas.microsoft.com/office/drawing/2014/main" id="{1D30BFFA-8ECD-1F48-A2E4-E61AD10A0AC9}"/>
                </a:ext>
              </a:extLst>
            </p:cNvPr>
            <p:cNvSpPr/>
            <p:nvPr/>
          </p:nvSpPr>
          <p:spPr>
            <a:xfrm>
              <a:off x="0" y="252460"/>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27" name="Graphic 220">
              <a:extLst>
                <a:ext uri="{FF2B5EF4-FFF2-40B4-BE49-F238E27FC236}">
                  <a16:creationId xmlns:a16="http://schemas.microsoft.com/office/drawing/2014/main" id="{048A8683-1604-2611-F910-C2DFA08CEBFA}"/>
                </a:ext>
              </a:extLst>
            </p:cNvPr>
            <p:cNvSpPr/>
            <p:nvPr/>
          </p:nvSpPr>
          <p:spPr>
            <a:xfrm>
              <a:off x="29770" y="11800"/>
              <a:ext cx="655320" cy="236220"/>
            </a:xfrm>
            <a:custGeom>
              <a:avLst/>
              <a:gdLst/>
              <a:ahLst/>
              <a:cxnLst/>
              <a:rect l="l" t="t" r="r" b="b"/>
              <a:pathLst>
                <a:path w="655320" h="236220">
                  <a:moveTo>
                    <a:pt x="654957" y="235898"/>
                  </a:moveTo>
                  <a:lnTo>
                    <a:pt x="0" y="235898"/>
                  </a:lnTo>
                  <a:lnTo>
                    <a:pt x="0" y="144159"/>
                  </a:lnTo>
                  <a:lnTo>
                    <a:pt x="59541" y="131054"/>
                  </a:lnTo>
                  <a:lnTo>
                    <a:pt x="119083" y="144159"/>
                  </a:lnTo>
                  <a:lnTo>
                    <a:pt x="178624" y="52421"/>
                  </a:lnTo>
                  <a:lnTo>
                    <a:pt x="238166" y="104843"/>
                  </a:lnTo>
                  <a:lnTo>
                    <a:pt x="297707" y="144159"/>
                  </a:lnTo>
                  <a:lnTo>
                    <a:pt x="357249" y="0"/>
                  </a:lnTo>
                  <a:lnTo>
                    <a:pt x="416790" y="104843"/>
                  </a:lnTo>
                  <a:lnTo>
                    <a:pt x="476332" y="131054"/>
                  </a:lnTo>
                  <a:lnTo>
                    <a:pt x="535874" y="144159"/>
                  </a:lnTo>
                  <a:lnTo>
                    <a:pt x="595415" y="183476"/>
                  </a:lnTo>
                  <a:lnTo>
                    <a:pt x="654957" y="157265"/>
                  </a:lnTo>
                  <a:lnTo>
                    <a:pt x="654957" y="235898"/>
                  </a:lnTo>
                  <a:close/>
                </a:path>
              </a:pathLst>
            </a:custGeom>
            <a:solidFill>
              <a:srgbClr val="6FC279">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28" name="Graphic 221">
              <a:extLst>
                <a:ext uri="{FF2B5EF4-FFF2-40B4-BE49-F238E27FC236}">
                  <a16:creationId xmlns:a16="http://schemas.microsoft.com/office/drawing/2014/main" id="{702F7853-B2FA-1D97-FE24-9C6959F96788}"/>
                </a:ext>
              </a:extLst>
            </p:cNvPr>
            <p:cNvSpPr/>
            <p:nvPr/>
          </p:nvSpPr>
          <p:spPr>
            <a:xfrm>
              <a:off x="29770" y="11800"/>
              <a:ext cx="655320" cy="183515"/>
            </a:xfrm>
            <a:custGeom>
              <a:avLst/>
              <a:gdLst/>
              <a:ahLst/>
              <a:cxnLst/>
              <a:rect l="l" t="t" r="r" b="b"/>
              <a:pathLst>
                <a:path w="655320" h="183515">
                  <a:moveTo>
                    <a:pt x="0" y="144159"/>
                  </a:moveTo>
                  <a:lnTo>
                    <a:pt x="59541" y="131054"/>
                  </a:lnTo>
                  <a:lnTo>
                    <a:pt x="119083" y="144159"/>
                  </a:lnTo>
                  <a:lnTo>
                    <a:pt x="178624" y="52421"/>
                  </a:lnTo>
                  <a:lnTo>
                    <a:pt x="238166" y="104843"/>
                  </a:lnTo>
                  <a:lnTo>
                    <a:pt x="297707" y="144159"/>
                  </a:lnTo>
                  <a:lnTo>
                    <a:pt x="357249" y="0"/>
                  </a:lnTo>
                  <a:lnTo>
                    <a:pt x="416790" y="104843"/>
                  </a:lnTo>
                  <a:lnTo>
                    <a:pt x="476332" y="131054"/>
                  </a:lnTo>
                  <a:lnTo>
                    <a:pt x="535874" y="144159"/>
                  </a:lnTo>
                  <a:lnTo>
                    <a:pt x="595415" y="183476"/>
                  </a:lnTo>
                  <a:lnTo>
                    <a:pt x="654957" y="157265"/>
                  </a:lnTo>
                </a:path>
              </a:pathLst>
            </a:custGeom>
            <a:ln w="9526">
              <a:solidFill>
                <a:srgbClr val="6FC279"/>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29" name="Graphic 222">
              <a:extLst>
                <a:ext uri="{FF2B5EF4-FFF2-40B4-BE49-F238E27FC236}">
                  <a16:creationId xmlns:a16="http://schemas.microsoft.com/office/drawing/2014/main" id="{CE300A31-2AE6-CC4E-F6E3-3A4920FB4E0F}"/>
                </a:ext>
              </a:extLst>
            </p:cNvPr>
            <p:cNvSpPr/>
            <p:nvPr/>
          </p:nvSpPr>
          <p:spPr>
            <a:xfrm>
              <a:off x="19044" y="4"/>
              <a:ext cx="667385" cy="200660"/>
            </a:xfrm>
            <a:custGeom>
              <a:avLst/>
              <a:gdLst/>
              <a:ahLst/>
              <a:cxnLst/>
              <a:rect l="l" t="t" r="r" b="b"/>
              <a:pathLst>
                <a:path w="667385" h="200660">
                  <a:moveTo>
                    <a:pt x="19050" y="150723"/>
                  </a:moveTo>
                  <a:lnTo>
                    <a:pt x="11226" y="142900"/>
                  </a:lnTo>
                  <a:lnTo>
                    <a:pt x="7823" y="142913"/>
                  </a:lnTo>
                  <a:lnTo>
                    <a:pt x="0" y="150736"/>
                  </a:lnTo>
                  <a:lnTo>
                    <a:pt x="0" y="154139"/>
                  </a:lnTo>
                  <a:lnTo>
                    <a:pt x="7835" y="161963"/>
                  </a:lnTo>
                  <a:lnTo>
                    <a:pt x="11226" y="161963"/>
                  </a:lnTo>
                  <a:lnTo>
                    <a:pt x="19050" y="154139"/>
                  </a:lnTo>
                  <a:lnTo>
                    <a:pt x="19050" y="152438"/>
                  </a:lnTo>
                  <a:lnTo>
                    <a:pt x="19050" y="150723"/>
                  </a:lnTo>
                  <a:close/>
                </a:path>
                <a:path w="667385" h="200660">
                  <a:moveTo>
                    <a:pt x="76212" y="141198"/>
                  </a:moveTo>
                  <a:lnTo>
                    <a:pt x="68376" y="133388"/>
                  </a:lnTo>
                  <a:lnTo>
                    <a:pt x="64973" y="133388"/>
                  </a:lnTo>
                  <a:lnTo>
                    <a:pt x="57162" y="141224"/>
                  </a:lnTo>
                  <a:lnTo>
                    <a:pt x="57162" y="144614"/>
                  </a:lnTo>
                  <a:lnTo>
                    <a:pt x="64998" y="152438"/>
                  </a:lnTo>
                  <a:lnTo>
                    <a:pt x="68402" y="152438"/>
                  </a:lnTo>
                  <a:lnTo>
                    <a:pt x="76212" y="144602"/>
                  </a:lnTo>
                  <a:lnTo>
                    <a:pt x="76212" y="142900"/>
                  </a:lnTo>
                  <a:lnTo>
                    <a:pt x="76212" y="141198"/>
                  </a:lnTo>
                  <a:close/>
                </a:path>
                <a:path w="667385" h="200660">
                  <a:moveTo>
                    <a:pt x="133375" y="150723"/>
                  </a:moveTo>
                  <a:lnTo>
                    <a:pt x="125539" y="142913"/>
                  </a:lnTo>
                  <a:lnTo>
                    <a:pt x="122135" y="142913"/>
                  </a:lnTo>
                  <a:lnTo>
                    <a:pt x="114325" y="150749"/>
                  </a:lnTo>
                  <a:lnTo>
                    <a:pt x="114325" y="154152"/>
                  </a:lnTo>
                  <a:lnTo>
                    <a:pt x="122148" y="161963"/>
                  </a:lnTo>
                  <a:lnTo>
                    <a:pt x="125552" y="161963"/>
                  </a:lnTo>
                  <a:lnTo>
                    <a:pt x="133375" y="154139"/>
                  </a:lnTo>
                  <a:lnTo>
                    <a:pt x="133375" y="152438"/>
                  </a:lnTo>
                  <a:lnTo>
                    <a:pt x="133375" y="150723"/>
                  </a:lnTo>
                  <a:close/>
                </a:path>
                <a:path w="667385" h="200660">
                  <a:moveTo>
                    <a:pt x="190538" y="64985"/>
                  </a:moveTo>
                  <a:lnTo>
                    <a:pt x="182702" y="57162"/>
                  </a:lnTo>
                  <a:lnTo>
                    <a:pt x="179311" y="57162"/>
                  </a:lnTo>
                  <a:lnTo>
                    <a:pt x="171488" y="64985"/>
                  </a:lnTo>
                  <a:lnTo>
                    <a:pt x="171488" y="68389"/>
                  </a:lnTo>
                  <a:lnTo>
                    <a:pt x="179311" y="76212"/>
                  </a:lnTo>
                  <a:lnTo>
                    <a:pt x="182702" y="76212"/>
                  </a:lnTo>
                  <a:lnTo>
                    <a:pt x="190538" y="68389"/>
                  </a:lnTo>
                  <a:lnTo>
                    <a:pt x="190538" y="66687"/>
                  </a:lnTo>
                  <a:lnTo>
                    <a:pt x="190538" y="64985"/>
                  </a:lnTo>
                  <a:close/>
                </a:path>
                <a:path w="667385" h="200660">
                  <a:moveTo>
                    <a:pt x="257225" y="112610"/>
                  </a:moveTo>
                  <a:lnTo>
                    <a:pt x="249389" y="104800"/>
                  </a:lnTo>
                  <a:lnTo>
                    <a:pt x="245986" y="104800"/>
                  </a:lnTo>
                  <a:lnTo>
                    <a:pt x="238163" y="112623"/>
                  </a:lnTo>
                  <a:lnTo>
                    <a:pt x="238163" y="116027"/>
                  </a:lnTo>
                  <a:lnTo>
                    <a:pt x="245986" y="123850"/>
                  </a:lnTo>
                  <a:lnTo>
                    <a:pt x="249389" y="123850"/>
                  </a:lnTo>
                  <a:lnTo>
                    <a:pt x="257225" y="116027"/>
                  </a:lnTo>
                  <a:lnTo>
                    <a:pt x="257225" y="114325"/>
                  </a:lnTo>
                  <a:lnTo>
                    <a:pt x="257225" y="112610"/>
                  </a:lnTo>
                  <a:close/>
                </a:path>
                <a:path w="667385" h="200660">
                  <a:moveTo>
                    <a:pt x="314388" y="152438"/>
                  </a:moveTo>
                  <a:lnTo>
                    <a:pt x="306552" y="142900"/>
                  </a:lnTo>
                  <a:lnTo>
                    <a:pt x="303149" y="142900"/>
                  </a:lnTo>
                  <a:lnTo>
                    <a:pt x="295325" y="150723"/>
                  </a:lnTo>
                  <a:lnTo>
                    <a:pt x="295325" y="154127"/>
                  </a:lnTo>
                  <a:lnTo>
                    <a:pt x="303149" y="161950"/>
                  </a:lnTo>
                  <a:lnTo>
                    <a:pt x="306552" y="161950"/>
                  </a:lnTo>
                  <a:lnTo>
                    <a:pt x="314388" y="152438"/>
                  </a:lnTo>
                  <a:close/>
                </a:path>
                <a:path w="667385" h="200660">
                  <a:moveTo>
                    <a:pt x="371538" y="7823"/>
                  </a:moveTo>
                  <a:lnTo>
                    <a:pt x="363715" y="0"/>
                  </a:lnTo>
                  <a:lnTo>
                    <a:pt x="360311" y="0"/>
                  </a:lnTo>
                  <a:lnTo>
                    <a:pt x="352488" y="7823"/>
                  </a:lnTo>
                  <a:lnTo>
                    <a:pt x="352488" y="11226"/>
                  </a:lnTo>
                  <a:lnTo>
                    <a:pt x="360311" y="19050"/>
                  </a:lnTo>
                  <a:lnTo>
                    <a:pt x="363715" y="19050"/>
                  </a:lnTo>
                  <a:lnTo>
                    <a:pt x="371538" y="11239"/>
                  </a:lnTo>
                  <a:lnTo>
                    <a:pt x="371538" y="9537"/>
                  </a:lnTo>
                  <a:lnTo>
                    <a:pt x="371538" y="7823"/>
                  </a:lnTo>
                  <a:close/>
                </a:path>
                <a:path w="667385" h="200660">
                  <a:moveTo>
                    <a:pt x="428701" y="112610"/>
                  </a:moveTo>
                  <a:lnTo>
                    <a:pt x="420878" y="104800"/>
                  </a:lnTo>
                  <a:lnTo>
                    <a:pt x="417474" y="104800"/>
                  </a:lnTo>
                  <a:lnTo>
                    <a:pt x="409651" y="112623"/>
                  </a:lnTo>
                  <a:lnTo>
                    <a:pt x="409651" y="116027"/>
                  </a:lnTo>
                  <a:lnTo>
                    <a:pt x="417474" y="123850"/>
                  </a:lnTo>
                  <a:lnTo>
                    <a:pt x="420878" y="123850"/>
                  </a:lnTo>
                  <a:lnTo>
                    <a:pt x="428701" y="116027"/>
                  </a:lnTo>
                  <a:lnTo>
                    <a:pt x="428701" y="114325"/>
                  </a:lnTo>
                  <a:lnTo>
                    <a:pt x="428701" y="112610"/>
                  </a:lnTo>
                  <a:close/>
                </a:path>
                <a:path w="667385" h="200660">
                  <a:moveTo>
                    <a:pt x="495388" y="141198"/>
                  </a:moveTo>
                  <a:lnTo>
                    <a:pt x="487565" y="133375"/>
                  </a:lnTo>
                  <a:lnTo>
                    <a:pt x="484162" y="133375"/>
                  </a:lnTo>
                  <a:lnTo>
                    <a:pt x="476338" y="141198"/>
                  </a:lnTo>
                  <a:lnTo>
                    <a:pt x="476338" y="144602"/>
                  </a:lnTo>
                  <a:lnTo>
                    <a:pt x="484162" y="152425"/>
                  </a:lnTo>
                  <a:lnTo>
                    <a:pt x="487565" y="152425"/>
                  </a:lnTo>
                  <a:lnTo>
                    <a:pt x="495388" y="144602"/>
                  </a:lnTo>
                  <a:lnTo>
                    <a:pt x="495388" y="142900"/>
                  </a:lnTo>
                  <a:lnTo>
                    <a:pt x="495388" y="141198"/>
                  </a:lnTo>
                  <a:close/>
                </a:path>
                <a:path w="667385" h="200660">
                  <a:moveTo>
                    <a:pt x="552551" y="150723"/>
                  </a:moveTo>
                  <a:lnTo>
                    <a:pt x="544715" y="142900"/>
                  </a:lnTo>
                  <a:lnTo>
                    <a:pt x="541312" y="142900"/>
                  </a:lnTo>
                  <a:lnTo>
                    <a:pt x="533488" y="150723"/>
                  </a:lnTo>
                  <a:lnTo>
                    <a:pt x="533488" y="154127"/>
                  </a:lnTo>
                  <a:lnTo>
                    <a:pt x="541312" y="161950"/>
                  </a:lnTo>
                  <a:lnTo>
                    <a:pt x="544715" y="161950"/>
                  </a:lnTo>
                  <a:lnTo>
                    <a:pt x="552551" y="154139"/>
                  </a:lnTo>
                  <a:lnTo>
                    <a:pt x="552551" y="152438"/>
                  </a:lnTo>
                  <a:lnTo>
                    <a:pt x="552551" y="150723"/>
                  </a:lnTo>
                  <a:close/>
                </a:path>
                <a:path w="667385" h="200660">
                  <a:moveTo>
                    <a:pt x="609714" y="190538"/>
                  </a:moveTo>
                  <a:lnTo>
                    <a:pt x="601878" y="181013"/>
                  </a:lnTo>
                  <a:lnTo>
                    <a:pt x="598474" y="181013"/>
                  </a:lnTo>
                  <a:lnTo>
                    <a:pt x="590651" y="188836"/>
                  </a:lnTo>
                  <a:lnTo>
                    <a:pt x="590651" y="192239"/>
                  </a:lnTo>
                  <a:lnTo>
                    <a:pt x="598474" y="200063"/>
                  </a:lnTo>
                  <a:lnTo>
                    <a:pt x="601878" y="200063"/>
                  </a:lnTo>
                  <a:lnTo>
                    <a:pt x="609714" y="190538"/>
                  </a:lnTo>
                  <a:close/>
                </a:path>
                <a:path w="667385" h="200660">
                  <a:moveTo>
                    <a:pt x="666864" y="169773"/>
                  </a:moveTo>
                  <a:lnTo>
                    <a:pt x="659041" y="161950"/>
                  </a:lnTo>
                  <a:lnTo>
                    <a:pt x="655637" y="161950"/>
                  </a:lnTo>
                  <a:lnTo>
                    <a:pt x="647814" y="169786"/>
                  </a:lnTo>
                  <a:lnTo>
                    <a:pt x="647814" y="173177"/>
                  </a:lnTo>
                  <a:lnTo>
                    <a:pt x="655637" y="181013"/>
                  </a:lnTo>
                  <a:lnTo>
                    <a:pt x="659041" y="181013"/>
                  </a:lnTo>
                  <a:lnTo>
                    <a:pt x="666864" y="173189"/>
                  </a:lnTo>
                  <a:lnTo>
                    <a:pt x="666864" y="171488"/>
                  </a:lnTo>
                  <a:lnTo>
                    <a:pt x="666864" y="169773"/>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6430" name="Group 6429">
            <a:extLst>
              <a:ext uri="{FF2B5EF4-FFF2-40B4-BE49-F238E27FC236}">
                <a16:creationId xmlns:a16="http://schemas.microsoft.com/office/drawing/2014/main" id="{E41295BA-E41C-8642-33C2-A80BC36B3174}"/>
              </a:ext>
            </a:extLst>
          </p:cNvPr>
          <p:cNvGrpSpPr>
            <a:grpSpLocks/>
          </p:cNvGrpSpPr>
          <p:nvPr/>
        </p:nvGrpSpPr>
        <p:grpSpPr>
          <a:xfrm>
            <a:off x="6086475" y="3419157"/>
            <a:ext cx="19050" cy="19685"/>
            <a:chOff x="0" y="0"/>
            <a:chExt cx="19050" cy="19685"/>
          </a:xfrm>
        </p:grpSpPr>
        <p:sp>
          <p:nvSpPr>
            <p:cNvPr id="6431" name="Graphic 227">
              <a:extLst>
                <a:ext uri="{FF2B5EF4-FFF2-40B4-BE49-F238E27FC236}">
                  <a16:creationId xmlns:a16="http://schemas.microsoft.com/office/drawing/2014/main" id="{527524F0-475E-DD88-3730-C461A524B549}"/>
                </a:ext>
              </a:extLst>
            </p:cNvPr>
            <p:cNvSpPr/>
            <p:nvPr/>
          </p:nvSpPr>
          <p:spPr>
            <a:xfrm>
              <a:off x="0" y="0"/>
              <a:ext cx="19050" cy="19685"/>
            </a:xfrm>
            <a:custGeom>
              <a:avLst/>
              <a:gdLst/>
              <a:ahLst/>
              <a:cxnLst/>
              <a:rect l="l" t="t" r="r" b="b"/>
              <a:pathLst>
                <a:path w="19050" h="19685">
                  <a:moveTo>
                    <a:pt x="11236" y="19054"/>
                  </a:moveTo>
                  <a:lnTo>
                    <a:pt x="0" y="7836"/>
                  </a:lnTo>
                  <a:lnTo>
                    <a:pt x="423" y="6248"/>
                  </a:lnTo>
                  <a:lnTo>
                    <a:pt x="11218" y="0"/>
                  </a:lnTo>
                  <a:lnTo>
                    <a:pt x="12806" y="423"/>
                  </a:lnTo>
                  <a:lnTo>
                    <a:pt x="19055" y="11225"/>
                  </a:lnTo>
                  <a:lnTo>
                    <a:pt x="18631" y="12813"/>
                  </a:lnTo>
                  <a:lnTo>
                    <a:pt x="16931" y="15761"/>
                  </a:lnTo>
                  <a:lnTo>
                    <a:pt x="15769" y="16924"/>
                  </a:lnTo>
                  <a:lnTo>
                    <a:pt x="12823" y="18627"/>
                  </a:lnTo>
                  <a:lnTo>
                    <a:pt x="11236" y="19054"/>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pic>
        <p:nvPicPr>
          <p:cNvPr id="6432" name="Picture 6431">
            <a:extLst>
              <a:ext uri="{FF2B5EF4-FFF2-40B4-BE49-F238E27FC236}">
                <a16:creationId xmlns:a16="http://schemas.microsoft.com/office/drawing/2014/main" id="{C737137B-8057-E49D-15A0-76DA6D7686B3}"/>
              </a:ext>
            </a:extLst>
          </p:cNvPr>
          <p:cNvPicPr>
            <a:picLocks noChangeAspect="1"/>
          </p:cNvPicPr>
          <p:nvPr/>
        </p:nvPicPr>
        <p:blipFill rotWithShape="1">
          <a:blip r:embed="rId5"/>
          <a:srcRect l="17613" t="6844" r="74940" b="73521"/>
          <a:stretch/>
        </p:blipFill>
        <p:spPr>
          <a:xfrm>
            <a:off x="4910080" y="4031886"/>
            <a:ext cx="747713" cy="280985"/>
          </a:xfrm>
          <a:prstGeom prst="rect">
            <a:avLst/>
          </a:prstGeom>
        </p:spPr>
      </p:pic>
      <p:pic>
        <p:nvPicPr>
          <p:cNvPr id="6433" name="Picture 6432">
            <a:extLst>
              <a:ext uri="{FF2B5EF4-FFF2-40B4-BE49-F238E27FC236}">
                <a16:creationId xmlns:a16="http://schemas.microsoft.com/office/drawing/2014/main" id="{24330B0D-F664-F950-EE4A-9301ACB21886}"/>
              </a:ext>
            </a:extLst>
          </p:cNvPr>
          <p:cNvPicPr>
            <a:picLocks noChangeAspect="1"/>
          </p:cNvPicPr>
          <p:nvPr/>
        </p:nvPicPr>
        <p:blipFill rotWithShape="1">
          <a:blip r:embed="rId6"/>
          <a:srcRect l="16582" t="8464" r="75172" b="76982"/>
          <a:stretch/>
        </p:blipFill>
        <p:spPr>
          <a:xfrm>
            <a:off x="7646944" y="4071215"/>
            <a:ext cx="824085" cy="211927"/>
          </a:xfrm>
          <a:prstGeom prst="rect">
            <a:avLst/>
          </a:prstGeom>
        </p:spPr>
      </p:pic>
      <p:grpSp>
        <p:nvGrpSpPr>
          <p:cNvPr id="6434" name="Group 6433">
            <a:extLst>
              <a:ext uri="{FF2B5EF4-FFF2-40B4-BE49-F238E27FC236}">
                <a16:creationId xmlns:a16="http://schemas.microsoft.com/office/drawing/2014/main" id="{170C2DC9-48D8-92AD-8CE5-C56913CA516C}"/>
              </a:ext>
            </a:extLst>
          </p:cNvPr>
          <p:cNvGrpSpPr>
            <a:grpSpLocks/>
          </p:cNvGrpSpPr>
          <p:nvPr/>
        </p:nvGrpSpPr>
        <p:grpSpPr>
          <a:xfrm>
            <a:off x="10556107" y="3999741"/>
            <a:ext cx="715010" cy="257810"/>
            <a:chOff x="0" y="8"/>
            <a:chExt cx="715010" cy="257810"/>
          </a:xfrm>
        </p:grpSpPr>
        <p:sp>
          <p:nvSpPr>
            <p:cNvPr id="6435" name="Graphic 247">
              <a:extLst>
                <a:ext uri="{FF2B5EF4-FFF2-40B4-BE49-F238E27FC236}">
                  <a16:creationId xmlns:a16="http://schemas.microsoft.com/office/drawing/2014/main" id="{E4A8016F-B5DF-40C8-A2F1-760AC717194D}"/>
                </a:ext>
              </a:extLst>
            </p:cNvPr>
            <p:cNvSpPr/>
            <p:nvPr/>
          </p:nvSpPr>
          <p:spPr>
            <a:xfrm>
              <a:off x="0" y="252454"/>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36" name="Graphic 248">
              <a:extLst>
                <a:ext uri="{FF2B5EF4-FFF2-40B4-BE49-F238E27FC236}">
                  <a16:creationId xmlns:a16="http://schemas.microsoft.com/office/drawing/2014/main" id="{2B1417BD-92E4-6372-EC06-364085ED6D4C}"/>
                </a:ext>
              </a:extLst>
            </p:cNvPr>
            <p:cNvSpPr/>
            <p:nvPr/>
          </p:nvSpPr>
          <p:spPr>
            <a:xfrm>
              <a:off x="0" y="252454"/>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37" name="Graphic 249">
              <a:extLst>
                <a:ext uri="{FF2B5EF4-FFF2-40B4-BE49-F238E27FC236}">
                  <a16:creationId xmlns:a16="http://schemas.microsoft.com/office/drawing/2014/main" id="{A2C62D54-5BF3-32BD-0578-135C7820D6FA}"/>
                </a:ext>
              </a:extLst>
            </p:cNvPr>
            <p:cNvSpPr/>
            <p:nvPr/>
          </p:nvSpPr>
          <p:spPr>
            <a:xfrm>
              <a:off x="29770" y="11792"/>
              <a:ext cx="655320" cy="236220"/>
            </a:xfrm>
            <a:custGeom>
              <a:avLst/>
              <a:gdLst/>
              <a:ahLst/>
              <a:cxnLst/>
              <a:rect l="l" t="t" r="r" b="b"/>
              <a:pathLst>
                <a:path w="655320" h="236220">
                  <a:moveTo>
                    <a:pt x="654957" y="235898"/>
                  </a:moveTo>
                  <a:lnTo>
                    <a:pt x="0" y="235898"/>
                  </a:lnTo>
                  <a:lnTo>
                    <a:pt x="0" y="180482"/>
                  </a:lnTo>
                  <a:lnTo>
                    <a:pt x="59541" y="113455"/>
                  </a:lnTo>
                  <a:lnTo>
                    <a:pt x="119083" y="0"/>
                  </a:lnTo>
                  <a:lnTo>
                    <a:pt x="178624" y="120074"/>
                  </a:lnTo>
                  <a:lnTo>
                    <a:pt x="238166" y="180482"/>
                  </a:lnTo>
                  <a:lnTo>
                    <a:pt x="297707" y="81620"/>
                  </a:lnTo>
                  <a:lnTo>
                    <a:pt x="357249" y="100090"/>
                  </a:lnTo>
                  <a:lnTo>
                    <a:pt x="416790" y="190307"/>
                  </a:lnTo>
                  <a:lnTo>
                    <a:pt x="476332" y="191257"/>
                  </a:lnTo>
                  <a:lnTo>
                    <a:pt x="535874" y="197861"/>
                  </a:lnTo>
                  <a:lnTo>
                    <a:pt x="595415" y="191869"/>
                  </a:lnTo>
                  <a:lnTo>
                    <a:pt x="654957" y="235898"/>
                  </a:lnTo>
                  <a:close/>
                </a:path>
              </a:pathLst>
            </a:custGeom>
            <a:solidFill>
              <a:srgbClr val="6FC279">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38" name="Graphic 250">
              <a:extLst>
                <a:ext uri="{FF2B5EF4-FFF2-40B4-BE49-F238E27FC236}">
                  <a16:creationId xmlns:a16="http://schemas.microsoft.com/office/drawing/2014/main" id="{65ABD7C8-9D90-EE89-7379-EAF880F1EAB4}"/>
                </a:ext>
              </a:extLst>
            </p:cNvPr>
            <p:cNvSpPr/>
            <p:nvPr/>
          </p:nvSpPr>
          <p:spPr>
            <a:xfrm>
              <a:off x="29770" y="11792"/>
              <a:ext cx="655320" cy="236220"/>
            </a:xfrm>
            <a:custGeom>
              <a:avLst/>
              <a:gdLst/>
              <a:ahLst/>
              <a:cxnLst/>
              <a:rect l="l" t="t" r="r" b="b"/>
              <a:pathLst>
                <a:path w="655320" h="236220">
                  <a:moveTo>
                    <a:pt x="0" y="180482"/>
                  </a:moveTo>
                  <a:lnTo>
                    <a:pt x="59541" y="113455"/>
                  </a:lnTo>
                  <a:lnTo>
                    <a:pt x="119083" y="0"/>
                  </a:lnTo>
                  <a:lnTo>
                    <a:pt x="178624" y="120074"/>
                  </a:lnTo>
                  <a:lnTo>
                    <a:pt x="238166" y="180482"/>
                  </a:lnTo>
                  <a:lnTo>
                    <a:pt x="297707" y="81620"/>
                  </a:lnTo>
                  <a:lnTo>
                    <a:pt x="357249" y="100090"/>
                  </a:lnTo>
                  <a:lnTo>
                    <a:pt x="416790" y="190307"/>
                  </a:lnTo>
                  <a:lnTo>
                    <a:pt x="476332" y="191257"/>
                  </a:lnTo>
                  <a:lnTo>
                    <a:pt x="535874" y="197861"/>
                  </a:lnTo>
                  <a:lnTo>
                    <a:pt x="595415" y="191869"/>
                  </a:lnTo>
                  <a:lnTo>
                    <a:pt x="654957" y="235898"/>
                  </a:lnTo>
                </a:path>
              </a:pathLst>
            </a:custGeom>
            <a:ln w="9526">
              <a:solidFill>
                <a:srgbClr val="6FC279"/>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39" name="Graphic 251">
              <a:extLst>
                <a:ext uri="{FF2B5EF4-FFF2-40B4-BE49-F238E27FC236}">
                  <a16:creationId xmlns:a16="http://schemas.microsoft.com/office/drawing/2014/main" id="{9D9B6411-DDB4-621F-B40C-3804A5E9D50E}"/>
                </a:ext>
              </a:extLst>
            </p:cNvPr>
            <p:cNvSpPr/>
            <p:nvPr/>
          </p:nvSpPr>
          <p:spPr>
            <a:xfrm>
              <a:off x="19044" y="8"/>
              <a:ext cx="667385" cy="257810"/>
            </a:xfrm>
            <a:custGeom>
              <a:avLst/>
              <a:gdLst/>
              <a:ahLst/>
              <a:cxnLst/>
              <a:rect l="l" t="t" r="r" b="b"/>
              <a:pathLst>
                <a:path w="667385" h="257810">
                  <a:moveTo>
                    <a:pt x="19050" y="188823"/>
                  </a:moveTo>
                  <a:lnTo>
                    <a:pt x="11226" y="181000"/>
                  </a:lnTo>
                  <a:lnTo>
                    <a:pt x="7823" y="181000"/>
                  </a:lnTo>
                  <a:lnTo>
                    <a:pt x="0" y="188836"/>
                  </a:lnTo>
                  <a:lnTo>
                    <a:pt x="0" y="192239"/>
                  </a:lnTo>
                  <a:lnTo>
                    <a:pt x="7835" y="200050"/>
                  </a:lnTo>
                  <a:lnTo>
                    <a:pt x="11226" y="200050"/>
                  </a:lnTo>
                  <a:lnTo>
                    <a:pt x="19050" y="192227"/>
                  </a:lnTo>
                  <a:lnTo>
                    <a:pt x="19050" y="190525"/>
                  </a:lnTo>
                  <a:lnTo>
                    <a:pt x="19050" y="188823"/>
                  </a:lnTo>
                  <a:close/>
                </a:path>
                <a:path w="667385" h="257810">
                  <a:moveTo>
                    <a:pt x="76212" y="122135"/>
                  </a:moveTo>
                  <a:lnTo>
                    <a:pt x="68376" y="114312"/>
                  </a:lnTo>
                  <a:lnTo>
                    <a:pt x="64973" y="114325"/>
                  </a:lnTo>
                  <a:lnTo>
                    <a:pt x="57162" y="122148"/>
                  </a:lnTo>
                  <a:lnTo>
                    <a:pt x="57162" y="125552"/>
                  </a:lnTo>
                  <a:lnTo>
                    <a:pt x="64998" y="133375"/>
                  </a:lnTo>
                  <a:lnTo>
                    <a:pt x="68402" y="133375"/>
                  </a:lnTo>
                  <a:lnTo>
                    <a:pt x="76212" y="125539"/>
                  </a:lnTo>
                  <a:lnTo>
                    <a:pt x="76212" y="123837"/>
                  </a:lnTo>
                  <a:lnTo>
                    <a:pt x="76212" y="122135"/>
                  </a:lnTo>
                  <a:close/>
                </a:path>
                <a:path w="667385" h="257810">
                  <a:moveTo>
                    <a:pt x="133375" y="7810"/>
                  </a:moveTo>
                  <a:lnTo>
                    <a:pt x="125539" y="0"/>
                  </a:lnTo>
                  <a:lnTo>
                    <a:pt x="122135" y="0"/>
                  </a:lnTo>
                  <a:lnTo>
                    <a:pt x="114325" y="7835"/>
                  </a:lnTo>
                  <a:lnTo>
                    <a:pt x="114325" y="11239"/>
                  </a:lnTo>
                  <a:lnTo>
                    <a:pt x="122148" y="19050"/>
                  </a:lnTo>
                  <a:lnTo>
                    <a:pt x="125552" y="19050"/>
                  </a:lnTo>
                  <a:lnTo>
                    <a:pt x="133375" y="11226"/>
                  </a:lnTo>
                  <a:lnTo>
                    <a:pt x="133375" y="9525"/>
                  </a:lnTo>
                  <a:lnTo>
                    <a:pt x="133375" y="7810"/>
                  </a:lnTo>
                  <a:close/>
                </a:path>
                <a:path w="667385" h="257810">
                  <a:moveTo>
                    <a:pt x="190538" y="131660"/>
                  </a:moveTo>
                  <a:lnTo>
                    <a:pt x="182702" y="123837"/>
                  </a:lnTo>
                  <a:lnTo>
                    <a:pt x="179311" y="123837"/>
                  </a:lnTo>
                  <a:lnTo>
                    <a:pt x="171488" y="131660"/>
                  </a:lnTo>
                  <a:lnTo>
                    <a:pt x="171488" y="135064"/>
                  </a:lnTo>
                  <a:lnTo>
                    <a:pt x="179311" y="142887"/>
                  </a:lnTo>
                  <a:lnTo>
                    <a:pt x="182702" y="142887"/>
                  </a:lnTo>
                  <a:lnTo>
                    <a:pt x="190538" y="135064"/>
                  </a:lnTo>
                  <a:lnTo>
                    <a:pt x="190538" y="133362"/>
                  </a:lnTo>
                  <a:lnTo>
                    <a:pt x="190538" y="131660"/>
                  </a:lnTo>
                  <a:close/>
                </a:path>
                <a:path w="667385" h="257810">
                  <a:moveTo>
                    <a:pt x="257225" y="188823"/>
                  </a:moveTo>
                  <a:lnTo>
                    <a:pt x="249389" y="181000"/>
                  </a:lnTo>
                  <a:lnTo>
                    <a:pt x="245986" y="181000"/>
                  </a:lnTo>
                  <a:lnTo>
                    <a:pt x="238163" y="188823"/>
                  </a:lnTo>
                  <a:lnTo>
                    <a:pt x="238163" y="192227"/>
                  </a:lnTo>
                  <a:lnTo>
                    <a:pt x="245986" y="200050"/>
                  </a:lnTo>
                  <a:lnTo>
                    <a:pt x="249389" y="200050"/>
                  </a:lnTo>
                  <a:lnTo>
                    <a:pt x="257225" y="192227"/>
                  </a:lnTo>
                  <a:lnTo>
                    <a:pt x="257225" y="190525"/>
                  </a:lnTo>
                  <a:lnTo>
                    <a:pt x="257225" y="188823"/>
                  </a:lnTo>
                  <a:close/>
                </a:path>
                <a:path w="667385" h="257810">
                  <a:moveTo>
                    <a:pt x="314388" y="95262"/>
                  </a:moveTo>
                  <a:lnTo>
                    <a:pt x="306552" y="85725"/>
                  </a:lnTo>
                  <a:lnTo>
                    <a:pt x="303149" y="85725"/>
                  </a:lnTo>
                  <a:lnTo>
                    <a:pt x="295325" y="93560"/>
                  </a:lnTo>
                  <a:lnTo>
                    <a:pt x="295325" y="96964"/>
                  </a:lnTo>
                  <a:lnTo>
                    <a:pt x="303149" y="104787"/>
                  </a:lnTo>
                  <a:lnTo>
                    <a:pt x="306552" y="104787"/>
                  </a:lnTo>
                  <a:lnTo>
                    <a:pt x="314388" y="95262"/>
                  </a:lnTo>
                  <a:close/>
                </a:path>
                <a:path w="667385" h="257810">
                  <a:moveTo>
                    <a:pt x="371538" y="112598"/>
                  </a:moveTo>
                  <a:lnTo>
                    <a:pt x="363715" y="104787"/>
                  </a:lnTo>
                  <a:lnTo>
                    <a:pt x="360311" y="104787"/>
                  </a:lnTo>
                  <a:lnTo>
                    <a:pt x="352488" y="112610"/>
                  </a:lnTo>
                  <a:lnTo>
                    <a:pt x="352488" y="116014"/>
                  </a:lnTo>
                  <a:lnTo>
                    <a:pt x="360311" y="123837"/>
                  </a:lnTo>
                  <a:lnTo>
                    <a:pt x="363715" y="123837"/>
                  </a:lnTo>
                  <a:lnTo>
                    <a:pt x="371538" y="116014"/>
                  </a:lnTo>
                  <a:lnTo>
                    <a:pt x="371538" y="114312"/>
                  </a:lnTo>
                  <a:lnTo>
                    <a:pt x="371538" y="112598"/>
                  </a:lnTo>
                  <a:close/>
                </a:path>
                <a:path w="667385" h="257810">
                  <a:moveTo>
                    <a:pt x="428701" y="198348"/>
                  </a:moveTo>
                  <a:lnTo>
                    <a:pt x="420878" y="190525"/>
                  </a:lnTo>
                  <a:lnTo>
                    <a:pt x="417474" y="190525"/>
                  </a:lnTo>
                  <a:lnTo>
                    <a:pt x="409651" y="198348"/>
                  </a:lnTo>
                  <a:lnTo>
                    <a:pt x="409651" y="201752"/>
                  </a:lnTo>
                  <a:lnTo>
                    <a:pt x="417474" y="209575"/>
                  </a:lnTo>
                  <a:lnTo>
                    <a:pt x="420878" y="209575"/>
                  </a:lnTo>
                  <a:lnTo>
                    <a:pt x="428701" y="201752"/>
                  </a:lnTo>
                  <a:lnTo>
                    <a:pt x="428701" y="200050"/>
                  </a:lnTo>
                  <a:lnTo>
                    <a:pt x="428701" y="198348"/>
                  </a:lnTo>
                  <a:close/>
                </a:path>
                <a:path w="667385" h="257810">
                  <a:moveTo>
                    <a:pt x="495388" y="198348"/>
                  </a:moveTo>
                  <a:lnTo>
                    <a:pt x="487565" y="190525"/>
                  </a:lnTo>
                  <a:lnTo>
                    <a:pt x="484162" y="190525"/>
                  </a:lnTo>
                  <a:lnTo>
                    <a:pt x="476338" y="198348"/>
                  </a:lnTo>
                  <a:lnTo>
                    <a:pt x="476338" y="201752"/>
                  </a:lnTo>
                  <a:lnTo>
                    <a:pt x="484162" y="209575"/>
                  </a:lnTo>
                  <a:lnTo>
                    <a:pt x="487565" y="209575"/>
                  </a:lnTo>
                  <a:lnTo>
                    <a:pt x="495388" y="201752"/>
                  </a:lnTo>
                  <a:lnTo>
                    <a:pt x="495388" y="200050"/>
                  </a:lnTo>
                  <a:lnTo>
                    <a:pt x="495388" y="198348"/>
                  </a:lnTo>
                  <a:close/>
                </a:path>
                <a:path w="667385" h="257810">
                  <a:moveTo>
                    <a:pt x="552551" y="207873"/>
                  </a:moveTo>
                  <a:lnTo>
                    <a:pt x="544715" y="200050"/>
                  </a:lnTo>
                  <a:lnTo>
                    <a:pt x="541312" y="200050"/>
                  </a:lnTo>
                  <a:lnTo>
                    <a:pt x="533488" y="207873"/>
                  </a:lnTo>
                  <a:lnTo>
                    <a:pt x="533488" y="211277"/>
                  </a:lnTo>
                  <a:lnTo>
                    <a:pt x="541312" y="219100"/>
                  </a:lnTo>
                  <a:lnTo>
                    <a:pt x="544715" y="219100"/>
                  </a:lnTo>
                  <a:lnTo>
                    <a:pt x="552551" y="211277"/>
                  </a:lnTo>
                  <a:lnTo>
                    <a:pt x="552551" y="209588"/>
                  </a:lnTo>
                  <a:lnTo>
                    <a:pt x="552551" y="207873"/>
                  </a:lnTo>
                  <a:close/>
                </a:path>
                <a:path w="667385" h="257810">
                  <a:moveTo>
                    <a:pt x="609714" y="200050"/>
                  </a:moveTo>
                  <a:lnTo>
                    <a:pt x="601878" y="190525"/>
                  </a:lnTo>
                  <a:lnTo>
                    <a:pt x="598474" y="190525"/>
                  </a:lnTo>
                  <a:lnTo>
                    <a:pt x="590651" y="198348"/>
                  </a:lnTo>
                  <a:lnTo>
                    <a:pt x="590651" y="201752"/>
                  </a:lnTo>
                  <a:lnTo>
                    <a:pt x="598474" y="209575"/>
                  </a:lnTo>
                  <a:lnTo>
                    <a:pt x="601878" y="209575"/>
                  </a:lnTo>
                  <a:lnTo>
                    <a:pt x="609714" y="200050"/>
                  </a:lnTo>
                  <a:close/>
                </a:path>
                <a:path w="667385" h="257810">
                  <a:moveTo>
                    <a:pt x="666864" y="245973"/>
                  </a:moveTo>
                  <a:lnTo>
                    <a:pt x="659041" y="238150"/>
                  </a:lnTo>
                  <a:lnTo>
                    <a:pt x="655637" y="238163"/>
                  </a:lnTo>
                  <a:lnTo>
                    <a:pt x="647814" y="245986"/>
                  </a:lnTo>
                  <a:lnTo>
                    <a:pt x="647814" y="249389"/>
                  </a:lnTo>
                  <a:lnTo>
                    <a:pt x="655637" y="257213"/>
                  </a:lnTo>
                  <a:lnTo>
                    <a:pt x="659041" y="257213"/>
                  </a:lnTo>
                  <a:lnTo>
                    <a:pt x="666864" y="249389"/>
                  </a:lnTo>
                  <a:lnTo>
                    <a:pt x="666864" y="247688"/>
                  </a:lnTo>
                  <a:lnTo>
                    <a:pt x="666864" y="245973"/>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6450" name="Group 6449">
            <a:extLst>
              <a:ext uri="{FF2B5EF4-FFF2-40B4-BE49-F238E27FC236}">
                <a16:creationId xmlns:a16="http://schemas.microsoft.com/office/drawing/2014/main" id="{6AFA6608-9BA7-7EB1-DFF1-5D59369ADA6F}"/>
              </a:ext>
            </a:extLst>
          </p:cNvPr>
          <p:cNvGrpSpPr>
            <a:grpSpLocks/>
          </p:cNvGrpSpPr>
          <p:nvPr/>
        </p:nvGrpSpPr>
        <p:grpSpPr>
          <a:xfrm>
            <a:off x="7783922" y="5447734"/>
            <a:ext cx="715010" cy="257810"/>
            <a:chOff x="0" y="12"/>
            <a:chExt cx="715010" cy="257810"/>
          </a:xfrm>
        </p:grpSpPr>
        <p:sp>
          <p:nvSpPr>
            <p:cNvPr id="6451" name="Graphic 275">
              <a:extLst>
                <a:ext uri="{FF2B5EF4-FFF2-40B4-BE49-F238E27FC236}">
                  <a16:creationId xmlns:a16="http://schemas.microsoft.com/office/drawing/2014/main" id="{94EB428E-5848-9FEB-B2A7-6F99032E7E97}"/>
                </a:ext>
              </a:extLst>
            </p:cNvPr>
            <p:cNvSpPr/>
            <p:nvPr/>
          </p:nvSpPr>
          <p:spPr>
            <a:xfrm>
              <a:off x="0" y="252460"/>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52" name="Graphic 276">
              <a:extLst>
                <a:ext uri="{FF2B5EF4-FFF2-40B4-BE49-F238E27FC236}">
                  <a16:creationId xmlns:a16="http://schemas.microsoft.com/office/drawing/2014/main" id="{954CDA54-51ED-B036-3EEC-43C87B938E61}"/>
                </a:ext>
              </a:extLst>
            </p:cNvPr>
            <p:cNvSpPr/>
            <p:nvPr/>
          </p:nvSpPr>
          <p:spPr>
            <a:xfrm>
              <a:off x="0" y="252460"/>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6453" name="Image 277">
              <a:extLst>
                <a:ext uri="{FF2B5EF4-FFF2-40B4-BE49-F238E27FC236}">
                  <a16:creationId xmlns:a16="http://schemas.microsoft.com/office/drawing/2014/main" id="{3B33376E-F7AB-0EBE-84CC-504F5638F2F1}"/>
                </a:ext>
              </a:extLst>
            </p:cNvPr>
            <p:cNvPicPr/>
            <p:nvPr/>
          </p:nvPicPr>
          <p:blipFill>
            <a:blip r:embed="rId7" cstate="print"/>
            <a:stretch>
              <a:fillRect/>
            </a:stretch>
          </p:blipFill>
          <p:spPr>
            <a:xfrm>
              <a:off x="148853" y="11800"/>
              <a:ext cx="238166" cy="235898"/>
            </a:xfrm>
            <a:prstGeom prst="rect">
              <a:avLst/>
            </a:prstGeom>
          </p:spPr>
        </p:pic>
        <p:sp>
          <p:nvSpPr>
            <p:cNvPr id="6454" name="Graphic 278">
              <a:extLst>
                <a:ext uri="{FF2B5EF4-FFF2-40B4-BE49-F238E27FC236}">
                  <a16:creationId xmlns:a16="http://schemas.microsoft.com/office/drawing/2014/main" id="{72F76AEA-4D62-21E2-5946-137D518F4589}"/>
                </a:ext>
              </a:extLst>
            </p:cNvPr>
            <p:cNvSpPr/>
            <p:nvPr/>
          </p:nvSpPr>
          <p:spPr>
            <a:xfrm>
              <a:off x="29770" y="11800"/>
              <a:ext cx="655320" cy="236220"/>
            </a:xfrm>
            <a:custGeom>
              <a:avLst/>
              <a:gdLst/>
              <a:ahLst/>
              <a:cxnLst/>
              <a:rect l="l" t="t" r="r" b="b"/>
              <a:pathLst>
                <a:path w="655320" h="236220">
                  <a:moveTo>
                    <a:pt x="0" y="235898"/>
                  </a:moveTo>
                  <a:lnTo>
                    <a:pt x="59541" y="235898"/>
                  </a:lnTo>
                  <a:lnTo>
                    <a:pt x="119083" y="235898"/>
                  </a:lnTo>
                  <a:lnTo>
                    <a:pt x="178624" y="15939"/>
                  </a:lnTo>
                  <a:lnTo>
                    <a:pt x="238166" y="20720"/>
                  </a:lnTo>
                  <a:lnTo>
                    <a:pt x="297707" y="0"/>
                  </a:lnTo>
                  <a:lnTo>
                    <a:pt x="357249" y="235898"/>
                  </a:lnTo>
                  <a:lnTo>
                    <a:pt x="416790" y="235898"/>
                  </a:lnTo>
                  <a:lnTo>
                    <a:pt x="476332" y="235898"/>
                  </a:lnTo>
                  <a:lnTo>
                    <a:pt x="535874" y="235898"/>
                  </a:lnTo>
                  <a:lnTo>
                    <a:pt x="595415" y="235898"/>
                  </a:lnTo>
                  <a:lnTo>
                    <a:pt x="654957" y="235898"/>
                  </a:lnTo>
                </a:path>
              </a:pathLst>
            </a:custGeom>
            <a:ln w="9526">
              <a:solidFill>
                <a:srgbClr val="6FC279"/>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55" name="Graphic 279">
              <a:extLst>
                <a:ext uri="{FF2B5EF4-FFF2-40B4-BE49-F238E27FC236}">
                  <a16:creationId xmlns:a16="http://schemas.microsoft.com/office/drawing/2014/main" id="{6D5A4E5C-E4EB-45D8-44C1-4CEF035390E4}"/>
                </a:ext>
              </a:extLst>
            </p:cNvPr>
            <p:cNvSpPr/>
            <p:nvPr/>
          </p:nvSpPr>
          <p:spPr>
            <a:xfrm>
              <a:off x="19048" y="12"/>
              <a:ext cx="667385" cy="257810"/>
            </a:xfrm>
            <a:custGeom>
              <a:avLst/>
              <a:gdLst/>
              <a:ahLst/>
              <a:cxnLst/>
              <a:rect l="l" t="t" r="r" b="b"/>
              <a:pathLst>
                <a:path w="667385" h="257810">
                  <a:moveTo>
                    <a:pt x="19050" y="245986"/>
                  </a:moveTo>
                  <a:lnTo>
                    <a:pt x="11214" y="238163"/>
                  </a:lnTo>
                  <a:lnTo>
                    <a:pt x="7823" y="238163"/>
                  </a:lnTo>
                  <a:lnTo>
                    <a:pt x="0" y="245999"/>
                  </a:lnTo>
                  <a:lnTo>
                    <a:pt x="0" y="249402"/>
                  </a:lnTo>
                  <a:lnTo>
                    <a:pt x="7823" y="257213"/>
                  </a:lnTo>
                  <a:lnTo>
                    <a:pt x="11226" y="257213"/>
                  </a:lnTo>
                  <a:lnTo>
                    <a:pt x="19050" y="249389"/>
                  </a:lnTo>
                  <a:lnTo>
                    <a:pt x="19050" y="247688"/>
                  </a:lnTo>
                  <a:lnTo>
                    <a:pt x="19050" y="245986"/>
                  </a:lnTo>
                  <a:close/>
                </a:path>
                <a:path w="667385" h="257810">
                  <a:moveTo>
                    <a:pt x="76212" y="245986"/>
                  </a:moveTo>
                  <a:lnTo>
                    <a:pt x="68376" y="238163"/>
                  </a:lnTo>
                  <a:lnTo>
                    <a:pt x="64973" y="238175"/>
                  </a:lnTo>
                  <a:lnTo>
                    <a:pt x="57162" y="245999"/>
                  </a:lnTo>
                  <a:lnTo>
                    <a:pt x="57162" y="249402"/>
                  </a:lnTo>
                  <a:lnTo>
                    <a:pt x="64985" y="257225"/>
                  </a:lnTo>
                  <a:lnTo>
                    <a:pt x="68389" y="257225"/>
                  </a:lnTo>
                  <a:lnTo>
                    <a:pt x="76212" y="249389"/>
                  </a:lnTo>
                  <a:lnTo>
                    <a:pt x="76212" y="247688"/>
                  </a:lnTo>
                  <a:lnTo>
                    <a:pt x="76212" y="245986"/>
                  </a:lnTo>
                  <a:close/>
                </a:path>
                <a:path w="667385" h="257810">
                  <a:moveTo>
                    <a:pt x="133375" y="245986"/>
                  </a:moveTo>
                  <a:lnTo>
                    <a:pt x="125539" y="238163"/>
                  </a:lnTo>
                  <a:lnTo>
                    <a:pt x="122135" y="238175"/>
                  </a:lnTo>
                  <a:lnTo>
                    <a:pt x="114312" y="245999"/>
                  </a:lnTo>
                  <a:lnTo>
                    <a:pt x="114325" y="249402"/>
                  </a:lnTo>
                  <a:lnTo>
                    <a:pt x="122148" y="257225"/>
                  </a:lnTo>
                  <a:lnTo>
                    <a:pt x="125552" y="257225"/>
                  </a:lnTo>
                  <a:lnTo>
                    <a:pt x="133375" y="249389"/>
                  </a:lnTo>
                  <a:lnTo>
                    <a:pt x="133375" y="247688"/>
                  </a:lnTo>
                  <a:lnTo>
                    <a:pt x="133375" y="245986"/>
                  </a:lnTo>
                  <a:close/>
                </a:path>
                <a:path w="667385" h="257810">
                  <a:moveTo>
                    <a:pt x="190538" y="28575"/>
                  </a:moveTo>
                  <a:lnTo>
                    <a:pt x="182702" y="19050"/>
                  </a:lnTo>
                  <a:lnTo>
                    <a:pt x="179298" y="19050"/>
                  </a:lnTo>
                  <a:lnTo>
                    <a:pt x="171475" y="26873"/>
                  </a:lnTo>
                  <a:lnTo>
                    <a:pt x="171475" y="30276"/>
                  </a:lnTo>
                  <a:lnTo>
                    <a:pt x="179298" y="38100"/>
                  </a:lnTo>
                  <a:lnTo>
                    <a:pt x="182702" y="38100"/>
                  </a:lnTo>
                  <a:lnTo>
                    <a:pt x="190538" y="28575"/>
                  </a:lnTo>
                  <a:close/>
                </a:path>
                <a:path w="667385" h="257810">
                  <a:moveTo>
                    <a:pt x="257213" y="26873"/>
                  </a:moveTo>
                  <a:lnTo>
                    <a:pt x="249389" y="19050"/>
                  </a:lnTo>
                  <a:lnTo>
                    <a:pt x="245986" y="19050"/>
                  </a:lnTo>
                  <a:lnTo>
                    <a:pt x="238163" y="26873"/>
                  </a:lnTo>
                  <a:lnTo>
                    <a:pt x="238163" y="30276"/>
                  </a:lnTo>
                  <a:lnTo>
                    <a:pt x="245986" y="38100"/>
                  </a:lnTo>
                  <a:lnTo>
                    <a:pt x="249389" y="38100"/>
                  </a:lnTo>
                  <a:lnTo>
                    <a:pt x="257213" y="30276"/>
                  </a:lnTo>
                  <a:lnTo>
                    <a:pt x="257213" y="28575"/>
                  </a:lnTo>
                  <a:lnTo>
                    <a:pt x="257213" y="26873"/>
                  </a:lnTo>
                  <a:close/>
                </a:path>
                <a:path w="667385" h="257810">
                  <a:moveTo>
                    <a:pt x="314375" y="7810"/>
                  </a:moveTo>
                  <a:lnTo>
                    <a:pt x="306552" y="0"/>
                  </a:lnTo>
                  <a:lnTo>
                    <a:pt x="303149" y="0"/>
                  </a:lnTo>
                  <a:lnTo>
                    <a:pt x="295325" y="7823"/>
                  </a:lnTo>
                  <a:lnTo>
                    <a:pt x="295325" y="11226"/>
                  </a:lnTo>
                  <a:lnTo>
                    <a:pt x="303149" y="19050"/>
                  </a:lnTo>
                  <a:lnTo>
                    <a:pt x="306552" y="19050"/>
                  </a:lnTo>
                  <a:lnTo>
                    <a:pt x="314375" y="11226"/>
                  </a:lnTo>
                  <a:lnTo>
                    <a:pt x="314375" y="9525"/>
                  </a:lnTo>
                  <a:lnTo>
                    <a:pt x="314375" y="7810"/>
                  </a:lnTo>
                  <a:close/>
                </a:path>
                <a:path w="667385" h="257810">
                  <a:moveTo>
                    <a:pt x="371538" y="245986"/>
                  </a:moveTo>
                  <a:lnTo>
                    <a:pt x="363715" y="238163"/>
                  </a:lnTo>
                  <a:lnTo>
                    <a:pt x="360311" y="238163"/>
                  </a:lnTo>
                  <a:lnTo>
                    <a:pt x="352488" y="245986"/>
                  </a:lnTo>
                  <a:lnTo>
                    <a:pt x="352488" y="249389"/>
                  </a:lnTo>
                  <a:lnTo>
                    <a:pt x="360311" y="257213"/>
                  </a:lnTo>
                  <a:lnTo>
                    <a:pt x="363715" y="257213"/>
                  </a:lnTo>
                  <a:lnTo>
                    <a:pt x="371538" y="249389"/>
                  </a:lnTo>
                  <a:lnTo>
                    <a:pt x="371538" y="247688"/>
                  </a:lnTo>
                  <a:lnTo>
                    <a:pt x="371538" y="245986"/>
                  </a:lnTo>
                  <a:close/>
                </a:path>
                <a:path w="667385" h="257810">
                  <a:moveTo>
                    <a:pt x="428701" y="245986"/>
                  </a:moveTo>
                  <a:lnTo>
                    <a:pt x="420865" y="238163"/>
                  </a:lnTo>
                  <a:lnTo>
                    <a:pt x="417461" y="238163"/>
                  </a:lnTo>
                  <a:lnTo>
                    <a:pt x="409638" y="245986"/>
                  </a:lnTo>
                  <a:lnTo>
                    <a:pt x="409638" y="249389"/>
                  </a:lnTo>
                  <a:lnTo>
                    <a:pt x="417461" y="257213"/>
                  </a:lnTo>
                  <a:lnTo>
                    <a:pt x="420865" y="257213"/>
                  </a:lnTo>
                  <a:lnTo>
                    <a:pt x="428701" y="249389"/>
                  </a:lnTo>
                  <a:lnTo>
                    <a:pt x="428701" y="247688"/>
                  </a:lnTo>
                  <a:lnTo>
                    <a:pt x="428701" y="245986"/>
                  </a:lnTo>
                  <a:close/>
                </a:path>
                <a:path w="667385" h="257810">
                  <a:moveTo>
                    <a:pt x="495388" y="245986"/>
                  </a:moveTo>
                  <a:lnTo>
                    <a:pt x="487553" y="238163"/>
                  </a:lnTo>
                  <a:lnTo>
                    <a:pt x="484149" y="238163"/>
                  </a:lnTo>
                  <a:lnTo>
                    <a:pt x="476326" y="245986"/>
                  </a:lnTo>
                  <a:lnTo>
                    <a:pt x="476326" y="249389"/>
                  </a:lnTo>
                  <a:lnTo>
                    <a:pt x="484149" y="257213"/>
                  </a:lnTo>
                  <a:lnTo>
                    <a:pt x="487553" y="257213"/>
                  </a:lnTo>
                  <a:lnTo>
                    <a:pt x="495388" y="249389"/>
                  </a:lnTo>
                  <a:lnTo>
                    <a:pt x="495388" y="247688"/>
                  </a:lnTo>
                  <a:lnTo>
                    <a:pt x="495388" y="245986"/>
                  </a:lnTo>
                  <a:close/>
                </a:path>
                <a:path w="667385" h="257810">
                  <a:moveTo>
                    <a:pt x="552538" y="245986"/>
                  </a:moveTo>
                  <a:lnTo>
                    <a:pt x="544715" y="238163"/>
                  </a:lnTo>
                  <a:lnTo>
                    <a:pt x="541312" y="238163"/>
                  </a:lnTo>
                  <a:lnTo>
                    <a:pt x="533488" y="245986"/>
                  </a:lnTo>
                  <a:lnTo>
                    <a:pt x="533488" y="249389"/>
                  </a:lnTo>
                  <a:lnTo>
                    <a:pt x="541312" y="257213"/>
                  </a:lnTo>
                  <a:lnTo>
                    <a:pt x="544715" y="257213"/>
                  </a:lnTo>
                  <a:lnTo>
                    <a:pt x="552538" y="249389"/>
                  </a:lnTo>
                  <a:lnTo>
                    <a:pt x="552538" y="247688"/>
                  </a:lnTo>
                  <a:lnTo>
                    <a:pt x="552538" y="245986"/>
                  </a:lnTo>
                  <a:close/>
                </a:path>
                <a:path w="667385" h="257810">
                  <a:moveTo>
                    <a:pt x="609701" y="245986"/>
                  </a:moveTo>
                  <a:lnTo>
                    <a:pt x="601878" y="238163"/>
                  </a:lnTo>
                  <a:lnTo>
                    <a:pt x="598474" y="238163"/>
                  </a:lnTo>
                  <a:lnTo>
                    <a:pt x="590651" y="245986"/>
                  </a:lnTo>
                  <a:lnTo>
                    <a:pt x="590651" y="249389"/>
                  </a:lnTo>
                  <a:lnTo>
                    <a:pt x="598474" y="257213"/>
                  </a:lnTo>
                  <a:lnTo>
                    <a:pt x="601878" y="257213"/>
                  </a:lnTo>
                  <a:lnTo>
                    <a:pt x="609701" y="249389"/>
                  </a:lnTo>
                  <a:lnTo>
                    <a:pt x="609701" y="247688"/>
                  </a:lnTo>
                  <a:lnTo>
                    <a:pt x="609701" y="245986"/>
                  </a:lnTo>
                  <a:close/>
                </a:path>
                <a:path w="667385" h="257810">
                  <a:moveTo>
                    <a:pt x="666864" y="245986"/>
                  </a:moveTo>
                  <a:lnTo>
                    <a:pt x="659041" y="238163"/>
                  </a:lnTo>
                  <a:lnTo>
                    <a:pt x="655637" y="238163"/>
                  </a:lnTo>
                  <a:lnTo>
                    <a:pt x="647814" y="245986"/>
                  </a:lnTo>
                  <a:lnTo>
                    <a:pt x="647814" y="249389"/>
                  </a:lnTo>
                  <a:lnTo>
                    <a:pt x="655637" y="257213"/>
                  </a:lnTo>
                  <a:lnTo>
                    <a:pt x="659041" y="257213"/>
                  </a:lnTo>
                  <a:lnTo>
                    <a:pt x="666864" y="249389"/>
                  </a:lnTo>
                  <a:lnTo>
                    <a:pt x="666864" y="247688"/>
                  </a:lnTo>
                  <a:lnTo>
                    <a:pt x="666864" y="245986"/>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sp>
        <p:nvSpPr>
          <p:cNvPr id="6461" name="TextBox 6460">
            <a:extLst>
              <a:ext uri="{FF2B5EF4-FFF2-40B4-BE49-F238E27FC236}">
                <a16:creationId xmlns:a16="http://schemas.microsoft.com/office/drawing/2014/main" id="{783E41D7-9F65-17B8-2818-C94E26D3919D}"/>
              </a:ext>
            </a:extLst>
          </p:cNvPr>
          <p:cNvSpPr txBox="1"/>
          <p:nvPr/>
        </p:nvSpPr>
        <p:spPr>
          <a:xfrm>
            <a:off x="3657454" y="5784170"/>
            <a:ext cx="233614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PI_035 Percentage of emergency calls answered within 10 seconds </a:t>
            </a:r>
            <a:endParaRPr kumimoji="0" lang="en-GB" sz="10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endParaRPr>
          </a:p>
        </p:txBody>
      </p:sp>
      <p:grpSp>
        <p:nvGrpSpPr>
          <p:cNvPr id="6462" name="Group 6461">
            <a:extLst>
              <a:ext uri="{FF2B5EF4-FFF2-40B4-BE49-F238E27FC236}">
                <a16:creationId xmlns:a16="http://schemas.microsoft.com/office/drawing/2014/main" id="{BBA218EB-328E-C99E-160F-5F3252B97295}"/>
              </a:ext>
            </a:extLst>
          </p:cNvPr>
          <p:cNvGrpSpPr>
            <a:grpSpLocks/>
          </p:cNvGrpSpPr>
          <p:nvPr/>
        </p:nvGrpSpPr>
        <p:grpSpPr>
          <a:xfrm>
            <a:off x="5064959" y="5473163"/>
            <a:ext cx="715010" cy="253718"/>
            <a:chOff x="0" y="12"/>
            <a:chExt cx="715010" cy="253718"/>
          </a:xfrm>
        </p:grpSpPr>
        <p:sp>
          <p:nvSpPr>
            <p:cNvPr id="6463" name="Graphic 268">
              <a:extLst>
                <a:ext uri="{FF2B5EF4-FFF2-40B4-BE49-F238E27FC236}">
                  <a16:creationId xmlns:a16="http://schemas.microsoft.com/office/drawing/2014/main" id="{C809FDD4-4524-FEE4-FAD7-BB3712F5602A}"/>
                </a:ext>
              </a:extLst>
            </p:cNvPr>
            <p:cNvSpPr/>
            <p:nvPr/>
          </p:nvSpPr>
          <p:spPr>
            <a:xfrm>
              <a:off x="0" y="252460"/>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6464" name="Graphic 269">
              <a:extLst>
                <a:ext uri="{FF2B5EF4-FFF2-40B4-BE49-F238E27FC236}">
                  <a16:creationId xmlns:a16="http://schemas.microsoft.com/office/drawing/2014/main" id="{DBC6B409-E207-848B-14B6-E22BA44E2C3C}"/>
                </a:ext>
              </a:extLst>
            </p:cNvPr>
            <p:cNvSpPr/>
            <p:nvPr/>
          </p:nvSpPr>
          <p:spPr>
            <a:xfrm>
              <a:off x="0" y="252460"/>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6465" name="Graphic 270">
              <a:extLst>
                <a:ext uri="{FF2B5EF4-FFF2-40B4-BE49-F238E27FC236}">
                  <a16:creationId xmlns:a16="http://schemas.microsoft.com/office/drawing/2014/main" id="{D8F1DC5C-A329-6C6B-09E1-CD783D043969}"/>
                </a:ext>
              </a:extLst>
            </p:cNvPr>
            <p:cNvSpPr/>
            <p:nvPr/>
          </p:nvSpPr>
          <p:spPr>
            <a:xfrm>
              <a:off x="208395" y="11800"/>
              <a:ext cx="476884" cy="236220"/>
            </a:xfrm>
            <a:custGeom>
              <a:avLst/>
              <a:gdLst/>
              <a:ahLst/>
              <a:cxnLst/>
              <a:rect l="l" t="t" r="r" b="b"/>
              <a:pathLst>
                <a:path w="476884" h="236220">
                  <a:moveTo>
                    <a:pt x="476332" y="235898"/>
                  </a:moveTo>
                  <a:lnTo>
                    <a:pt x="0" y="235898"/>
                  </a:lnTo>
                  <a:lnTo>
                    <a:pt x="0" y="5374"/>
                  </a:lnTo>
                  <a:lnTo>
                    <a:pt x="59541" y="3357"/>
                  </a:lnTo>
                  <a:lnTo>
                    <a:pt x="119083" y="9568"/>
                  </a:lnTo>
                  <a:lnTo>
                    <a:pt x="178624" y="13551"/>
                  </a:lnTo>
                  <a:lnTo>
                    <a:pt x="238166" y="5172"/>
                  </a:lnTo>
                  <a:lnTo>
                    <a:pt x="297707" y="0"/>
                  </a:lnTo>
                  <a:lnTo>
                    <a:pt x="357249" y="2828"/>
                  </a:lnTo>
                  <a:lnTo>
                    <a:pt x="416790" y="1170"/>
                  </a:lnTo>
                  <a:lnTo>
                    <a:pt x="476332" y="643"/>
                  </a:lnTo>
                  <a:lnTo>
                    <a:pt x="476332" y="235898"/>
                  </a:lnTo>
                  <a:close/>
                </a:path>
              </a:pathLst>
            </a:custGeom>
            <a:solidFill>
              <a:srgbClr val="6FC279">
                <a:alpha val="25099"/>
              </a:srgbClr>
            </a:solidFill>
          </p:spPr>
          <p:txBody>
            <a:bodyPr wrap="square" lIns="0" tIns="0" rIns="0" bIns="0" rtlCol="0">
              <a:prstTxWarp prst="textNoShape">
                <a:avLst/>
              </a:prstTxWarp>
              <a:noAutofit/>
            </a:bodyPr>
            <a:lstStyle/>
            <a:p>
              <a:endParaRPr lang="en-GB"/>
            </a:p>
          </p:txBody>
        </p:sp>
        <p:sp>
          <p:nvSpPr>
            <p:cNvPr id="6466" name="Graphic 271">
              <a:extLst>
                <a:ext uri="{FF2B5EF4-FFF2-40B4-BE49-F238E27FC236}">
                  <a16:creationId xmlns:a16="http://schemas.microsoft.com/office/drawing/2014/main" id="{32264DAF-00DD-C282-A9AB-B7AB54EDC3A4}"/>
                </a:ext>
              </a:extLst>
            </p:cNvPr>
            <p:cNvSpPr/>
            <p:nvPr/>
          </p:nvSpPr>
          <p:spPr>
            <a:xfrm>
              <a:off x="208395" y="11800"/>
              <a:ext cx="476884" cy="13970"/>
            </a:xfrm>
            <a:custGeom>
              <a:avLst/>
              <a:gdLst/>
              <a:ahLst/>
              <a:cxnLst/>
              <a:rect l="l" t="t" r="r" b="b"/>
              <a:pathLst>
                <a:path w="476884" h="13970">
                  <a:moveTo>
                    <a:pt x="0" y="5374"/>
                  </a:moveTo>
                  <a:lnTo>
                    <a:pt x="59541" y="3357"/>
                  </a:lnTo>
                  <a:lnTo>
                    <a:pt x="119083" y="9568"/>
                  </a:lnTo>
                  <a:lnTo>
                    <a:pt x="178624" y="13551"/>
                  </a:lnTo>
                  <a:lnTo>
                    <a:pt x="238166" y="5172"/>
                  </a:lnTo>
                  <a:lnTo>
                    <a:pt x="297707" y="0"/>
                  </a:lnTo>
                  <a:lnTo>
                    <a:pt x="357249" y="2828"/>
                  </a:lnTo>
                  <a:lnTo>
                    <a:pt x="416790" y="1170"/>
                  </a:lnTo>
                  <a:lnTo>
                    <a:pt x="476332" y="643"/>
                  </a:lnTo>
                </a:path>
              </a:pathLst>
            </a:custGeom>
            <a:ln w="9526">
              <a:solidFill>
                <a:srgbClr val="6FC279"/>
              </a:solidFill>
              <a:prstDash val="solid"/>
            </a:ln>
          </p:spPr>
          <p:txBody>
            <a:bodyPr wrap="square" lIns="0" tIns="0" rIns="0" bIns="0" rtlCol="0">
              <a:prstTxWarp prst="textNoShape">
                <a:avLst/>
              </a:prstTxWarp>
              <a:noAutofit/>
            </a:bodyPr>
            <a:lstStyle/>
            <a:p>
              <a:endParaRPr lang="en-GB"/>
            </a:p>
          </p:txBody>
        </p:sp>
        <p:sp>
          <p:nvSpPr>
            <p:cNvPr id="6467" name="Graphic 272">
              <a:extLst>
                <a:ext uri="{FF2B5EF4-FFF2-40B4-BE49-F238E27FC236}">
                  <a16:creationId xmlns:a16="http://schemas.microsoft.com/office/drawing/2014/main" id="{F483EB40-9FAC-B517-B545-E46459F7F142}"/>
                </a:ext>
              </a:extLst>
            </p:cNvPr>
            <p:cNvSpPr/>
            <p:nvPr/>
          </p:nvSpPr>
          <p:spPr>
            <a:xfrm>
              <a:off x="190532" y="12"/>
              <a:ext cx="495934" cy="38100"/>
            </a:xfrm>
            <a:custGeom>
              <a:avLst/>
              <a:gdLst/>
              <a:ahLst/>
              <a:cxnLst/>
              <a:rect l="l" t="t" r="r" b="b"/>
              <a:pathLst>
                <a:path w="495934" h="38100">
                  <a:moveTo>
                    <a:pt x="19050" y="17335"/>
                  </a:moveTo>
                  <a:lnTo>
                    <a:pt x="11214" y="9525"/>
                  </a:lnTo>
                  <a:lnTo>
                    <a:pt x="7823" y="9525"/>
                  </a:lnTo>
                  <a:lnTo>
                    <a:pt x="0" y="17348"/>
                  </a:lnTo>
                  <a:lnTo>
                    <a:pt x="0" y="20751"/>
                  </a:lnTo>
                  <a:lnTo>
                    <a:pt x="7823" y="28575"/>
                  </a:lnTo>
                  <a:lnTo>
                    <a:pt x="11214" y="28575"/>
                  </a:lnTo>
                  <a:lnTo>
                    <a:pt x="19050" y="20751"/>
                  </a:lnTo>
                  <a:lnTo>
                    <a:pt x="19050" y="19050"/>
                  </a:lnTo>
                  <a:lnTo>
                    <a:pt x="19050" y="17335"/>
                  </a:lnTo>
                  <a:close/>
                </a:path>
                <a:path w="495934" h="38100">
                  <a:moveTo>
                    <a:pt x="85737" y="17335"/>
                  </a:moveTo>
                  <a:lnTo>
                    <a:pt x="77901" y="9525"/>
                  </a:lnTo>
                  <a:lnTo>
                    <a:pt x="74498" y="9525"/>
                  </a:lnTo>
                  <a:lnTo>
                    <a:pt x="66675" y="17348"/>
                  </a:lnTo>
                  <a:lnTo>
                    <a:pt x="66675" y="20751"/>
                  </a:lnTo>
                  <a:lnTo>
                    <a:pt x="74498" y="28575"/>
                  </a:lnTo>
                  <a:lnTo>
                    <a:pt x="77901" y="28575"/>
                  </a:lnTo>
                  <a:lnTo>
                    <a:pt x="85737" y="20751"/>
                  </a:lnTo>
                  <a:lnTo>
                    <a:pt x="85737" y="19050"/>
                  </a:lnTo>
                  <a:lnTo>
                    <a:pt x="85737" y="17335"/>
                  </a:lnTo>
                  <a:close/>
                </a:path>
                <a:path w="495934" h="38100">
                  <a:moveTo>
                    <a:pt x="142900" y="19050"/>
                  </a:moveTo>
                  <a:lnTo>
                    <a:pt x="135064" y="9525"/>
                  </a:lnTo>
                  <a:lnTo>
                    <a:pt x="131660" y="9525"/>
                  </a:lnTo>
                  <a:lnTo>
                    <a:pt x="123837" y="17348"/>
                  </a:lnTo>
                  <a:lnTo>
                    <a:pt x="123837" y="20751"/>
                  </a:lnTo>
                  <a:lnTo>
                    <a:pt x="131660" y="28575"/>
                  </a:lnTo>
                  <a:lnTo>
                    <a:pt x="135064" y="28575"/>
                  </a:lnTo>
                  <a:lnTo>
                    <a:pt x="142900" y="19050"/>
                  </a:lnTo>
                  <a:close/>
                </a:path>
                <a:path w="495934" h="38100">
                  <a:moveTo>
                    <a:pt x="200050" y="26873"/>
                  </a:moveTo>
                  <a:lnTo>
                    <a:pt x="192227" y="19050"/>
                  </a:lnTo>
                  <a:lnTo>
                    <a:pt x="188823" y="19050"/>
                  </a:lnTo>
                  <a:lnTo>
                    <a:pt x="181000" y="26873"/>
                  </a:lnTo>
                  <a:lnTo>
                    <a:pt x="181000" y="30276"/>
                  </a:lnTo>
                  <a:lnTo>
                    <a:pt x="188823" y="38100"/>
                  </a:lnTo>
                  <a:lnTo>
                    <a:pt x="192227" y="38100"/>
                  </a:lnTo>
                  <a:lnTo>
                    <a:pt x="200050" y="30276"/>
                  </a:lnTo>
                  <a:lnTo>
                    <a:pt x="200050" y="28575"/>
                  </a:lnTo>
                  <a:lnTo>
                    <a:pt x="200050" y="26873"/>
                  </a:lnTo>
                  <a:close/>
                </a:path>
                <a:path w="495934" h="38100">
                  <a:moveTo>
                    <a:pt x="257213" y="17335"/>
                  </a:moveTo>
                  <a:lnTo>
                    <a:pt x="249389" y="9525"/>
                  </a:lnTo>
                  <a:lnTo>
                    <a:pt x="245986" y="9525"/>
                  </a:lnTo>
                  <a:lnTo>
                    <a:pt x="238163" y="17348"/>
                  </a:lnTo>
                  <a:lnTo>
                    <a:pt x="238163" y="20751"/>
                  </a:lnTo>
                  <a:lnTo>
                    <a:pt x="245986" y="28575"/>
                  </a:lnTo>
                  <a:lnTo>
                    <a:pt x="249389" y="28575"/>
                  </a:lnTo>
                  <a:lnTo>
                    <a:pt x="257213" y="20751"/>
                  </a:lnTo>
                  <a:lnTo>
                    <a:pt x="257213" y="19050"/>
                  </a:lnTo>
                  <a:lnTo>
                    <a:pt x="257213" y="17335"/>
                  </a:lnTo>
                  <a:close/>
                </a:path>
                <a:path w="495934" h="38100">
                  <a:moveTo>
                    <a:pt x="323900" y="7810"/>
                  </a:moveTo>
                  <a:lnTo>
                    <a:pt x="316077" y="0"/>
                  </a:lnTo>
                  <a:lnTo>
                    <a:pt x="312674" y="0"/>
                  </a:lnTo>
                  <a:lnTo>
                    <a:pt x="304850" y="7823"/>
                  </a:lnTo>
                  <a:lnTo>
                    <a:pt x="304850" y="11226"/>
                  </a:lnTo>
                  <a:lnTo>
                    <a:pt x="312674" y="19050"/>
                  </a:lnTo>
                  <a:lnTo>
                    <a:pt x="316077" y="19050"/>
                  </a:lnTo>
                  <a:lnTo>
                    <a:pt x="323900" y="11226"/>
                  </a:lnTo>
                  <a:lnTo>
                    <a:pt x="323900" y="9525"/>
                  </a:lnTo>
                  <a:lnTo>
                    <a:pt x="323900" y="7810"/>
                  </a:lnTo>
                  <a:close/>
                </a:path>
                <a:path w="495934" h="38100">
                  <a:moveTo>
                    <a:pt x="381063" y="17335"/>
                  </a:moveTo>
                  <a:lnTo>
                    <a:pt x="373227" y="9525"/>
                  </a:lnTo>
                  <a:lnTo>
                    <a:pt x="369824" y="9525"/>
                  </a:lnTo>
                  <a:lnTo>
                    <a:pt x="362000" y="17348"/>
                  </a:lnTo>
                  <a:lnTo>
                    <a:pt x="362000" y="20751"/>
                  </a:lnTo>
                  <a:lnTo>
                    <a:pt x="369824" y="28575"/>
                  </a:lnTo>
                  <a:lnTo>
                    <a:pt x="373227" y="28575"/>
                  </a:lnTo>
                  <a:lnTo>
                    <a:pt x="381063" y="20751"/>
                  </a:lnTo>
                  <a:lnTo>
                    <a:pt x="381063" y="19050"/>
                  </a:lnTo>
                  <a:lnTo>
                    <a:pt x="381063" y="17335"/>
                  </a:lnTo>
                  <a:close/>
                </a:path>
                <a:path w="495934" h="38100">
                  <a:moveTo>
                    <a:pt x="438226" y="9525"/>
                  </a:moveTo>
                  <a:lnTo>
                    <a:pt x="430390" y="0"/>
                  </a:lnTo>
                  <a:lnTo>
                    <a:pt x="426986" y="0"/>
                  </a:lnTo>
                  <a:lnTo>
                    <a:pt x="419163" y="7823"/>
                  </a:lnTo>
                  <a:lnTo>
                    <a:pt x="419163" y="11226"/>
                  </a:lnTo>
                  <a:lnTo>
                    <a:pt x="426986" y="19050"/>
                  </a:lnTo>
                  <a:lnTo>
                    <a:pt x="430390" y="19050"/>
                  </a:lnTo>
                  <a:lnTo>
                    <a:pt x="438226" y="9525"/>
                  </a:lnTo>
                  <a:close/>
                </a:path>
                <a:path w="495934" h="38100">
                  <a:moveTo>
                    <a:pt x="495376" y="7810"/>
                  </a:moveTo>
                  <a:lnTo>
                    <a:pt x="487553" y="0"/>
                  </a:lnTo>
                  <a:lnTo>
                    <a:pt x="484149" y="0"/>
                  </a:lnTo>
                  <a:lnTo>
                    <a:pt x="476326" y="7823"/>
                  </a:lnTo>
                  <a:lnTo>
                    <a:pt x="476326" y="11226"/>
                  </a:lnTo>
                  <a:lnTo>
                    <a:pt x="484149" y="19050"/>
                  </a:lnTo>
                  <a:lnTo>
                    <a:pt x="487553" y="19050"/>
                  </a:lnTo>
                  <a:lnTo>
                    <a:pt x="495376" y="11226"/>
                  </a:lnTo>
                  <a:lnTo>
                    <a:pt x="495376" y="9525"/>
                  </a:lnTo>
                  <a:lnTo>
                    <a:pt x="495376" y="7810"/>
                  </a:lnTo>
                  <a:close/>
                </a:path>
              </a:pathLst>
            </a:custGeom>
            <a:solidFill>
              <a:srgbClr val="6FC279"/>
            </a:solidFill>
          </p:spPr>
          <p:txBody>
            <a:bodyPr wrap="square" lIns="0" tIns="0" rIns="0" bIns="0" rtlCol="0">
              <a:prstTxWarp prst="textNoShape">
                <a:avLst/>
              </a:prstTxWarp>
              <a:noAutofit/>
            </a:bodyPr>
            <a:lstStyle/>
            <a:p>
              <a:endParaRPr lang="en-GB"/>
            </a:p>
          </p:txBody>
        </p:sp>
      </p:grpSp>
      <p:pic>
        <p:nvPicPr>
          <p:cNvPr id="7" name="Picture 6">
            <a:extLst>
              <a:ext uri="{FF2B5EF4-FFF2-40B4-BE49-F238E27FC236}">
                <a16:creationId xmlns:a16="http://schemas.microsoft.com/office/drawing/2014/main" id="{6EDC6281-5252-7260-6CCB-D5991B32C0FF}"/>
              </a:ext>
            </a:extLst>
          </p:cNvPr>
          <p:cNvPicPr>
            <a:picLocks noChangeAspect="1"/>
          </p:cNvPicPr>
          <p:nvPr/>
        </p:nvPicPr>
        <p:blipFill>
          <a:blip r:embed="rId8"/>
          <a:stretch>
            <a:fillRect/>
          </a:stretch>
        </p:blipFill>
        <p:spPr>
          <a:xfrm>
            <a:off x="578244" y="5248553"/>
            <a:ext cx="2955036" cy="1234440"/>
          </a:xfrm>
          <a:prstGeom prst="rect">
            <a:avLst/>
          </a:prstGeom>
        </p:spPr>
      </p:pic>
      <p:pic>
        <p:nvPicPr>
          <p:cNvPr id="13" name="Picture 12">
            <a:extLst>
              <a:ext uri="{FF2B5EF4-FFF2-40B4-BE49-F238E27FC236}">
                <a16:creationId xmlns:a16="http://schemas.microsoft.com/office/drawing/2014/main" id="{3D73CD64-BCF8-D1D4-8385-3F9EDB061170}"/>
              </a:ext>
            </a:extLst>
          </p:cNvPr>
          <p:cNvPicPr>
            <a:picLocks noChangeAspect="1"/>
          </p:cNvPicPr>
          <p:nvPr/>
        </p:nvPicPr>
        <p:blipFill>
          <a:blip r:embed="rId9"/>
          <a:stretch>
            <a:fillRect/>
          </a:stretch>
        </p:blipFill>
        <p:spPr>
          <a:xfrm>
            <a:off x="855957" y="5672571"/>
            <a:ext cx="2249619" cy="426757"/>
          </a:xfrm>
          <a:prstGeom prst="rect">
            <a:avLst/>
          </a:prstGeom>
        </p:spPr>
      </p:pic>
      <p:pic>
        <p:nvPicPr>
          <p:cNvPr id="14" name="Picture 13">
            <a:extLst>
              <a:ext uri="{FF2B5EF4-FFF2-40B4-BE49-F238E27FC236}">
                <a16:creationId xmlns:a16="http://schemas.microsoft.com/office/drawing/2014/main" id="{74588F9E-0BCD-5D6E-72B2-66EBBC311802}"/>
              </a:ext>
            </a:extLst>
          </p:cNvPr>
          <p:cNvPicPr>
            <a:picLocks noChangeAspect="1"/>
          </p:cNvPicPr>
          <p:nvPr/>
        </p:nvPicPr>
        <p:blipFill>
          <a:blip r:embed="rId10"/>
          <a:stretch>
            <a:fillRect/>
          </a:stretch>
        </p:blipFill>
        <p:spPr>
          <a:xfrm>
            <a:off x="762806" y="6061747"/>
            <a:ext cx="2267909" cy="195089"/>
          </a:xfrm>
          <a:prstGeom prst="rect">
            <a:avLst/>
          </a:prstGeom>
        </p:spPr>
      </p:pic>
      <p:pic>
        <p:nvPicPr>
          <p:cNvPr id="15" name="Picture 14">
            <a:extLst>
              <a:ext uri="{FF2B5EF4-FFF2-40B4-BE49-F238E27FC236}">
                <a16:creationId xmlns:a16="http://schemas.microsoft.com/office/drawing/2014/main" id="{E76C80D5-0CA8-6509-02F1-ABBECAA4AB0E}"/>
              </a:ext>
            </a:extLst>
          </p:cNvPr>
          <p:cNvPicPr>
            <a:picLocks noChangeAspect="1"/>
          </p:cNvPicPr>
          <p:nvPr/>
        </p:nvPicPr>
        <p:blipFill>
          <a:blip r:embed="rId11"/>
          <a:stretch>
            <a:fillRect/>
          </a:stretch>
        </p:blipFill>
        <p:spPr>
          <a:xfrm>
            <a:off x="2282960" y="5344360"/>
            <a:ext cx="719390" cy="268247"/>
          </a:xfrm>
          <a:prstGeom prst="rect">
            <a:avLst/>
          </a:prstGeom>
        </p:spPr>
      </p:pic>
      <p:sp>
        <p:nvSpPr>
          <p:cNvPr id="18" name="TextBox 17">
            <a:extLst>
              <a:ext uri="{FF2B5EF4-FFF2-40B4-BE49-F238E27FC236}">
                <a16:creationId xmlns:a16="http://schemas.microsoft.com/office/drawing/2014/main" id="{337684E8-153D-6E2C-44D6-5CDDFBCDD6C6}"/>
              </a:ext>
            </a:extLst>
          </p:cNvPr>
          <p:cNvSpPr txBox="1"/>
          <p:nvPr/>
        </p:nvSpPr>
        <p:spPr>
          <a:xfrm>
            <a:off x="847865" y="5279896"/>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500" kern="0" dirty="0">
                <a:solidFill>
                  <a:srgbClr val="00B050"/>
                </a:solidFill>
                <a:latin typeface="Lucida Sans" panose="020B0602030504020204" pitchFamily="34" charset="0"/>
              </a:rPr>
              <a:t>93</a:t>
            </a:r>
            <a:r>
              <a:rPr kumimoji="0" lang="en-GB" sz="1500" b="0" i="0" u="none" strike="noStrike" kern="0" cap="none" spc="0" normalizeH="0" baseline="0" noProof="0" dirty="0">
                <a:ln>
                  <a:noFill/>
                </a:ln>
                <a:solidFill>
                  <a:srgbClr val="00B050"/>
                </a:solidFill>
                <a:effectLst/>
                <a:uLnTx/>
                <a:uFillTx/>
                <a:latin typeface="Lucida Sans" panose="020B0602030504020204" pitchFamily="34" charset="0"/>
              </a:rPr>
              <a:t>.6</a:t>
            </a:r>
          </a:p>
        </p:txBody>
      </p:sp>
    </p:spTree>
    <p:extLst>
      <p:ext uri="{BB962C8B-B14F-4D97-AF65-F5344CB8AC3E}">
        <p14:creationId xmlns:p14="http://schemas.microsoft.com/office/powerpoint/2010/main" val="2955536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D7B-5CDF-823A-14B6-C43E6A4ACCDA}"/>
              </a:ext>
            </a:extLst>
          </p:cNvPr>
          <p:cNvSpPr>
            <a:spLocks noGrp="1"/>
          </p:cNvSpPr>
          <p:nvPr>
            <p:ph type="title"/>
          </p:nvPr>
        </p:nvSpPr>
        <p:spPr/>
        <p:txBody>
          <a:bodyPr>
            <a:normAutofit/>
          </a:bodyPr>
          <a:lstStyle/>
          <a:p>
            <a:r>
              <a:rPr lang="en-US" dirty="0"/>
              <a:t>Performance at a glance </a:t>
            </a:r>
            <a:endParaRPr lang="en-GB" dirty="0"/>
          </a:p>
        </p:txBody>
      </p:sp>
      <p:sp>
        <p:nvSpPr>
          <p:cNvPr id="3" name="Content Placeholder 2">
            <a:extLst>
              <a:ext uri="{FF2B5EF4-FFF2-40B4-BE49-F238E27FC236}">
                <a16:creationId xmlns:a16="http://schemas.microsoft.com/office/drawing/2014/main" id="{B785C2F4-1A1C-0E11-5BE9-EDEF185ABE04}"/>
              </a:ext>
            </a:extLst>
          </p:cNvPr>
          <p:cNvSpPr>
            <a:spLocks noGrp="1"/>
          </p:cNvSpPr>
          <p:nvPr>
            <p:ph idx="1"/>
          </p:nvPr>
        </p:nvSpPr>
        <p:spPr>
          <a:xfrm>
            <a:off x="1004685" y="4167927"/>
            <a:ext cx="10515600" cy="4351338"/>
          </a:xfrm>
        </p:spPr>
        <p:txBody>
          <a:bodyPr/>
          <a:lstStyle/>
          <a:p>
            <a:pPr marL="457200" lvl="1" indent="0">
              <a:buNone/>
            </a:pPr>
            <a:endParaRPr kumimoji="0" lang="en-US" alt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5" name="Content Placeholder 2">
            <a:extLst>
              <a:ext uri="{FF2B5EF4-FFF2-40B4-BE49-F238E27FC236}">
                <a16:creationId xmlns:a16="http://schemas.microsoft.com/office/drawing/2014/main" id="{2C561356-1CCB-68D5-C93E-C3D766DEBA7B}"/>
              </a:ext>
            </a:extLst>
          </p:cNvPr>
          <p:cNvSpPr txBox="1">
            <a:spLocks/>
          </p:cNvSpPr>
          <p:nvPr/>
        </p:nvSpPr>
        <p:spPr>
          <a:xfrm>
            <a:off x="1201704" y="2950322"/>
            <a:ext cx="10721940" cy="2109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grpSp>
        <p:nvGrpSpPr>
          <p:cNvPr id="4" name="Group 3">
            <a:extLst>
              <a:ext uri="{FF2B5EF4-FFF2-40B4-BE49-F238E27FC236}">
                <a16:creationId xmlns:a16="http://schemas.microsoft.com/office/drawing/2014/main" id="{D43567A4-4941-45FB-B192-B1DBA8E6DD99}"/>
              </a:ext>
            </a:extLst>
          </p:cNvPr>
          <p:cNvGrpSpPr/>
          <p:nvPr/>
        </p:nvGrpSpPr>
        <p:grpSpPr>
          <a:xfrm>
            <a:off x="466674" y="1585023"/>
            <a:ext cx="9915525" cy="682625"/>
            <a:chOff x="0" y="25400"/>
            <a:chExt cx="9915525" cy="682625"/>
          </a:xfrm>
        </p:grpSpPr>
        <p:grpSp>
          <p:nvGrpSpPr>
            <p:cNvPr id="6" name="Group 5">
              <a:extLst>
                <a:ext uri="{FF2B5EF4-FFF2-40B4-BE49-F238E27FC236}">
                  <a16:creationId xmlns:a16="http://schemas.microsoft.com/office/drawing/2014/main" id="{77F39894-AA0D-47B9-AD16-FF96B75FAAD6}"/>
                </a:ext>
              </a:extLst>
            </p:cNvPr>
            <p:cNvGrpSpPr>
              <a:grpSpLocks/>
            </p:cNvGrpSpPr>
            <p:nvPr/>
          </p:nvGrpSpPr>
          <p:grpSpPr bwMode="auto">
            <a:xfrm>
              <a:off x="0" y="25400"/>
              <a:ext cx="9915525" cy="47625"/>
              <a:chOff x="0" y="40"/>
              <a:chExt cx="15615" cy="75"/>
            </a:xfrm>
          </p:grpSpPr>
          <p:sp>
            <p:nvSpPr>
              <p:cNvPr id="12" name="docshape8">
                <a:extLst>
                  <a:ext uri="{FF2B5EF4-FFF2-40B4-BE49-F238E27FC236}">
                    <a16:creationId xmlns:a16="http://schemas.microsoft.com/office/drawing/2014/main" id="{AC1014BE-2855-48DC-894C-7637CC716640}"/>
                  </a:ext>
                </a:extLst>
              </p:cNvPr>
              <p:cNvSpPr>
                <a:spLocks noChangeArrowheads="1"/>
              </p:cNvSpPr>
              <p:nvPr/>
            </p:nvSpPr>
            <p:spPr bwMode="auto">
              <a:xfrm>
                <a:off x="0" y="40"/>
                <a:ext cx="15615" cy="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grpSp>
          <p:nvGrpSpPr>
            <p:cNvPr id="8" name="Group 7">
              <a:extLst>
                <a:ext uri="{FF2B5EF4-FFF2-40B4-BE49-F238E27FC236}">
                  <a16:creationId xmlns:a16="http://schemas.microsoft.com/office/drawing/2014/main" id="{F1D52AF5-C8E0-404C-B179-014D0542DADD}"/>
                </a:ext>
              </a:extLst>
            </p:cNvPr>
            <p:cNvGrpSpPr>
              <a:grpSpLocks/>
            </p:cNvGrpSpPr>
            <p:nvPr/>
          </p:nvGrpSpPr>
          <p:grpSpPr bwMode="auto">
            <a:xfrm>
              <a:off x="0" y="660400"/>
              <a:ext cx="9915525" cy="47625"/>
              <a:chOff x="0" y="660400"/>
              <a:chExt cx="15615" cy="75"/>
            </a:xfrm>
          </p:grpSpPr>
          <p:sp>
            <p:nvSpPr>
              <p:cNvPr id="10" name="docshape8">
                <a:extLst>
                  <a:ext uri="{FF2B5EF4-FFF2-40B4-BE49-F238E27FC236}">
                    <a16:creationId xmlns:a16="http://schemas.microsoft.com/office/drawing/2014/main" id="{86493C45-49CE-440B-9364-7655C3D781D9}"/>
                  </a:ext>
                </a:extLst>
              </p:cNvPr>
              <p:cNvSpPr>
                <a:spLocks noChangeArrowheads="1"/>
              </p:cNvSpPr>
              <p:nvPr/>
            </p:nvSpPr>
            <p:spPr bwMode="auto">
              <a:xfrm>
                <a:off x="0" y="660400"/>
                <a:ext cx="15615" cy="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sp>
          <p:nvSpPr>
            <p:cNvPr id="9" name="TextBox 14">
              <a:extLst>
                <a:ext uri="{FF2B5EF4-FFF2-40B4-BE49-F238E27FC236}">
                  <a16:creationId xmlns:a16="http://schemas.microsoft.com/office/drawing/2014/main" id="{B15AEF06-0E07-4CAC-A262-AD56A5883093}"/>
                </a:ext>
              </a:extLst>
            </p:cNvPr>
            <p:cNvSpPr txBox="1"/>
            <p:nvPr/>
          </p:nvSpPr>
          <p:spPr>
            <a:xfrm>
              <a:off x="0" y="175696"/>
              <a:ext cx="6096000" cy="369332"/>
            </a:xfrm>
            <a:prstGeom prst="rect">
              <a:avLst/>
            </a:prstGeom>
            <a:noFill/>
          </p:spPr>
          <p:txBody>
            <a:bodyPr wrap="square">
              <a:spAutoFit/>
            </a:bodyPr>
            <a:lstStyle/>
            <a:p>
              <a:r>
                <a:rPr lang="en-GB" sz="1800" kern="1200" dirty="0">
                  <a:effectLst/>
                  <a:latin typeface="Calibri" panose="020F0502020204030204" pitchFamily="34" charset="0"/>
                  <a:ea typeface="Calibri" panose="020F0502020204030204" pitchFamily="34" charset="0"/>
                  <a:cs typeface="Times New Roman" panose="02020603050405020304" pitchFamily="18" charset="0"/>
                </a:rPr>
                <a:t>Performance Measures Near Target  </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7" name="Slide Number Placeholder 6">
            <a:extLst>
              <a:ext uri="{FF2B5EF4-FFF2-40B4-BE49-F238E27FC236}">
                <a16:creationId xmlns:a16="http://schemas.microsoft.com/office/drawing/2014/main" id="{B35648F4-3ED8-6E11-D1BF-8F0336FDC6EC}"/>
              </a:ext>
            </a:extLst>
          </p:cNvPr>
          <p:cNvSpPr>
            <a:spLocks noGrp="1"/>
          </p:cNvSpPr>
          <p:nvPr>
            <p:ph type="sldNum" sz="quarter" idx="12"/>
          </p:nvPr>
        </p:nvSpPr>
        <p:spPr>
          <a:xfrm>
            <a:off x="9010599" y="6169706"/>
            <a:ext cx="2743200" cy="249385"/>
          </a:xfrm>
        </p:spPr>
        <p:txBody>
          <a:bodyPr/>
          <a:lstStyle/>
          <a:p>
            <a:fld id="{9FFE5F64-E8CB-4F58-B62A-F5B601B30668}" type="slidenum">
              <a:rPr lang="en-GB" smtClean="0"/>
              <a:t>6</a:t>
            </a:fld>
            <a:endParaRPr lang="en-GB" dirty="0"/>
          </a:p>
        </p:txBody>
      </p:sp>
      <p:grpSp>
        <p:nvGrpSpPr>
          <p:cNvPr id="5145" name="Group 160"/>
          <p:cNvGrpSpPr>
            <a:grpSpLocks/>
          </p:cNvGrpSpPr>
          <p:nvPr/>
        </p:nvGrpSpPr>
        <p:grpSpPr bwMode="auto">
          <a:xfrm>
            <a:off x="-612775" y="2328843"/>
            <a:ext cx="714375" cy="257175"/>
            <a:chOff x="0" y="0"/>
            <a:chExt cx="7150" cy="2578"/>
          </a:xfrm>
        </p:grpSpPr>
      </p:grpSp>
      <p:grpSp>
        <p:nvGrpSpPr>
          <p:cNvPr id="5175" name="Group 136"/>
          <p:cNvGrpSpPr>
            <a:grpSpLocks/>
          </p:cNvGrpSpPr>
          <p:nvPr/>
        </p:nvGrpSpPr>
        <p:grpSpPr bwMode="auto">
          <a:xfrm>
            <a:off x="-612775" y="2328843"/>
            <a:ext cx="714375" cy="257175"/>
            <a:chOff x="0" y="0"/>
            <a:chExt cx="7150" cy="2578"/>
          </a:xfrm>
        </p:grpSpPr>
      </p:grpSp>
      <p:grpSp>
        <p:nvGrpSpPr>
          <p:cNvPr id="11" name="Group 10">
            <a:extLst>
              <a:ext uri="{FF2B5EF4-FFF2-40B4-BE49-F238E27FC236}">
                <a16:creationId xmlns:a16="http://schemas.microsoft.com/office/drawing/2014/main" id="{A4B55E6B-D3E9-B86E-B255-ADEC69EB4218}"/>
              </a:ext>
            </a:extLst>
          </p:cNvPr>
          <p:cNvGrpSpPr/>
          <p:nvPr/>
        </p:nvGrpSpPr>
        <p:grpSpPr>
          <a:xfrm>
            <a:off x="582753" y="2470081"/>
            <a:ext cx="2628900" cy="1255713"/>
            <a:chOff x="3940302" y="406526"/>
            <a:chExt cx="2628900" cy="1255713"/>
          </a:xfrm>
        </p:grpSpPr>
        <p:grpSp>
          <p:nvGrpSpPr>
            <p:cNvPr id="37" name="Group 36">
              <a:extLst>
                <a:ext uri="{FF2B5EF4-FFF2-40B4-BE49-F238E27FC236}">
                  <a16:creationId xmlns:a16="http://schemas.microsoft.com/office/drawing/2014/main" id="{20D0777E-7448-ED81-009A-2966FC861838}"/>
                </a:ext>
              </a:extLst>
            </p:cNvPr>
            <p:cNvGrpSpPr/>
            <p:nvPr/>
          </p:nvGrpSpPr>
          <p:grpSpPr>
            <a:xfrm>
              <a:off x="3940302" y="406526"/>
              <a:ext cx="2628900" cy="1255713"/>
              <a:chOff x="3940302" y="406526"/>
              <a:chExt cx="2628900" cy="1255713"/>
            </a:xfrm>
          </p:grpSpPr>
          <p:graphicFrame>
            <p:nvGraphicFramePr>
              <p:cNvPr id="56" name="Object 55">
                <a:extLst>
                  <a:ext uri="{FF2B5EF4-FFF2-40B4-BE49-F238E27FC236}">
                    <a16:creationId xmlns:a16="http://schemas.microsoft.com/office/drawing/2014/main" id="{482069BD-65CB-1A05-22B1-70082B9ECF7E}"/>
                  </a:ext>
                </a:extLst>
              </p:cNvPr>
              <p:cNvGraphicFramePr>
                <a:graphicFrameLocks noChangeAspect="1"/>
              </p:cNvGraphicFramePr>
              <p:nvPr/>
            </p:nvGraphicFramePr>
            <p:xfrm>
              <a:off x="3940302" y="406526"/>
              <a:ext cx="2628900" cy="1255713"/>
            </p:xfrm>
            <a:graphic>
              <a:graphicData uri="http://schemas.openxmlformats.org/presentationml/2006/ole">
                <mc:AlternateContent xmlns:mc="http://schemas.openxmlformats.org/markup-compatibility/2006">
                  <mc:Choice xmlns:v="urn:schemas-microsoft-com:vml" Requires="v">
                    <p:oleObj name="Document" r:id="rId3" imgW="2640781" imgH="1258697" progId="Word.Document.12">
                      <p:embed/>
                    </p:oleObj>
                  </mc:Choice>
                  <mc:Fallback>
                    <p:oleObj name="Document" r:id="rId3" imgW="2640781" imgH="1258697" progId="Word.Document.12">
                      <p:embed/>
                      <p:pic>
                        <p:nvPicPr>
                          <p:cNvPr id="56" name="Object 55">
                            <a:extLst>
                              <a:ext uri="{FF2B5EF4-FFF2-40B4-BE49-F238E27FC236}">
                                <a16:creationId xmlns:a16="http://schemas.microsoft.com/office/drawing/2014/main" id="{482069BD-65CB-1A05-22B1-70082B9ECF7E}"/>
                              </a:ext>
                            </a:extLst>
                          </p:cNvPr>
                          <p:cNvPicPr/>
                          <p:nvPr/>
                        </p:nvPicPr>
                        <p:blipFill>
                          <a:blip r:embed="rId4"/>
                          <a:stretch>
                            <a:fillRect/>
                          </a:stretch>
                        </p:blipFill>
                        <p:spPr>
                          <a:xfrm>
                            <a:off x="3940302" y="406526"/>
                            <a:ext cx="2628900" cy="1255713"/>
                          </a:xfrm>
                          <a:prstGeom prst="rect">
                            <a:avLst/>
                          </a:prstGeom>
                        </p:spPr>
                      </p:pic>
                    </p:oleObj>
                  </mc:Fallback>
                </mc:AlternateContent>
              </a:graphicData>
            </a:graphic>
          </p:graphicFrame>
          <p:sp>
            <p:nvSpPr>
              <p:cNvPr id="57" name="TextBox 56">
                <a:extLst>
                  <a:ext uri="{FF2B5EF4-FFF2-40B4-BE49-F238E27FC236}">
                    <a16:creationId xmlns:a16="http://schemas.microsoft.com/office/drawing/2014/main" id="{F0B4CC74-0844-EDCF-9895-56B31171FC41}"/>
                  </a:ext>
                </a:extLst>
              </p:cNvPr>
              <p:cNvSpPr txBox="1"/>
              <p:nvPr/>
            </p:nvSpPr>
            <p:spPr>
              <a:xfrm>
                <a:off x="4125269" y="1206282"/>
                <a:ext cx="2258966" cy="184922"/>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55" name="TextBox 54">
              <a:extLst>
                <a:ext uri="{FF2B5EF4-FFF2-40B4-BE49-F238E27FC236}">
                  <a16:creationId xmlns:a16="http://schemas.microsoft.com/office/drawing/2014/main" id="{124CB98C-D476-DEB9-D432-BC8F1C5E7504}"/>
                </a:ext>
              </a:extLst>
            </p:cNvPr>
            <p:cNvSpPr txBox="1"/>
            <p:nvPr/>
          </p:nvSpPr>
          <p:spPr>
            <a:xfrm>
              <a:off x="4268785" y="479885"/>
              <a:ext cx="942963"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FF9900"/>
                  </a:solidFill>
                  <a:effectLst/>
                  <a:uLnTx/>
                  <a:uFillTx/>
                  <a:latin typeface="Lucida Sans" panose="020B0602030504020204" pitchFamily="34" charset="0"/>
                </a:rPr>
                <a:t>87.38</a:t>
              </a:r>
            </a:p>
          </p:txBody>
        </p:sp>
      </p:grpSp>
      <p:sp>
        <p:nvSpPr>
          <p:cNvPr id="58" name="TextBox 57">
            <a:extLst>
              <a:ext uri="{FF2B5EF4-FFF2-40B4-BE49-F238E27FC236}">
                <a16:creationId xmlns:a16="http://schemas.microsoft.com/office/drawing/2014/main" id="{C4B3DC3B-10EA-CED8-5014-B79B521DDE69}"/>
              </a:ext>
            </a:extLst>
          </p:cNvPr>
          <p:cNvSpPr txBox="1"/>
          <p:nvPr/>
        </p:nvSpPr>
        <p:spPr>
          <a:xfrm>
            <a:off x="914216" y="2919160"/>
            <a:ext cx="2297437" cy="400110"/>
          </a:xfrm>
          <a:prstGeom prst="rect">
            <a:avLst/>
          </a:prstGeom>
          <a:noFill/>
        </p:spPr>
        <p:txBody>
          <a:bodyPr wrap="square">
            <a:spAutoFit/>
          </a:bodyPr>
          <a:lstStyle/>
          <a:p>
            <a:r>
              <a:rPr lang="en-US" sz="1000" dirty="0">
                <a:solidFill>
                  <a:prstClr val="black"/>
                </a:solidFill>
                <a:latin typeface="Lucida Sans" panose="020B0602030504020204" pitchFamily="34" charset="0"/>
              </a:rPr>
              <a:t>PI_005 % of accidental dwelling fires confined to room of origin</a:t>
            </a:r>
            <a:endParaRPr lang="en-GB" sz="1000" dirty="0">
              <a:solidFill>
                <a:prstClr val="black"/>
              </a:solidFill>
              <a:latin typeface="Lucida Sans" panose="020B0602030504020204" pitchFamily="34" charset="0"/>
            </a:endParaRPr>
          </a:p>
        </p:txBody>
      </p:sp>
      <p:grpSp>
        <p:nvGrpSpPr>
          <p:cNvPr id="5127" name="Group 5126">
            <a:extLst>
              <a:ext uri="{FF2B5EF4-FFF2-40B4-BE49-F238E27FC236}">
                <a16:creationId xmlns:a16="http://schemas.microsoft.com/office/drawing/2014/main" id="{98B49AFF-A498-36BF-E0FC-129975325932}"/>
              </a:ext>
            </a:extLst>
          </p:cNvPr>
          <p:cNvGrpSpPr/>
          <p:nvPr/>
        </p:nvGrpSpPr>
        <p:grpSpPr>
          <a:xfrm>
            <a:off x="3830604" y="2452006"/>
            <a:ext cx="2725984" cy="1255713"/>
            <a:chOff x="2614753" y="217438"/>
            <a:chExt cx="2725984" cy="1255713"/>
          </a:xfrm>
        </p:grpSpPr>
        <p:grpSp>
          <p:nvGrpSpPr>
            <p:cNvPr id="5128" name="Group 5127">
              <a:extLst>
                <a:ext uri="{FF2B5EF4-FFF2-40B4-BE49-F238E27FC236}">
                  <a16:creationId xmlns:a16="http://schemas.microsoft.com/office/drawing/2014/main" id="{40FFB51D-2AD7-77AB-7A06-ED4A5C747EBB}"/>
                </a:ext>
              </a:extLst>
            </p:cNvPr>
            <p:cNvGrpSpPr/>
            <p:nvPr/>
          </p:nvGrpSpPr>
          <p:grpSpPr>
            <a:xfrm>
              <a:off x="2614753" y="217438"/>
              <a:ext cx="2628900" cy="1255713"/>
              <a:chOff x="3940302" y="406526"/>
              <a:chExt cx="2628900" cy="1255713"/>
            </a:xfrm>
          </p:grpSpPr>
          <p:grpSp>
            <p:nvGrpSpPr>
              <p:cNvPr id="5130" name="Group 5129">
                <a:extLst>
                  <a:ext uri="{FF2B5EF4-FFF2-40B4-BE49-F238E27FC236}">
                    <a16:creationId xmlns:a16="http://schemas.microsoft.com/office/drawing/2014/main" id="{33F858EF-BEA3-B8FB-59CB-F54471277762}"/>
                  </a:ext>
                </a:extLst>
              </p:cNvPr>
              <p:cNvGrpSpPr/>
              <p:nvPr/>
            </p:nvGrpSpPr>
            <p:grpSpPr>
              <a:xfrm>
                <a:off x="3940302" y="406526"/>
                <a:ext cx="2628900" cy="1255713"/>
                <a:chOff x="3940302" y="406526"/>
                <a:chExt cx="2628900" cy="1255713"/>
              </a:xfrm>
            </p:grpSpPr>
            <p:graphicFrame>
              <p:nvGraphicFramePr>
                <p:cNvPr id="5133" name="Object 5132">
                  <a:extLst>
                    <a:ext uri="{FF2B5EF4-FFF2-40B4-BE49-F238E27FC236}">
                      <a16:creationId xmlns:a16="http://schemas.microsoft.com/office/drawing/2014/main" id="{07D597CF-9ACE-694F-1714-8B1C9BB84D4E}"/>
                    </a:ext>
                  </a:extLst>
                </p:cNvPr>
                <p:cNvGraphicFramePr>
                  <a:graphicFrameLocks noChangeAspect="1"/>
                </p:cNvGraphicFramePr>
                <p:nvPr/>
              </p:nvGraphicFramePr>
              <p:xfrm>
                <a:off x="3940302" y="406526"/>
                <a:ext cx="2628900" cy="1255713"/>
              </p:xfrm>
              <a:graphic>
                <a:graphicData uri="http://schemas.openxmlformats.org/presentationml/2006/ole">
                  <mc:AlternateContent xmlns:mc="http://schemas.openxmlformats.org/markup-compatibility/2006">
                    <mc:Choice xmlns:v="urn:schemas-microsoft-com:vml" Requires="v">
                      <p:oleObj name="Document" r:id="rId3" imgW="2640781" imgH="1258697" progId="Word.Document.12">
                        <p:embed/>
                      </p:oleObj>
                    </mc:Choice>
                    <mc:Fallback>
                      <p:oleObj name="Document" r:id="rId3" imgW="2640781" imgH="1258697" progId="Word.Document.12">
                        <p:embed/>
                        <p:pic>
                          <p:nvPicPr>
                            <p:cNvPr id="5133" name="Object 5132">
                              <a:extLst>
                                <a:ext uri="{FF2B5EF4-FFF2-40B4-BE49-F238E27FC236}">
                                  <a16:creationId xmlns:a16="http://schemas.microsoft.com/office/drawing/2014/main" id="{07D597CF-9ACE-694F-1714-8B1C9BB84D4E}"/>
                                </a:ext>
                              </a:extLst>
                            </p:cNvPr>
                            <p:cNvPicPr/>
                            <p:nvPr/>
                          </p:nvPicPr>
                          <p:blipFill>
                            <a:blip r:embed="rId4"/>
                            <a:stretch>
                              <a:fillRect/>
                            </a:stretch>
                          </p:blipFill>
                          <p:spPr>
                            <a:xfrm>
                              <a:off x="3940302" y="406526"/>
                              <a:ext cx="2628900" cy="1255713"/>
                            </a:xfrm>
                            <a:prstGeom prst="rect">
                              <a:avLst/>
                            </a:prstGeom>
                          </p:spPr>
                        </p:pic>
                      </p:oleObj>
                    </mc:Fallback>
                  </mc:AlternateContent>
                </a:graphicData>
              </a:graphic>
            </p:graphicFrame>
            <p:sp>
              <p:nvSpPr>
                <p:cNvPr id="5134" name="TextBox 5133">
                  <a:extLst>
                    <a:ext uri="{FF2B5EF4-FFF2-40B4-BE49-F238E27FC236}">
                      <a16:creationId xmlns:a16="http://schemas.microsoft.com/office/drawing/2014/main" id="{9617D463-F85E-54BF-64BD-D76DCB1A5013}"/>
                    </a:ext>
                  </a:extLst>
                </p:cNvPr>
                <p:cNvSpPr txBox="1"/>
                <p:nvPr/>
              </p:nvSpPr>
              <p:spPr>
                <a:xfrm>
                  <a:off x="4125269" y="1206282"/>
                  <a:ext cx="2258966" cy="184922"/>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5131" name="TextBox 5130">
                <a:extLst>
                  <a:ext uri="{FF2B5EF4-FFF2-40B4-BE49-F238E27FC236}">
                    <a16:creationId xmlns:a16="http://schemas.microsoft.com/office/drawing/2014/main" id="{F3F0ABCB-3138-DA55-1D45-D077E183954B}"/>
                  </a:ext>
                </a:extLst>
              </p:cNvPr>
              <p:cNvSpPr txBox="1"/>
              <p:nvPr/>
            </p:nvSpPr>
            <p:spPr>
              <a:xfrm>
                <a:off x="4268786" y="479885"/>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FF9900"/>
                    </a:solidFill>
                    <a:effectLst/>
                    <a:uLnTx/>
                    <a:uFillTx/>
                    <a:latin typeface="Lucida Sans" panose="020B0602030504020204" pitchFamily="34" charset="0"/>
                  </a:rPr>
                  <a:t>8,032</a:t>
                </a:r>
              </a:p>
            </p:txBody>
          </p:sp>
        </p:grpSp>
        <p:sp>
          <p:nvSpPr>
            <p:cNvPr id="5129" name="TextBox 5128">
              <a:extLst>
                <a:ext uri="{FF2B5EF4-FFF2-40B4-BE49-F238E27FC236}">
                  <a16:creationId xmlns:a16="http://schemas.microsoft.com/office/drawing/2014/main" id="{333606A0-4E3F-883D-EC70-F21AB62578BD}"/>
                </a:ext>
              </a:extLst>
            </p:cNvPr>
            <p:cNvSpPr txBox="1"/>
            <p:nvPr/>
          </p:nvSpPr>
          <p:spPr>
            <a:xfrm>
              <a:off x="2948252" y="695375"/>
              <a:ext cx="2392485"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Lucida Sans" panose="020B0602030504020204" pitchFamily="34" charset="0"/>
                </a:rPr>
                <a:t>PI_008 Number of incidents attended</a:t>
              </a:r>
              <a:endParaRPr kumimoji="0" lang="en-GB" sz="1000" b="0" i="0" u="none" strike="noStrike" kern="0" cap="none" spc="0" normalizeH="0" baseline="0" noProof="0" dirty="0">
                <a:ln>
                  <a:noFill/>
                </a:ln>
                <a:solidFill>
                  <a:prstClr val="black"/>
                </a:solidFill>
                <a:effectLst/>
                <a:uLnTx/>
                <a:uFillTx/>
                <a:latin typeface="Lucida Sans" panose="020B0602030504020204" pitchFamily="34" charset="0"/>
              </a:endParaRPr>
            </a:p>
          </p:txBody>
        </p:sp>
      </p:grpSp>
      <p:grpSp>
        <p:nvGrpSpPr>
          <p:cNvPr id="5142" name="Group 5141">
            <a:extLst>
              <a:ext uri="{FF2B5EF4-FFF2-40B4-BE49-F238E27FC236}">
                <a16:creationId xmlns:a16="http://schemas.microsoft.com/office/drawing/2014/main" id="{E65C51D8-4646-C4BB-D59D-B557EBD07F1D}"/>
              </a:ext>
            </a:extLst>
          </p:cNvPr>
          <p:cNvGrpSpPr/>
          <p:nvPr/>
        </p:nvGrpSpPr>
        <p:grpSpPr>
          <a:xfrm>
            <a:off x="6990572" y="2431490"/>
            <a:ext cx="3113251" cy="1252537"/>
            <a:chOff x="3924701" y="1662094"/>
            <a:chExt cx="3113251" cy="1252537"/>
          </a:xfrm>
        </p:grpSpPr>
        <p:grpSp>
          <p:nvGrpSpPr>
            <p:cNvPr id="5143" name="Group 5142">
              <a:extLst>
                <a:ext uri="{FF2B5EF4-FFF2-40B4-BE49-F238E27FC236}">
                  <a16:creationId xmlns:a16="http://schemas.microsoft.com/office/drawing/2014/main" id="{6E2A4C06-13C4-08C0-DBB9-85AFABBC220D}"/>
                </a:ext>
              </a:extLst>
            </p:cNvPr>
            <p:cNvGrpSpPr/>
            <p:nvPr/>
          </p:nvGrpSpPr>
          <p:grpSpPr>
            <a:xfrm>
              <a:off x="3924701" y="1662094"/>
              <a:ext cx="3113251" cy="1252537"/>
              <a:chOff x="3924701" y="1662094"/>
              <a:chExt cx="3113251" cy="1252537"/>
            </a:xfrm>
          </p:grpSpPr>
          <p:graphicFrame>
            <p:nvGraphicFramePr>
              <p:cNvPr id="5146" name="Object 5145">
                <a:extLst>
                  <a:ext uri="{FF2B5EF4-FFF2-40B4-BE49-F238E27FC236}">
                    <a16:creationId xmlns:a16="http://schemas.microsoft.com/office/drawing/2014/main" id="{65AED8DA-1BD1-E7D8-642D-4D5FEA7304D0}"/>
                  </a:ext>
                </a:extLst>
              </p:cNvPr>
              <p:cNvGraphicFramePr>
                <a:graphicFrameLocks noChangeAspect="1"/>
              </p:cNvGraphicFramePr>
              <p:nvPr/>
            </p:nvGraphicFramePr>
            <p:xfrm>
              <a:off x="3924701" y="1662094"/>
              <a:ext cx="2619375" cy="1252537"/>
            </p:xfrm>
            <a:graphic>
              <a:graphicData uri="http://schemas.openxmlformats.org/presentationml/2006/ole">
                <mc:AlternateContent xmlns:mc="http://schemas.openxmlformats.org/markup-compatibility/2006">
                  <mc:Choice xmlns:v="urn:schemas-microsoft-com:vml" Requires="v">
                    <p:oleObj name="Document" r:id="rId5" imgW="2639098" imgH="1262284" progId="Word.Document.12">
                      <p:embed/>
                    </p:oleObj>
                  </mc:Choice>
                  <mc:Fallback>
                    <p:oleObj name="Document" r:id="rId5" imgW="2639098" imgH="1262284" progId="Word.Document.12">
                      <p:embed/>
                      <p:pic>
                        <p:nvPicPr>
                          <p:cNvPr id="5146" name="Object 5145">
                            <a:extLst>
                              <a:ext uri="{FF2B5EF4-FFF2-40B4-BE49-F238E27FC236}">
                                <a16:creationId xmlns:a16="http://schemas.microsoft.com/office/drawing/2014/main" id="{65AED8DA-1BD1-E7D8-642D-4D5FEA7304D0}"/>
                              </a:ext>
                            </a:extLst>
                          </p:cNvPr>
                          <p:cNvPicPr/>
                          <p:nvPr/>
                        </p:nvPicPr>
                        <p:blipFill>
                          <a:blip r:embed="rId6"/>
                          <a:stretch>
                            <a:fillRect/>
                          </a:stretch>
                        </p:blipFill>
                        <p:spPr>
                          <a:xfrm>
                            <a:off x="3924701" y="1662094"/>
                            <a:ext cx="2619375" cy="1252537"/>
                          </a:xfrm>
                          <a:prstGeom prst="rect">
                            <a:avLst/>
                          </a:prstGeom>
                        </p:spPr>
                      </p:pic>
                    </p:oleObj>
                  </mc:Fallback>
                </mc:AlternateContent>
              </a:graphicData>
            </a:graphic>
          </p:graphicFrame>
          <p:sp>
            <p:nvSpPr>
              <p:cNvPr id="5147" name="TextBox 5146">
                <a:extLst>
                  <a:ext uri="{FF2B5EF4-FFF2-40B4-BE49-F238E27FC236}">
                    <a16:creationId xmlns:a16="http://schemas.microsoft.com/office/drawing/2014/main" id="{24EDB2C6-4BBC-6363-52A8-98B5F5FD448D}"/>
                  </a:ext>
                </a:extLst>
              </p:cNvPr>
              <p:cNvSpPr txBox="1"/>
              <p:nvPr/>
            </p:nvSpPr>
            <p:spPr>
              <a:xfrm>
                <a:off x="4125269" y="2437337"/>
                <a:ext cx="2912683" cy="187808"/>
              </a:xfrm>
              <a:prstGeom prst="rect">
                <a:avLst/>
              </a:prstGeom>
              <a:noFill/>
            </p:spPr>
            <p:txBody>
              <a:bodyPr wrap="square">
                <a:spAutoFit/>
              </a:bodyPr>
              <a:lstStyle/>
              <a:p>
                <a:pPr marL="124460" marR="0" lvl="0" indent="0" algn="l" defTabSz="914400" rtl="0" eaLnBrk="1" fontAlgn="auto" latinLnBrk="0" hangingPunct="1">
                  <a:lnSpc>
                    <a:spcPts val="750"/>
                  </a:lnSpc>
                  <a:spcBef>
                    <a:spcPts val="0"/>
                  </a:spcBef>
                  <a:spcAft>
                    <a:spcPts val="0"/>
                  </a:spcAft>
                  <a:buClrTx/>
                  <a:buSzTx/>
                  <a:buFontTx/>
                  <a:buNone/>
                  <a:tabLst/>
                  <a:defRPr/>
                </a:pP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1200" cap="none" spc="-1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2</a:t>
                </a:r>
                <a:r>
                  <a:rPr kumimoji="0" lang="en-US" sz="650" b="0" i="0" u="none" strike="noStrike" kern="1200" cap="none" spc="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1200" cap="none" spc="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ENGAGE</a:t>
                </a:r>
                <a:r>
                  <a:rPr kumimoji="0" lang="en-US" sz="650" b="0" i="0" u="none" strike="noStrike" kern="120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WITH</a:t>
                </a:r>
                <a:r>
                  <a:rPr kumimoji="0" lang="en-US" sz="650" b="0" i="0" u="none" strike="noStrike" kern="1200" cap="none" spc="8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OUR</a:t>
                </a:r>
                <a:r>
                  <a:rPr kumimoji="0" lang="en-US" sz="650" b="0" i="0" u="none" strike="noStrike" kern="120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COMMUNITIES</a:t>
                </a:r>
                <a:endParaRPr kumimoji="0" lang="en-GB" sz="1100" b="0" i="0" u="none" strike="noStrike" kern="120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5144" name="TextBox 5143">
              <a:extLst>
                <a:ext uri="{FF2B5EF4-FFF2-40B4-BE49-F238E27FC236}">
                  <a16:creationId xmlns:a16="http://schemas.microsoft.com/office/drawing/2014/main" id="{D93EE8F2-741F-9875-48FA-994CB7CA270B}"/>
                </a:ext>
              </a:extLst>
            </p:cNvPr>
            <p:cNvSpPr txBox="1"/>
            <p:nvPr/>
          </p:nvSpPr>
          <p:spPr>
            <a:xfrm>
              <a:off x="4256087" y="1732712"/>
              <a:ext cx="860426" cy="323165"/>
            </a:xfrm>
            <a:prstGeom prst="rect">
              <a:avLst/>
            </a:prstGeom>
            <a:noFill/>
          </p:spPr>
          <p:txBody>
            <a:bodyPr wrap="square" rtlCol="0">
              <a:spAutoFit/>
            </a:bodyPr>
            <a:lstStyle/>
            <a:p>
              <a:r>
                <a:rPr lang="en-GB" sz="1500" dirty="0">
                  <a:solidFill>
                    <a:srgbClr val="FF9900"/>
                  </a:solidFill>
                  <a:latin typeface="Lucida Sans" panose="020B0602030504020204" pitchFamily="34" charset="0"/>
                </a:rPr>
                <a:t>347</a:t>
              </a:r>
            </a:p>
          </p:txBody>
        </p:sp>
      </p:grpSp>
      <p:sp>
        <p:nvSpPr>
          <p:cNvPr id="5148" name="TextBox 5147">
            <a:extLst>
              <a:ext uri="{FF2B5EF4-FFF2-40B4-BE49-F238E27FC236}">
                <a16:creationId xmlns:a16="http://schemas.microsoft.com/office/drawing/2014/main" id="{2DABAD5F-1465-D3C2-A254-9063473A71B5}"/>
              </a:ext>
            </a:extLst>
          </p:cNvPr>
          <p:cNvSpPr txBox="1"/>
          <p:nvPr/>
        </p:nvSpPr>
        <p:spPr>
          <a:xfrm>
            <a:off x="7293976" y="2887813"/>
            <a:ext cx="2468695" cy="415498"/>
          </a:xfrm>
          <a:prstGeom prst="rect">
            <a:avLst/>
          </a:prstGeom>
          <a:noFill/>
        </p:spPr>
        <p:txBody>
          <a:bodyPr wrap="square">
            <a:spAutoFit/>
          </a:bodyPr>
          <a:lstStyle/>
          <a:p>
            <a:r>
              <a:rPr lang="en-US" sz="1000" dirty="0">
                <a:latin typeface="Lucida Sans" panose="020B0602030504020204" pitchFamily="34" charset="0"/>
              </a:rPr>
              <a:t>PI_007 Number of inspections of high-risk premises completed</a:t>
            </a:r>
            <a:endParaRPr lang="en-GB" sz="1000" dirty="0">
              <a:latin typeface="Lucida Sans" panose="020B0602030504020204" pitchFamily="34" charset="0"/>
            </a:endParaRPr>
          </a:p>
        </p:txBody>
      </p:sp>
      <p:grpSp>
        <p:nvGrpSpPr>
          <p:cNvPr id="5166" name="Group 5165">
            <a:extLst>
              <a:ext uri="{FF2B5EF4-FFF2-40B4-BE49-F238E27FC236}">
                <a16:creationId xmlns:a16="http://schemas.microsoft.com/office/drawing/2014/main" id="{E8B6807F-CCBC-FD38-901D-643A8405C7FC}"/>
              </a:ext>
            </a:extLst>
          </p:cNvPr>
          <p:cNvGrpSpPr/>
          <p:nvPr/>
        </p:nvGrpSpPr>
        <p:grpSpPr>
          <a:xfrm>
            <a:off x="582300" y="3819268"/>
            <a:ext cx="3113251" cy="1252537"/>
            <a:chOff x="3924701" y="1662094"/>
            <a:chExt cx="3113251" cy="1252537"/>
          </a:xfrm>
        </p:grpSpPr>
        <p:grpSp>
          <p:nvGrpSpPr>
            <p:cNvPr id="5167" name="Group 5166">
              <a:extLst>
                <a:ext uri="{FF2B5EF4-FFF2-40B4-BE49-F238E27FC236}">
                  <a16:creationId xmlns:a16="http://schemas.microsoft.com/office/drawing/2014/main" id="{B9C4E697-C0D8-8788-8FF6-6FD9B3EA6433}"/>
                </a:ext>
              </a:extLst>
            </p:cNvPr>
            <p:cNvGrpSpPr/>
            <p:nvPr/>
          </p:nvGrpSpPr>
          <p:grpSpPr>
            <a:xfrm>
              <a:off x="3924701" y="1662094"/>
              <a:ext cx="3113251" cy="1252537"/>
              <a:chOff x="3924701" y="1662094"/>
              <a:chExt cx="3113251" cy="1252537"/>
            </a:xfrm>
          </p:grpSpPr>
          <p:graphicFrame>
            <p:nvGraphicFramePr>
              <p:cNvPr id="5169" name="Object 5168">
                <a:extLst>
                  <a:ext uri="{FF2B5EF4-FFF2-40B4-BE49-F238E27FC236}">
                    <a16:creationId xmlns:a16="http://schemas.microsoft.com/office/drawing/2014/main" id="{58A271D4-D22F-DF9D-855C-2D0BBEF8E476}"/>
                  </a:ext>
                </a:extLst>
              </p:cNvPr>
              <p:cNvGraphicFramePr>
                <a:graphicFrameLocks noChangeAspect="1"/>
              </p:cNvGraphicFramePr>
              <p:nvPr/>
            </p:nvGraphicFramePr>
            <p:xfrm>
              <a:off x="3924701" y="1662094"/>
              <a:ext cx="2619375" cy="1252537"/>
            </p:xfrm>
            <a:graphic>
              <a:graphicData uri="http://schemas.openxmlformats.org/presentationml/2006/ole">
                <mc:AlternateContent xmlns:mc="http://schemas.openxmlformats.org/markup-compatibility/2006">
                  <mc:Choice xmlns:v="urn:schemas-microsoft-com:vml" Requires="v">
                    <p:oleObj name="Document" r:id="rId5" imgW="2639098" imgH="1262284" progId="Word.Document.12">
                      <p:embed/>
                    </p:oleObj>
                  </mc:Choice>
                  <mc:Fallback>
                    <p:oleObj name="Document" r:id="rId5" imgW="2639098" imgH="1262284" progId="Word.Document.12">
                      <p:embed/>
                      <p:pic>
                        <p:nvPicPr>
                          <p:cNvPr id="5169" name="Object 5168">
                            <a:extLst>
                              <a:ext uri="{FF2B5EF4-FFF2-40B4-BE49-F238E27FC236}">
                                <a16:creationId xmlns:a16="http://schemas.microsoft.com/office/drawing/2014/main" id="{58A271D4-D22F-DF9D-855C-2D0BBEF8E476}"/>
                              </a:ext>
                            </a:extLst>
                          </p:cNvPr>
                          <p:cNvPicPr/>
                          <p:nvPr/>
                        </p:nvPicPr>
                        <p:blipFill>
                          <a:blip r:embed="rId6"/>
                          <a:stretch>
                            <a:fillRect/>
                          </a:stretch>
                        </p:blipFill>
                        <p:spPr>
                          <a:xfrm>
                            <a:off x="3924701" y="1662094"/>
                            <a:ext cx="2619375" cy="1252537"/>
                          </a:xfrm>
                          <a:prstGeom prst="rect">
                            <a:avLst/>
                          </a:prstGeom>
                        </p:spPr>
                      </p:pic>
                    </p:oleObj>
                  </mc:Fallback>
                </mc:AlternateContent>
              </a:graphicData>
            </a:graphic>
          </p:graphicFrame>
          <p:sp>
            <p:nvSpPr>
              <p:cNvPr id="5170" name="TextBox 5169">
                <a:extLst>
                  <a:ext uri="{FF2B5EF4-FFF2-40B4-BE49-F238E27FC236}">
                    <a16:creationId xmlns:a16="http://schemas.microsoft.com/office/drawing/2014/main" id="{265F69EA-C4DC-2EAC-1859-21F6EFEE0DA8}"/>
                  </a:ext>
                </a:extLst>
              </p:cNvPr>
              <p:cNvSpPr txBox="1"/>
              <p:nvPr/>
            </p:nvSpPr>
            <p:spPr>
              <a:xfrm>
                <a:off x="4125269" y="2437337"/>
                <a:ext cx="2912683" cy="187808"/>
              </a:xfrm>
              <a:prstGeom prst="rect">
                <a:avLst/>
              </a:prstGeom>
              <a:noFill/>
            </p:spPr>
            <p:txBody>
              <a:bodyPr wrap="square">
                <a:spAutoFit/>
              </a:bodyPr>
              <a:lstStyle/>
              <a:p>
                <a:pPr marL="124460" marR="0" lvl="0" indent="0" algn="l" defTabSz="914400" rtl="0" eaLnBrk="1" fontAlgn="auto" latinLnBrk="0" hangingPunct="1">
                  <a:lnSpc>
                    <a:spcPts val="750"/>
                  </a:lnSpc>
                  <a:spcBef>
                    <a:spcPts val="0"/>
                  </a:spcBef>
                  <a:spcAft>
                    <a:spcPts val="0"/>
                  </a:spcAft>
                  <a:buClrTx/>
                  <a:buSzTx/>
                  <a:buFontTx/>
                  <a:buNone/>
                  <a:tabLst/>
                  <a:defRPr/>
                </a:pP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1200" cap="none" spc="-1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2</a:t>
                </a:r>
                <a:r>
                  <a:rPr kumimoji="0" lang="en-US" sz="650" b="0" i="0" u="none" strike="noStrike" kern="1200" cap="none" spc="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1200" cap="none" spc="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ENGAGE</a:t>
                </a:r>
                <a:r>
                  <a:rPr kumimoji="0" lang="en-US" sz="650" b="0" i="0" u="none" strike="noStrike" kern="120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WITH</a:t>
                </a:r>
                <a:r>
                  <a:rPr kumimoji="0" lang="en-US" sz="650" b="0" i="0" u="none" strike="noStrike" kern="1200" cap="none" spc="8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OUR</a:t>
                </a:r>
                <a:r>
                  <a:rPr kumimoji="0" lang="en-US" sz="650" b="0" i="0" u="none" strike="noStrike" kern="120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COMMUNITIES</a:t>
                </a:r>
                <a:endParaRPr kumimoji="0" lang="en-GB" sz="1100" b="0" i="0" u="none" strike="noStrike" kern="120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5168" name="TextBox 5167">
              <a:extLst>
                <a:ext uri="{FF2B5EF4-FFF2-40B4-BE49-F238E27FC236}">
                  <a16:creationId xmlns:a16="http://schemas.microsoft.com/office/drawing/2014/main" id="{9C9C168A-2202-789D-6314-6C6A99C0D387}"/>
                </a:ext>
              </a:extLst>
            </p:cNvPr>
            <p:cNvSpPr txBox="1"/>
            <p:nvPr/>
          </p:nvSpPr>
          <p:spPr>
            <a:xfrm>
              <a:off x="4283011" y="1732712"/>
              <a:ext cx="860426" cy="323165"/>
            </a:xfrm>
            <a:prstGeom prst="rect">
              <a:avLst/>
            </a:prstGeom>
            <a:noFill/>
          </p:spPr>
          <p:txBody>
            <a:bodyPr wrap="square" rtlCol="0">
              <a:spAutoFit/>
            </a:bodyPr>
            <a:lstStyle/>
            <a:p>
              <a:r>
                <a:rPr lang="en-GB" sz="1500" dirty="0">
                  <a:solidFill>
                    <a:srgbClr val="FF9900"/>
                  </a:solidFill>
                  <a:latin typeface="Lucida Sans" panose="020B0602030504020204" pitchFamily="34" charset="0"/>
                </a:rPr>
                <a:t>6,710</a:t>
              </a:r>
            </a:p>
          </p:txBody>
        </p:sp>
      </p:grpSp>
      <p:sp>
        <p:nvSpPr>
          <p:cNvPr id="5171" name="TextBox 5170">
            <a:extLst>
              <a:ext uri="{FF2B5EF4-FFF2-40B4-BE49-F238E27FC236}">
                <a16:creationId xmlns:a16="http://schemas.microsoft.com/office/drawing/2014/main" id="{BF5FCF41-8E36-1AFA-A2C5-308870B7F9DC}"/>
              </a:ext>
            </a:extLst>
          </p:cNvPr>
          <p:cNvSpPr txBox="1"/>
          <p:nvPr/>
        </p:nvSpPr>
        <p:spPr>
          <a:xfrm>
            <a:off x="915712" y="4231619"/>
            <a:ext cx="2443060" cy="400110"/>
          </a:xfrm>
          <a:prstGeom prst="rect">
            <a:avLst/>
          </a:prstGeom>
          <a:noFill/>
        </p:spPr>
        <p:txBody>
          <a:bodyPr wrap="square">
            <a:spAutoFit/>
          </a:bodyPr>
          <a:lstStyle/>
          <a:p>
            <a:r>
              <a:rPr lang="en-US" sz="1000" dirty="0">
                <a:latin typeface="Lucida Sans" panose="020B0602030504020204" pitchFamily="34" charset="0"/>
              </a:rPr>
              <a:t>PI_006 Number of Home Safety Visits</a:t>
            </a:r>
            <a:endParaRPr lang="en-GB" sz="1000" dirty="0">
              <a:latin typeface="Lucida Sans" panose="020B0602030504020204" pitchFamily="34" charset="0"/>
            </a:endParaRPr>
          </a:p>
        </p:txBody>
      </p:sp>
      <p:grpSp>
        <p:nvGrpSpPr>
          <p:cNvPr id="5172" name="Group 5171">
            <a:extLst>
              <a:ext uri="{FF2B5EF4-FFF2-40B4-BE49-F238E27FC236}">
                <a16:creationId xmlns:a16="http://schemas.microsoft.com/office/drawing/2014/main" id="{DBCF5308-F4E2-D129-F483-2B272A0571AA}"/>
              </a:ext>
            </a:extLst>
          </p:cNvPr>
          <p:cNvGrpSpPr/>
          <p:nvPr/>
        </p:nvGrpSpPr>
        <p:grpSpPr>
          <a:xfrm>
            <a:off x="2224548" y="2572544"/>
            <a:ext cx="715010" cy="253725"/>
            <a:chOff x="704215" y="2827033"/>
            <a:chExt cx="715010" cy="253725"/>
          </a:xfrm>
        </p:grpSpPr>
        <p:sp>
          <p:nvSpPr>
            <p:cNvPr id="5173" name="Graphic 318">
              <a:extLst>
                <a:ext uri="{FF2B5EF4-FFF2-40B4-BE49-F238E27FC236}">
                  <a16:creationId xmlns:a16="http://schemas.microsoft.com/office/drawing/2014/main" id="{127D3F4F-3DF7-235B-515F-87B815DC4506}"/>
                </a:ext>
              </a:extLst>
            </p:cNvPr>
            <p:cNvSpPr/>
            <p:nvPr/>
          </p:nvSpPr>
          <p:spPr>
            <a:xfrm>
              <a:off x="704215" y="3079488"/>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174" name="Graphic 319">
              <a:extLst>
                <a:ext uri="{FF2B5EF4-FFF2-40B4-BE49-F238E27FC236}">
                  <a16:creationId xmlns:a16="http://schemas.microsoft.com/office/drawing/2014/main" id="{0A32E5B6-9258-18FB-C06D-1B7DF20EAADC}"/>
                </a:ext>
              </a:extLst>
            </p:cNvPr>
            <p:cNvSpPr/>
            <p:nvPr/>
          </p:nvSpPr>
          <p:spPr>
            <a:xfrm>
              <a:off x="704215" y="3079488"/>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176" name="Graphic 320">
              <a:extLst>
                <a:ext uri="{FF2B5EF4-FFF2-40B4-BE49-F238E27FC236}">
                  <a16:creationId xmlns:a16="http://schemas.microsoft.com/office/drawing/2014/main" id="{B0DF3B52-4DF5-DA0D-20B2-6817394242D8}"/>
                </a:ext>
              </a:extLst>
            </p:cNvPr>
            <p:cNvSpPr/>
            <p:nvPr/>
          </p:nvSpPr>
          <p:spPr>
            <a:xfrm>
              <a:off x="733985" y="2838827"/>
              <a:ext cx="655320" cy="236220"/>
            </a:xfrm>
            <a:custGeom>
              <a:avLst/>
              <a:gdLst/>
              <a:ahLst/>
              <a:cxnLst/>
              <a:rect l="l" t="t" r="r" b="b"/>
              <a:pathLst>
                <a:path w="655320" h="236220">
                  <a:moveTo>
                    <a:pt x="654957" y="235898"/>
                  </a:moveTo>
                  <a:lnTo>
                    <a:pt x="0" y="235898"/>
                  </a:lnTo>
                  <a:lnTo>
                    <a:pt x="0" y="26888"/>
                  </a:lnTo>
                  <a:lnTo>
                    <a:pt x="59541" y="28083"/>
                  </a:lnTo>
                  <a:lnTo>
                    <a:pt x="119083" y="17101"/>
                  </a:lnTo>
                  <a:lnTo>
                    <a:pt x="178624" y="56015"/>
                  </a:lnTo>
                  <a:lnTo>
                    <a:pt x="238166" y="17692"/>
                  </a:lnTo>
                  <a:lnTo>
                    <a:pt x="297707" y="10765"/>
                  </a:lnTo>
                  <a:lnTo>
                    <a:pt x="357249" y="0"/>
                  </a:lnTo>
                  <a:lnTo>
                    <a:pt x="416790" y="28083"/>
                  </a:lnTo>
                  <a:lnTo>
                    <a:pt x="476332" y="2426"/>
                  </a:lnTo>
                  <a:lnTo>
                    <a:pt x="535874" y="31161"/>
                  </a:lnTo>
                  <a:lnTo>
                    <a:pt x="595415" y="37529"/>
                  </a:lnTo>
                  <a:lnTo>
                    <a:pt x="654957" y="27277"/>
                  </a:lnTo>
                  <a:lnTo>
                    <a:pt x="654957" y="235898"/>
                  </a:lnTo>
                  <a:close/>
                </a:path>
              </a:pathLst>
            </a:custGeom>
            <a:solidFill>
              <a:srgbClr val="FF9900">
                <a:alpha val="25098"/>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177" name="Graphic 321">
              <a:extLst>
                <a:ext uri="{FF2B5EF4-FFF2-40B4-BE49-F238E27FC236}">
                  <a16:creationId xmlns:a16="http://schemas.microsoft.com/office/drawing/2014/main" id="{7E011989-3416-AC4C-6DCC-FC1D26077CE8}"/>
                </a:ext>
              </a:extLst>
            </p:cNvPr>
            <p:cNvSpPr/>
            <p:nvPr/>
          </p:nvSpPr>
          <p:spPr>
            <a:xfrm>
              <a:off x="733985" y="2838827"/>
              <a:ext cx="655320" cy="56515"/>
            </a:xfrm>
            <a:custGeom>
              <a:avLst/>
              <a:gdLst/>
              <a:ahLst/>
              <a:cxnLst/>
              <a:rect l="l" t="t" r="r" b="b"/>
              <a:pathLst>
                <a:path w="655320" h="56515">
                  <a:moveTo>
                    <a:pt x="0" y="26888"/>
                  </a:moveTo>
                  <a:lnTo>
                    <a:pt x="59541" y="28083"/>
                  </a:lnTo>
                  <a:lnTo>
                    <a:pt x="119083" y="17101"/>
                  </a:lnTo>
                  <a:lnTo>
                    <a:pt x="178624" y="56015"/>
                  </a:lnTo>
                  <a:lnTo>
                    <a:pt x="238166" y="17692"/>
                  </a:lnTo>
                  <a:lnTo>
                    <a:pt x="297707" y="10765"/>
                  </a:lnTo>
                  <a:lnTo>
                    <a:pt x="357249" y="0"/>
                  </a:lnTo>
                  <a:lnTo>
                    <a:pt x="416790" y="28083"/>
                  </a:lnTo>
                  <a:lnTo>
                    <a:pt x="476332" y="2426"/>
                  </a:lnTo>
                  <a:lnTo>
                    <a:pt x="535874" y="31161"/>
                  </a:lnTo>
                  <a:lnTo>
                    <a:pt x="595415" y="37529"/>
                  </a:lnTo>
                  <a:lnTo>
                    <a:pt x="654957" y="27277"/>
                  </a:lnTo>
                </a:path>
              </a:pathLst>
            </a:custGeom>
            <a:ln w="9526">
              <a:solidFill>
                <a:srgbClr val="FF990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178" name="Graphic 322">
              <a:extLst>
                <a:ext uri="{FF2B5EF4-FFF2-40B4-BE49-F238E27FC236}">
                  <a16:creationId xmlns:a16="http://schemas.microsoft.com/office/drawing/2014/main" id="{AED84F7D-9BFA-DB9B-7C3A-11BAA0C1DEE2}"/>
                </a:ext>
              </a:extLst>
            </p:cNvPr>
            <p:cNvSpPr/>
            <p:nvPr/>
          </p:nvSpPr>
          <p:spPr>
            <a:xfrm>
              <a:off x="723255" y="2827033"/>
              <a:ext cx="667385" cy="76835"/>
            </a:xfrm>
            <a:custGeom>
              <a:avLst/>
              <a:gdLst/>
              <a:ahLst/>
              <a:cxnLst/>
              <a:rect l="l" t="t" r="r" b="b"/>
              <a:pathLst>
                <a:path w="667385" h="76835">
                  <a:moveTo>
                    <a:pt x="19062" y="36398"/>
                  </a:moveTo>
                  <a:lnTo>
                    <a:pt x="11226" y="28587"/>
                  </a:lnTo>
                  <a:lnTo>
                    <a:pt x="7823" y="28587"/>
                  </a:lnTo>
                  <a:lnTo>
                    <a:pt x="0" y="36410"/>
                  </a:lnTo>
                  <a:lnTo>
                    <a:pt x="12" y="39814"/>
                  </a:lnTo>
                  <a:lnTo>
                    <a:pt x="7835" y="47637"/>
                  </a:lnTo>
                  <a:lnTo>
                    <a:pt x="11239" y="47637"/>
                  </a:lnTo>
                  <a:lnTo>
                    <a:pt x="19062" y="39814"/>
                  </a:lnTo>
                  <a:lnTo>
                    <a:pt x="19062" y="38112"/>
                  </a:lnTo>
                  <a:lnTo>
                    <a:pt x="19062" y="36398"/>
                  </a:lnTo>
                  <a:close/>
                </a:path>
                <a:path w="667385" h="76835">
                  <a:moveTo>
                    <a:pt x="76225" y="38112"/>
                  </a:moveTo>
                  <a:lnTo>
                    <a:pt x="68389" y="28587"/>
                  </a:lnTo>
                  <a:lnTo>
                    <a:pt x="64985" y="28587"/>
                  </a:lnTo>
                  <a:lnTo>
                    <a:pt x="57162" y="36423"/>
                  </a:lnTo>
                  <a:lnTo>
                    <a:pt x="57162" y="39827"/>
                  </a:lnTo>
                  <a:lnTo>
                    <a:pt x="64998" y="47637"/>
                  </a:lnTo>
                  <a:lnTo>
                    <a:pt x="68402" y="47637"/>
                  </a:lnTo>
                  <a:lnTo>
                    <a:pt x="76225" y="39814"/>
                  </a:lnTo>
                  <a:lnTo>
                    <a:pt x="76225" y="38112"/>
                  </a:lnTo>
                  <a:close/>
                </a:path>
                <a:path w="667385" h="76835">
                  <a:moveTo>
                    <a:pt x="133375" y="26873"/>
                  </a:moveTo>
                  <a:lnTo>
                    <a:pt x="125539" y="19062"/>
                  </a:lnTo>
                  <a:lnTo>
                    <a:pt x="122135" y="19062"/>
                  </a:lnTo>
                  <a:lnTo>
                    <a:pt x="114325" y="26898"/>
                  </a:lnTo>
                  <a:lnTo>
                    <a:pt x="114325" y="30302"/>
                  </a:lnTo>
                  <a:lnTo>
                    <a:pt x="122161" y="38112"/>
                  </a:lnTo>
                  <a:lnTo>
                    <a:pt x="125564" y="38112"/>
                  </a:lnTo>
                  <a:lnTo>
                    <a:pt x="133375" y="30289"/>
                  </a:lnTo>
                  <a:lnTo>
                    <a:pt x="133375" y="28587"/>
                  </a:lnTo>
                  <a:lnTo>
                    <a:pt x="133375" y="26873"/>
                  </a:lnTo>
                  <a:close/>
                </a:path>
                <a:path w="667385" h="76835">
                  <a:moveTo>
                    <a:pt x="190538" y="64985"/>
                  </a:moveTo>
                  <a:lnTo>
                    <a:pt x="182714" y="57162"/>
                  </a:lnTo>
                  <a:lnTo>
                    <a:pt x="179311" y="57162"/>
                  </a:lnTo>
                  <a:lnTo>
                    <a:pt x="171488" y="64985"/>
                  </a:lnTo>
                  <a:lnTo>
                    <a:pt x="171488" y="68389"/>
                  </a:lnTo>
                  <a:lnTo>
                    <a:pt x="179311" y="76212"/>
                  </a:lnTo>
                  <a:lnTo>
                    <a:pt x="182714" y="76212"/>
                  </a:lnTo>
                  <a:lnTo>
                    <a:pt x="190538" y="68389"/>
                  </a:lnTo>
                  <a:lnTo>
                    <a:pt x="190538" y="66687"/>
                  </a:lnTo>
                  <a:lnTo>
                    <a:pt x="190538" y="64985"/>
                  </a:lnTo>
                  <a:close/>
                </a:path>
                <a:path w="667385" h="76835">
                  <a:moveTo>
                    <a:pt x="257225" y="26873"/>
                  </a:moveTo>
                  <a:lnTo>
                    <a:pt x="249402" y="19050"/>
                  </a:lnTo>
                  <a:lnTo>
                    <a:pt x="245999" y="19050"/>
                  </a:lnTo>
                  <a:lnTo>
                    <a:pt x="238175" y="26873"/>
                  </a:lnTo>
                  <a:lnTo>
                    <a:pt x="238175" y="30276"/>
                  </a:lnTo>
                  <a:lnTo>
                    <a:pt x="245999" y="38112"/>
                  </a:lnTo>
                  <a:lnTo>
                    <a:pt x="249402" y="38112"/>
                  </a:lnTo>
                  <a:lnTo>
                    <a:pt x="257225" y="30289"/>
                  </a:lnTo>
                  <a:lnTo>
                    <a:pt x="257225" y="28587"/>
                  </a:lnTo>
                  <a:lnTo>
                    <a:pt x="257225" y="26873"/>
                  </a:lnTo>
                  <a:close/>
                </a:path>
                <a:path w="667385" h="76835">
                  <a:moveTo>
                    <a:pt x="314388" y="17348"/>
                  </a:moveTo>
                  <a:lnTo>
                    <a:pt x="306552" y="9525"/>
                  </a:lnTo>
                  <a:lnTo>
                    <a:pt x="303161" y="9525"/>
                  </a:lnTo>
                  <a:lnTo>
                    <a:pt x="295338" y="17348"/>
                  </a:lnTo>
                  <a:lnTo>
                    <a:pt x="295338" y="20751"/>
                  </a:lnTo>
                  <a:lnTo>
                    <a:pt x="303161" y="28575"/>
                  </a:lnTo>
                  <a:lnTo>
                    <a:pt x="306552" y="28575"/>
                  </a:lnTo>
                  <a:lnTo>
                    <a:pt x="314388" y="20764"/>
                  </a:lnTo>
                  <a:lnTo>
                    <a:pt x="314388" y="19062"/>
                  </a:lnTo>
                  <a:lnTo>
                    <a:pt x="314388" y="17348"/>
                  </a:lnTo>
                  <a:close/>
                </a:path>
                <a:path w="667385" h="76835">
                  <a:moveTo>
                    <a:pt x="371551" y="7823"/>
                  </a:moveTo>
                  <a:lnTo>
                    <a:pt x="363715" y="0"/>
                  </a:lnTo>
                  <a:lnTo>
                    <a:pt x="360311" y="0"/>
                  </a:lnTo>
                  <a:lnTo>
                    <a:pt x="352488" y="7823"/>
                  </a:lnTo>
                  <a:lnTo>
                    <a:pt x="352488" y="11226"/>
                  </a:lnTo>
                  <a:lnTo>
                    <a:pt x="360311" y="19050"/>
                  </a:lnTo>
                  <a:lnTo>
                    <a:pt x="363715" y="19050"/>
                  </a:lnTo>
                  <a:lnTo>
                    <a:pt x="371551" y="11226"/>
                  </a:lnTo>
                  <a:lnTo>
                    <a:pt x="371551" y="9537"/>
                  </a:lnTo>
                  <a:lnTo>
                    <a:pt x="371551" y="7823"/>
                  </a:lnTo>
                  <a:close/>
                </a:path>
                <a:path w="667385" h="76835">
                  <a:moveTo>
                    <a:pt x="428701" y="36398"/>
                  </a:moveTo>
                  <a:lnTo>
                    <a:pt x="420878" y="28575"/>
                  </a:lnTo>
                  <a:lnTo>
                    <a:pt x="417474" y="28575"/>
                  </a:lnTo>
                  <a:lnTo>
                    <a:pt x="409651" y="36410"/>
                  </a:lnTo>
                  <a:lnTo>
                    <a:pt x="409651" y="39814"/>
                  </a:lnTo>
                  <a:lnTo>
                    <a:pt x="417474" y="47637"/>
                  </a:lnTo>
                  <a:lnTo>
                    <a:pt x="420878" y="47637"/>
                  </a:lnTo>
                  <a:lnTo>
                    <a:pt x="428701" y="39814"/>
                  </a:lnTo>
                  <a:lnTo>
                    <a:pt x="428701" y="38112"/>
                  </a:lnTo>
                  <a:lnTo>
                    <a:pt x="428701" y="36398"/>
                  </a:lnTo>
                  <a:close/>
                </a:path>
                <a:path w="667385" h="76835">
                  <a:moveTo>
                    <a:pt x="495388" y="7823"/>
                  </a:moveTo>
                  <a:lnTo>
                    <a:pt x="487565" y="0"/>
                  </a:lnTo>
                  <a:lnTo>
                    <a:pt x="484162" y="0"/>
                  </a:lnTo>
                  <a:lnTo>
                    <a:pt x="476338" y="7823"/>
                  </a:lnTo>
                  <a:lnTo>
                    <a:pt x="476338" y="11226"/>
                  </a:lnTo>
                  <a:lnTo>
                    <a:pt x="484162" y="19050"/>
                  </a:lnTo>
                  <a:lnTo>
                    <a:pt x="487565" y="19050"/>
                  </a:lnTo>
                  <a:lnTo>
                    <a:pt x="495388" y="11226"/>
                  </a:lnTo>
                  <a:lnTo>
                    <a:pt x="495388" y="9537"/>
                  </a:lnTo>
                  <a:lnTo>
                    <a:pt x="495388" y="7823"/>
                  </a:lnTo>
                  <a:close/>
                </a:path>
                <a:path w="667385" h="76835">
                  <a:moveTo>
                    <a:pt x="552551" y="45923"/>
                  </a:moveTo>
                  <a:lnTo>
                    <a:pt x="544728" y="38112"/>
                  </a:lnTo>
                  <a:lnTo>
                    <a:pt x="541324" y="38112"/>
                  </a:lnTo>
                  <a:lnTo>
                    <a:pt x="533501" y="45935"/>
                  </a:lnTo>
                  <a:lnTo>
                    <a:pt x="533501" y="49339"/>
                  </a:lnTo>
                  <a:lnTo>
                    <a:pt x="541324" y="57162"/>
                  </a:lnTo>
                  <a:lnTo>
                    <a:pt x="544728" y="57162"/>
                  </a:lnTo>
                  <a:lnTo>
                    <a:pt x="552551" y="49339"/>
                  </a:lnTo>
                  <a:lnTo>
                    <a:pt x="552551" y="47637"/>
                  </a:lnTo>
                  <a:lnTo>
                    <a:pt x="552551" y="45923"/>
                  </a:lnTo>
                  <a:close/>
                </a:path>
                <a:path w="667385" h="76835">
                  <a:moveTo>
                    <a:pt x="609714" y="45923"/>
                  </a:moveTo>
                  <a:lnTo>
                    <a:pt x="601891" y="38112"/>
                  </a:lnTo>
                  <a:lnTo>
                    <a:pt x="598487" y="38112"/>
                  </a:lnTo>
                  <a:lnTo>
                    <a:pt x="590664" y="45935"/>
                  </a:lnTo>
                  <a:lnTo>
                    <a:pt x="590664" y="49339"/>
                  </a:lnTo>
                  <a:lnTo>
                    <a:pt x="598487" y="57162"/>
                  </a:lnTo>
                  <a:lnTo>
                    <a:pt x="601878" y="57162"/>
                  </a:lnTo>
                  <a:lnTo>
                    <a:pt x="609714" y="49339"/>
                  </a:lnTo>
                  <a:lnTo>
                    <a:pt x="609714" y="47637"/>
                  </a:lnTo>
                  <a:lnTo>
                    <a:pt x="609714" y="45923"/>
                  </a:lnTo>
                  <a:close/>
                </a:path>
                <a:path w="667385" h="76835">
                  <a:moveTo>
                    <a:pt x="666877" y="36398"/>
                  </a:moveTo>
                  <a:lnTo>
                    <a:pt x="659041" y="28575"/>
                  </a:lnTo>
                  <a:lnTo>
                    <a:pt x="655637" y="28575"/>
                  </a:lnTo>
                  <a:lnTo>
                    <a:pt x="647814" y="36410"/>
                  </a:lnTo>
                  <a:lnTo>
                    <a:pt x="647814" y="39814"/>
                  </a:lnTo>
                  <a:lnTo>
                    <a:pt x="655637" y="47637"/>
                  </a:lnTo>
                  <a:lnTo>
                    <a:pt x="659041" y="47637"/>
                  </a:lnTo>
                  <a:lnTo>
                    <a:pt x="666877" y="39814"/>
                  </a:lnTo>
                  <a:lnTo>
                    <a:pt x="666877" y="38112"/>
                  </a:lnTo>
                  <a:lnTo>
                    <a:pt x="666877" y="36398"/>
                  </a:lnTo>
                  <a:close/>
                </a:path>
              </a:pathLst>
            </a:custGeom>
            <a:solidFill>
              <a:srgbClr val="FF9900"/>
            </a:solidFill>
            <a:ln>
              <a:solidFill>
                <a:srgbClr val="FF990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5179" name="Group 5178">
            <a:extLst>
              <a:ext uri="{FF2B5EF4-FFF2-40B4-BE49-F238E27FC236}">
                <a16:creationId xmlns:a16="http://schemas.microsoft.com/office/drawing/2014/main" id="{AA1CD772-EBE9-9941-14CC-EDC216704497}"/>
              </a:ext>
            </a:extLst>
          </p:cNvPr>
          <p:cNvGrpSpPr/>
          <p:nvPr/>
        </p:nvGrpSpPr>
        <p:grpSpPr>
          <a:xfrm>
            <a:off x="5435531" y="2558590"/>
            <a:ext cx="715010" cy="253722"/>
            <a:chOff x="394970" y="2544184"/>
            <a:chExt cx="715010" cy="253722"/>
          </a:xfrm>
        </p:grpSpPr>
        <p:sp>
          <p:nvSpPr>
            <p:cNvPr id="5180" name="Graphic 110">
              <a:extLst>
                <a:ext uri="{FF2B5EF4-FFF2-40B4-BE49-F238E27FC236}">
                  <a16:creationId xmlns:a16="http://schemas.microsoft.com/office/drawing/2014/main" id="{8046D55B-0019-93BD-BB1A-C785E143621E}"/>
                </a:ext>
              </a:extLst>
            </p:cNvPr>
            <p:cNvSpPr/>
            <p:nvPr/>
          </p:nvSpPr>
          <p:spPr>
            <a:xfrm>
              <a:off x="394970" y="2796636"/>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181" name="Graphic 111">
              <a:extLst>
                <a:ext uri="{FF2B5EF4-FFF2-40B4-BE49-F238E27FC236}">
                  <a16:creationId xmlns:a16="http://schemas.microsoft.com/office/drawing/2014/main" id="{C63C85F2-A603-7ECA-390B-E6CDC7AF9AEE}"/>
                </a:ext>
              </a:extLst>
            </p:cNvPr>
            <p:cNvSpPr/>
            <p:nvPr/>
          </p:nvSpPr>
          <p:spPr>
            <a:xfrm>
              <a:off x="394970" y="2796636"/>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182" name="Graphic 112">
              <a:extLst>
                <a:ext uri="{FF2B5EF4-FFF2-40B4-BE49-F238E27FC236}">
                  <a16:creationId xmlns:a16="http://schemas.microsoft.com/office/drawing/2014/main" id="{AF48E472-CEFB-17C5-58A7-C04FE8A5A393}"/>
                </a:ext>
              </a:extLst>
            </p:cNvPr>
            <p:cNvSpPr/>
            <p:nvPr/>
          </p:nvSpPr>
          <p:spPr>
            <a:xfrm>
              <a:off x="424740" y="2555975"/>
              <a:ext cx="655320" cy="236220"/>
            </a:xfrm>
            <a:custGeom>
              <a:avLst/>
              <a:gdLst/>
              <a:ahLst/>
              <a:cxnLst/>
              <a:rect l="l" t="t" r="r" b="b"/>
              <a:pathLst>
                <a:path w="655320" h="236220">
                  <a:moveTo>
                    <a:pt x="654957" y="235898"/>
                  </a:moveTo>
                  <a:lnTo>
                    <a:pt x="0" y="235898"/>
                  </a:lnTo>
                  <a:lnTo>
                    <a:pt x="0" y="30885"/>
                  </a:lnTo>
                  <a:lnTo>
                    <a:pt x="59541" y="68094"/>
                  </a:lnTo>
                  <a:lnTo>
                    <a:pt x="119083" y="52773"/>
                  </a:lnTo>
                  <a:lnTo>
                    <a:pt x="178624" y="45234"/>
                  </a:lnTo>
                  <a:lnTo>
                    <a:pt x="238166" y="42315"/>
                  </a:lnTo>
                  <a:lnTo>
                    <a:pt x="297707" y="5836"/>
                  </a:lnTo>
                  <a:lnTo>
                    <a:pt x="357249" y="5350"/>
                  </a:lnTo>
                  <a:lnTo>
                    <a:pt x="416790" y="15564"/>
                  </a:lnTo>
                  <a:lnTo>
                    <a:pt x="476332" y="0"/>
                  </a:lnTo>
                  <a:lnTo>
                    <a:pt x="535874" y="5350"/>
                  </a:lnTo>
                  <a:lnTo>
                    <a:pt x="595415" y="13132"/>
                  </a:lnTo>
                  <a:lnTo>
                    <a:pt x="654957" y="36965"/>
                  </a:lnTo>
                  <a:lnTo>
                    <a:pt x="654957" y="235898"/>
                  </a:lnTo>
                  <a:close/>
                </a:path>
              </a:pathLst>
            </a:custGeom>
            <a:solidFill>
              <a:srgbClr val="FF990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183" name="Graphic 113">
              <a:extLst>
                <a:ext uri="{FF2B5EF4-FFF2-40B4-BE49-F238E27FC236}">
                  <a16:creationId xmlns:a16="http://schemas.microsoft.com/office/drawing/2014/main" id="{B817070A-2711-8DC2-1995-B0BA725AAC22}"/>
                </a:ext>
              </a:extLst>
            </p:cNvPr>
            <p:cNvSpPr/>
            <p:nvPr/>
          </p:nvSpPr>
          <p:spPr>
            <a:xfrm>
              <a:off x="424740" y="2555975"/>
              <a:ext cx="655320" cy="68580"/>
            </a:xfrm>
            <a:custGeom>
              <a:avLst/>
              <a:gdLst/>
              <a:ahLst/>
              <a:cxnLst/>
              <a:rect l="l" t="t" r="r" b="b"/>
              <a:pathLst>
                <a:path w="655320" h="68580">
                  <a:moveTo>
                    <a:pt x="0" y="30885"/>
                  </a:moveTo>
                  <a:lnTo>
                    <a:pt x="59541" y="68094"/>
                  </a:lnTo>
                  <a:lnTo>
                    <a:pt x="119083" y="52773"/>
                  </a:lnTo>
                  <a:lnTo>
                    <a:pt x="178624" y="45234"/>
                  </a:lnTo>
                  <a:lnTo>
                    <a:pt x="238166" y="42315"/>
                  </a:lnTo>
                  <a:lnTo>
                    <a:pt x="297707" y="5836"/>
                  </a:lnTo>
                  <a:lnTo>
                    <a:pt x="357249" y="5350"/>
                  </a:lnTo>
                  <a:lnTo>
                    <a:pt x="416790" y="15564"/>
                  </a:lnTo>
                  <a:lnTo>
                    <a:pt x="476332" y="0"/>
                  </a:lnTo>
                  <a:lnTo>
                    <a:pt x="535874" y="5350"/>
                  </a:lnTo>
                  <a:lnTo>
                    <a:pt x="595415" y="13132"/>
                  </a:lnTo>
                  <a:lnTo>
                    <a:pt x="654957" y="36965"/>
                  </a:lnTo>
                </a:path>
              </a:pathLst>
            </a:custGeom>
            <a:ln w="9526">
              <a:solidFill>
                <a:srgbClr val="FF990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184" name="Graphic 114">
              <a:extLst>
                <a:ext uri="{FF2B5EF4-FFF2-40B4-BE49-F238E27FC236}">
                  <a16:creationId xmlns:a16="http://schemas.microsoft.com/office/drawing/2014/main" id="{66126DF3-06C6-E8A1-175F-D8DC96411A44}"/>
                </a:ext>
              </a:extLst>
            </p:cNvPr>
            <p:cNvSpPr/>
            <p:nvPr/>
          </p:nvSpPr>
          <p:spPr>
            <a:xfrm>
              <a:off x="414018" y="2544184"/>
              <a:ext cx="667385" cy="86360"/>
            </a:xfrm>
            <a:custGeom>
              <a:avLst/>
              <a:gdLst/>
              <a:ahLst/>
              <a:cxnLst/>
              <a:rect l="l" t="t" r="r" b="b"/>
              <a:pathLst>
                <a:path w="667385" h="86360">
                  <a:moveTo>
                    <a:pt x="19050" y="36398"/>
                  </a:moveTo>
                  <a:lnTo>
                    <a:pt x="11214" y="28575"/>
                  </a:lnTo>
                  <a:lnTo>
                    <a:pt x="7823" y="28587"/>
                  </a:lnTo>
                  <a:lnTo>
                    <a:pt x="0" y="36410"/>
                  </a:lnTo>
                  <a:lnTo>
                    <a:pt x="0" y="39814"/>
                  </a:lnTo>
                  <a:lnTo>
                    <a:pt x="7823" y="47637"/>
                  </a:lnTo>
                  <a:lnTo>
                    <a:pt x="11226" y="47637"/>
                  </a:lnTo>
                  <a:lnTo>
                    <a:pt x="19050" y="39814"/>
                  </a:lnTo>
                  <a:lnTo>
                    <a:pt x="19050" y="38112"/>
                  </a:lnTo>
                  <a:lnTo>
                    <a:pt x="19050" y="36398"/>
                  </a:lnTo>
                  <a:close/>
                </a:path>
                <a:path w="667385" h="86360">
                  <a:moveTo>
                    <a:pt x="76212" y="74498"/>
                  </a:moveTo>
                  <a:lnTo>
                    <a:pt x="68376" y="66687"/>
                  </a:lnTo>
                  <a:lnTo>
                    <a:pt x="64973" y="66700"/>
                  </a:lnTo>
                  <a:lnTo>
                    <a:pt x="57162" y="74523"/>
                  </a:lnTo>
                  <a:lnTo>
                    <a:pt x="57162" y="77927"/>
                  </a:lnTo>
                  <a:lnTo>
                    <a:pt x="64985" y="85750"/>
                  </a:lnTo>
                  <a:lnTo>
                    <a:pt x="68389" y="85750"/>
                  </a:lnTo>
                  <a:lnTo>
                    <a:pt x="76212" y="77914"/>
                  </a:lnTo>
                  <a:lnTo>
                    <a:pt x="76212" y="76212"/>
                  </a:lnTo>
                  <a:lnTo>
                    <a:pt x="76212" y="74498"/>
                  </a:lnTo>
                  <a:close/>
                </a:path>
                <a:path w="667385" h="86360">
                  <a:moveTo>
                    <a:pt x="133375" y="64973"/>
                  </a:moveTo>
                  <a:lnTo>
                    <a:pt x="125539" y="57162"/>
                  </a:lnTo>
                  <a:lnTo>
                    <a:pt x="122135" y="57162"/>
                  </a:lnTo>
                  <a:lnTo>
                    <a:pt x="114312" y="64998"/>
                  </a:lnTo>
                  <a:lnTo>
                    <a:pt x="114325" y="68402"/>
                  </a:lnTo>
                  <a:lnTo>
                    <a:pt x="122148" y="76225"/>
                  </a:lnTo>
                  <a:lnTo>
                    <a:pt x="125552" y="76212"/>
                  </a:lnTo>
                  <a:lnTo>
                    <a:pt x="133375" y="68389"/>
                  </a:lnTo>
                  <a:lnTo>
                    <a:pt x="133375" y="66687"/>
                  </a:lnTo>
                  <a:lnTo>
                    <a:pt x="133375" y="64973"/>
                  </a:lnTo>
                  <a:close/>
                </a:path>
                <a:path w="667385" h="86360">
                  <a:moveTo>
                    <a:pt x="190538" y="57162"/>
                  </a:moveTo>
                  <a:lnTo>
                    <a:pt x="182702" y="47625"/>
                  </a:lnTo>
                  <a:lnTo>
                    <a:pt x="179298" y="47625"/>
                  </a:lnTo>
                  <a:lnTo>
                    <a:pt x="171475" y="55460"/>
                  </a:lnTo>
                  <a:lnTo>
                    <a:pt x="171475" y="58864"/>
                  </a:lnTo>
                  <a:lnTo>
                    <a:pt x="179298" y="66687"/>
                  </a:lnTo>
                  <a:lnTo>
                    <a:pt x="182702" y="66687"/>
                  </a:lnTo>
                  <a:lnTo>
                    <a:pt x="190538" y="57162"/>
                  </a:lnTo>
                  <a:close/>
                </a:path>
                <a:path w="667385" h="86360">
                  <a:moveTo>
                    <a:pt x="257213" y="55448"/>
                  </a:moveTo>
                  <a:lnTo>
                    <a:pt x="249389" y="47625"/>
                  </a:lnTo>
                  <a:lnTo>
                    <a:pt x="245986" y="47625"/>
                  </a:lnTo>
                  <a:lnTo>
                    <a:pt x="238163" y="55460"/>
                  </a:lnTo>
                  <a:lnTo>
                    <a:pt x="238163" y="58864"/>
                  </a:lnTo>
                  <a:lnTo>
                    <a:pt x="245986" y="66687"/>
                  </a:lnTo>
                  <a:lnTo>
                    <a:pt x="249389" y="66687"/>
                  </a:lnTo>
                  <a:lnTo>
                    <a:pt x="257213" y="58864"/>
                  </a:lnTo>
                  <a:lnTo>
                    <a:pt x="257213" y="57162"/>
                  </a:lnTo>
                  <a:lnTo>
                    <a:pt x="257213" y="55448"/>
                  </a:lnTo>
                  <a:close/>
                </a:path>
                <a:path w="667385" h="86360">
                  <a:moveTo>
                    <a:pt x="314375" y="17348"/>
                  </a:moveTo>
                  <a:lnTo>
                    <a:pt x="306552" y="9525"/>
                  </a:lnTo>
                  <a:lnTo>
                    <a:pt x="303149" y="9525"/>
                  </a:lnTo>
                  <a:lnTo>
                    <a:pt x="295325" y="17348"/>
                  </a:lnTo>
                  <a:lnTo>
                    <a:pt x="295325" y="20751"/>
                  </a:lnTo>
                  <a:lnTo>
                    <a:pt x="303149" y="28575"/>
                  </a:lnTo>
                  <a:lnTo>
                    <a:pt x="306552" y="28575"/>
                  </a:lnTo>
                  <a:lnTo>
                    <a:pt x="314375" y="20751"/>
                  </a:lnTo>
                  <a:lnTo>
                    <a:pt x="314375" y="19050"/>
                  </a:lnTo>
                  <a:lnTo>
                    <a:pt x="314375" y="17348"/>
                  </a:lnTo>
                  <a:close/>
                </a:path>
                <a:path w="667385" h="86360">
                  <a:moveTo>
                    <a:pt x="371538" y="17348"/>
                  </a:moveTo>
                  <a:lnTo>
                    <a:pt x="363715" y="9525"/>
                  </a:lnTo>
                  <a:lnTo>
                    <a:pt x="360311" y="9525"/>
                  </a:lnTo>
                  <a:lnTo>
                    <a:pt x="352488" y="17348"/>
                  </a:lnTo>
                  <a:lnTo>
                    <a:pt x="352488" y="20751"/>
                  </a:lnTo>
                  <a:lnTo>
                    <a:pt x="360311" y="28575"/>
                  </a:lnTo>
                  <a:lnTo>
                    <a:pt x="363715" y="28575"/>
                  </a:lnTo>
                  <a:lnTo>
                    <a:pt x="371538" y="20751"/>
                  </a:lnTo>
                  <a:lnTo>
                    <a:pt x="371538" y="19050"/>
                  </a:lnTo>
                  <a:lnTo>
                    <a:pt x="371538" y="17348"/>
                  </a:lnTo>
                  <a:close/>
                </a:path>
                <a:path w="667385" h="86360">
                  <a:moveTo>
                    <a:pt x="428701" y="26873"/>
                  </a:moveTo>
                  <a:lnTo>
                    <a:pt x="420865" y="19050"/>
                  </a:lnTo>
                  <a:lnTo>
                    <a:pt x="417461" y="19050"/>
                  </a:lnTo>
                  <a:lnTo>
                    <a:pt x="409638" y="26873"/>
                  </a:lnTo>
                  <a:lnTo>
                    <a:pt x="409638" y="30276"/>
                  </a:lnTo>
                  <a:lnTo>
                    <a:pt x="417461" y="38100"/>
                  </a:lnTo>
                  <a:lnTo>
                    <a:pt x="420865" y="38100"/>
                  </a:lnTo>
                  <a:lnTo>
                    <a:pt x="428701" y="30289"/>
                  </a:lnTo>
                  <a:lnTo>
                    <a:pt x="428701" y="28587"/>
                  </a:lnTo>
                  <a:lnTo>
                    <a:pt x="428701" y="26873"/>
                  </a:lnTo>
                  <a:close/>
                </a:path>
                <a:path w="667385" h="86360">
                  <a:moveTo>
                    <a:pt x="495388" y="7823"/>
                  </a:moveTo>
                  <a:lnTo>
                    <a:pt x="487553" y="0"/>
                  </a:lnTo>
                  <a:lnTo>
                    <a:pt x="484149" y="0"/>
                  </a:lnTo>
                  <a:lnTo>
                    <a:pt x="476326" y="7823"/>
                  </a:lnTo>
                  <a:lnTo>
                    <a:pt x="476326" y="11226"/>
                  </a:lnTo>
                  <a:lnTo>
                    <a:pt x="484149" y="19050"/>
                  </a:lnTo>
                  <a:lnTo>
                    <a:pt x="487553" y="19050"/>
                  </a:lnTo>
                  <a:lnTo>
                    <a:pt x="495388" y="11226"/>
                  </a:lnTo>
                  <a:lnTo>
                    <a:pt x="495388" y="9525"/>
                  </a:lnTo>
                  <a:lnTo>
                    <a:pt x="495388" y="7823"/>
                  </a:lnTo>
                  <a:close/>
                </a:path>
                <a:path w="667385" h="86360">
                  <a:moveTo>
                    <a:pt x="552538" y="17348"/>
                  </a:moveTo>
                  <a:lnTo>
                    <a:pt x="544715" y="9525"/>
                  </a:lnTo>
                  <a:lnTo>
                    <a:pt x="541312" y="9525"/>
                  </a:lnTo>
                  <a:lnTo>
                    <a:pt x="533488" y="17348"/>
                  </a:lnTo>
                  <a:lnTo>
                    <a:pt x="533488" y="20751"/>
                  </a:lnTo>
                  <a:lnTo>
                    <a:pt x="541312" y="28575"/>
                  </a:lnTo>
                  <a:lnTo>
                    <a:pt x="544715" y="28575"/>
                  </a:lnTo>
                  <a:lnTo>
                    <a:pt x="552538" y="20751"/>
                  </a:lnTo>
                  <a:lnTo>
                    <a:pt x="552538" y="19050"/>
                  </a:lnTo>
                  <a:lnTo>
                    <a:pt x="552538" y="17348"/>
                  </a:lnTo>
                  <a:close/>
                </a:path>
                <a:path w="667385" h="86360">
                  <a:moveTo>
                    <a:pt x="609701" y="26873"/>
                  </a:moveTo>
                  <a:lnTo>
                    <a:pt x="601878" y="19050"/>
                  </a:lnTo>
                  <a:lnTo>
                    <a:pt x="598474" y="19050"/>
                  </a:lnTo>
                  <a:lnTo>
                    <a:pt x="590651" y="26873"/>
                  </a:lnTo>
                  <a:lnTo>
                    <a:pt x="590651" y="30276"/>
                  </a:lnTo>
                  <a:lnTo>
                    <a:pt x="598474" y="38100"/>
                  </a:lnTo>
                  <a:lnTo>
                    <a:pt x="601878" y="38100"/>
                  </a:lnTo>
                  <a:lnTo>
                    <a:pt x="609701" y="30289"/>
                  </a:lnTo>
                  <a:lnTo>
                    <a:pt x="609701" y="28587"/>
                  </a:lnTo>
                  <a:lnTo>
                    <a:pt x="609701" y="26873"/>
                  </a:lnTo>
                  <a:close/>
                </a:path>
                <a:path w="667385" h="86360">
                  <a:moveTo>
                    <a:pt x="666864" y="45923"/>
                  </a:moveTo>
                  <a:lnTo>
                    <a:pt x="659041" y="38100"/>
                  </a:lnTo>
                  <a:lnTo>
                    <a:pt x="655637" y="38100"/>
                  </a:lnTo>
                  <a:lnTo>
                    <a:pt x="647814" y="45923"/>
                  </a:lnTo>
                  <a:lnTo>
                    <a:pt x="647814" y="49326"/>
                  </a:lnTo>
                  <a:lnTo>
                    <a:pt x="655637" y="57162"/>
                  </a:lnTo>
                  <a:lnTo>
                    <a:pt x="659041" y="57162"/>
                  </a:lnTo>
                  <a:lnTo>
                    <a:pt x="666864" y="49339"/>
                  </a:lnTo>
                  <a:lnTo>
                    <a:pt x="666864" y="47637"/>
                  </a:lnTo>
                  <a:lnTo>
                    <a:pt x="666864" y="45923"/>
                  </a:lnTo>
                  <a:close/>
                </a:path>
              </a:pathLst>
            </a:custGeom>
            <a:solidFill>
              <a:srgbClr val="FF9900"/>
            </a:solidFill>
            <a:ln>
              <a:solidFill>
                <a:srgbClr val="FF990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5186" name="Group 5185">
            <a:extLst>
              <a:ext uri="{FF2B5EF4-FFF2-40B4-BE49-F238E27FC236}">
                <a16:creationId xmlns:a16="http://schemas.microsoft.com/office/drawing/2014/main" id="{6EEF750A-4EC2-8861-EC71-705DD9BC7AB9}"/>
              </a:ext>
            </a:extLst>
          </p:cNvPr>
          <p:cNvGrpSpPr/>
          <p:nvPr/>
        </p:nvGrpSpPr>
        <p:grpSpPr>
          <a:xfrm>
            <a:off x="8647481" y="2572544"/>
            <a:ext cx="715010" cy="253726"/>
            <a:chOff x="1195070" y="2653123"/>
            <a:chExt cx="715010" cy="253726"/>
          </a:xfrm>
        </p:grpSpPr>
        <p:sp>
          <p:nvSpPr>
            <p:cNvPr id="5187" name="Graphic 131">
              <a:extLst>
                <a:ext uri="{FF2B5EF4-FFF2-40B4-BE49-F238E27FC236}">
                  <a16:creationId xmlns:a16="http://schemas.microsoft.com/office/drawing/2014/main" id="{D866940D-B94F-45C1-D999-60D9D9F4C92E}"/>
                </a:ext>
              </a:extLst>
            </p:cNvPr>
            <p:cNvSpPr/>
            <p:nvPr/>
          </p:nvSpPr>
          <p:spPr>
            <a:xfrm>
              <a:off x="1195070" y="2905579"/>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188" name="Graphic 132">
              <a:extLst>
                <a:ext uri="{FF2B5EF4-FFF2-40B4-BE49-F238E27FC236}">
                  <a16:creationId xmlns:a16="http://schemas.microsoft.com/office/drawing/2014/main" id="{F75F58A7-C7A3-15C0-191F-CC0D2331E8D1}"/>
                </a:ext>
              </a:extLst>
            </p:cNvPr>
            <p:cNvSpPr/>
            <p:nvPr/>
          </p:nvSpPr>
          <p:spPr>
            <a:xfrm>
              <a:off x="1195070" y="2905579"/>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189" name="Graphic 133">
              <a:extLst>
                <a:ext uri="{FF2B5EF4-FFF2-40B4-BE49-F238E27FC236}">
                  <a16:creationId xmlns:a16="http://schemas.microsoft.com/office/drawing/2014/main" id="{67E1E415-D946-B410-D818-6AE65D163540}"/>
                </a:ext>
              </a:extLst>
            </p:cNvPr>
            <p:cNvSpPr/>
            <p:nvPr/>
          </p:nvSpPr>
          <p:spPr>
            <a:xfrm>
              <a:off x="1224840" y="2664918"/>
              <a:ext cx="655320" cy="236220"/>
            </a:xfrm>
            <a:custGeom>
              <a:avLst/>
              <a:gdLst/>
              <a:ahLst/>
              <a:cxnLst/>
              <a:rect l="l" t="t" r="r" b="b"/>
              <a:pathLst>
                <a:path w="655320" h="236220">
                  <a:moveTo>
                    <a:pt x="654957" y="235898"/>
                  </a:moveTo>
                  <a:lnTo>
                    <a:pt x="0" y="235898"/>
                  </a:lnTo>
                  <a:lnTo>
                    <a:pt x="0" y="107226"/>
                  </a:lnTo>
                  <a:lnTo>
                    <a:pt x="59541" y="107226"/>
                  </a:lnTo>
                  <a:lnTo>
                    <a:pt x="119083" y="167273"/>
                  </a:lnTo>
                  <a:lnTo>
                    <a:pt x="178624" y="38601"/>
                  </a:lnTo>
                  <a:lnTo>
                    <a:pt x="238166" y="8578"/>
                  </a:lnTo>
                  <a:lnTo>
                    <a:pt x="297707" y="0"/>
                  </a:lnTo>
                  <a:lnTo>
                    <a:pt x="357249" y="38601"/>
                  </a:lnTo>
                  <a:lnTo>
                    <a:pt x="476332" y="150116"/>
                  </a:lnTo>
                  <a:lnTo>
                    <a:pt x="535874" y="141538"/>
                  </a:lnTo>
                  <a:lnTo>
                    <a:pt x="595415" y="17156"/>
                  </a:lnTo>
                  <a:lnTo>
                    <a:pt x="654957" y="145827"/>
                  </a:lnTo>
                  <a:lnTo>
                    <a:pt x="654957" y="235898"/>
                  </a:lnTo>
                  <a:close/>
                </a:path>
              </a:pathLst>
            </a:custGeom>
            <a:solidFill>
              <a:srgbClr val="FF990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190" name="Graphic 134">
              <a:extLst>
                <a:ext uri="{FF2B5EF4-FFF2-40B4-BE49-F238E27FC236}">
                  <a16:creationId xmlns:a16="http://schemas.microsoft.com/office/drawing/2014/main" id="{B8D626BE-019C-7312-1E07-C9107A73F106}"/>
                </a:ext>
              </a:extLst>
            </p:cNvPr>
            <p:cNvSpPr/>
            <p:nvPr/>
          </p:nvSpPr>
          <p:spPr>
            <a:xfrm>
              <a:off x="1224840" y="2664918"/>
              <a:ext cx="655320" cy="167640"/>
            </a:xfrm>
            <a:custGeom>
              <a:avLst/>
              <a:gdLst/>
              <a:ahLst/>
              <a:cxnLst/>
              <a:rect l="l" t="t" r="r" b="b"/>
              <a:pathLst>
                <a:path w="655320" h="167640">
                  <a:moveTo>
                    <a:pt x="0" y="107226"/>
                  </a:moveTo>
                  <a:lnTo>
                    <a:pt x="59541" y="107226"/>
                  </a:lnTo>
                  <a:lnTo>
                    <a:pt x="119083" y="167273"/>
                  </a:lnTo>
                  <a:lnTo>
                    <a:pt x="178624" y="38601"/>
                  </a:lnTo>
                  <a:lnTo>
                    <a:pt x="238166" y="8578"/>
                  </a:lnTo>
                  <a:lnTo>
                    <a:pt x="297707" y="0"/>
                  </a:lnTo>
                  <a:lnTo>
                    <a:pt x="357249" y="38601"/>
                  </a:lnTo>
                  <a:lnTo>
                    <a:pt x="416790" y="94359"/>
                  </a:lnTo>
                  <a:lnTo>
                    <a:pt x="476332" y="150116"/>
                  </a:lnTo>
                  <a:lnTo>
                    <a:pt x="535874" y="141538"/>
                  </a:lnTo>
                  <a:lnTo>
                    <a:pt x="595415" y="17156"/>
                  </a:lnTo>
                  <a:lnTo>
                    <a:pt x="654957" y="145827"/>
                  </a:lnTo>
                </a:path>
              </a:pathLst>
            </a:custGeom>
            <a:ln w="9526">
              <a:solidFill>
                <a:srgbClr val="FF990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191" name="Graphic 135">
              <a:extLst>
                <a:ext uri="{FF2B5EF4-FFF2-40B4-BE49-F238E27FC236}">
                  <a16:creationId xmlns:a16="http://schemas.microsoft.com/office/drawing/2014/main" id="{1186BB5F-60D5-B020-9829-9EE687461380}"/>
                </a:ext>
              </a:extLst>
            </p:cNvPr>
            <p:cNvSpPr/>
            <p:nvPr/>
          </p:nvSpPr>
          <p:spPr>
            <a:xfrm>
              <a:off x="1214118" y="2653123"/>
              <a:ext cx="667385" cy="191135"/>
            </a:xfrm>
            <a:custGeom>
              <a:avLst/>
              <a:gdLst/>
              <a:ahLst/>
              <a:cxnLst/>
              <a:rect l="l" t="t" r="r" b="b"/>
              <a:pathLst>
                <a:path w="667385" h="191135">
                  <a:moveTo>
                    <a:pt x="19050" y="112610"/>
                  </a:moveTo>
                  <a:lnTo>
                    <a:pt x="11214" y="104800"/>
                  </a:lnTo>
                  <a:lnTo>
                    <a:pt x="7823" y="104800"/>
                  </a:lnTo>
                  <a:lnTo>
                    <a:pt x="0" y="112623"/>
                  </a:lnTo>
                  <a:lnTo>
                    <a:pt x="0" y="116027"/>
                  </a:lnTo>
                  <a:lnTo>
                    <a:pt x="7823" y="123850"/>
                  </a:lnTo>
                  <a:lnTo>
                    <a:pt x="11226" y="123850"/>
                  </a:lnTo>
                  <a:lnTo>
                    <a:pt x="19050" y="116027"/>
                  </a:lnTo>
                  <a:lnTo>
                    <a:pt x="19050" y="114325"/>
                  </a:lnTo>
                  <a:lnTo>
                    <a:pt x="19050" y="112610"/>
                  </a:lnTo>
                  <a:close/>
                </a:path>
                <a:path w="667385" h="191135">
                  <a:moveTo>
                    <a:pt x="76212" y="112610"/>
                  </a:moveTo>
                  <a:lnTo>
                    <a:pt x="68376" y="104800"/>
                  </a:lnTo>
                  <a:lnTo>
                    <a:pt x="64973" y="104800"/>
                  </a:lnTo>
                  <a:lnTo>
                    <a:pt x="57162" y="112636"/>
                  </a:lnTo>
                  <a:lnTo>
                    <a:pt x="57162" y="116039"/>
                  </a:lnTo>
                  <a:lnTo>
                    <a:pt x="64985" y="123863"/>
                  </a:lnTo>
                  <a:lnTo>
                    <a:pt x="68389" y="123850"/>
                  </a:lnTo>
                  <a:lnTo>
                    <a:pt x="76212" y="116027"/>
                  </a:lnTo>
                  <a:lnTo>
                    <a:pt x="76212" y="114325"/>
                  </a:lnTo>
                  <a:lnTo>
                    <a:pt x="76212" y="112610"/>
                  </a:lnTo>
                  <a:close/>
                </a:path>
                <a:path w="667385" h="191135">
                  <a:moveTo>
                    <a:pt x="133375" y="179298"/>
                  </a:moveTo>
                  <a:lnTo>
                    <a:pt x="125539" y="171488"/>
                  </a:lnTo>
                  <a:lnTo>
                    <a:pt x="122135" y="171488"/>
                  </a:lnTo>
                  <a:lnTo>
                    <a:pt x="114312" y="179324"/>
                  </a:lnTo>
                  <a:lnTo>
                    <a:pt x="114325" y="182727"/>
                  </a:lnTo>
                  <a:lnTo>
                    <a:pt x="122148" y="190538"/>
                  </a:lnTo>
                  <a:lnTo>
                    <a:pt x="125552" y="190538"/>
                  </a:lnTo>
                  <a:lnTo>
                    <a:pt x="133375" y="182714"/>
                  </a:lnTo>
                  <a:lnTo>
                    <a:pt x="133375" y="181013"/>
                  </a:lnTo>
                  <a:lnTo>
                    <a:pt x="133375" y="179298"/>
                  </a:lnTo>
                  <a:close/>
                </a:path>
                <a:path w="667385" h="191135">
                  <a:moveTo>
                    <a:pt x="190538" y="47637"/>
                  </a:moveTo>
                  <a:lnTo>
                    <a:pt x="182702" y="38112"/>
                  </a:lnTo>
                  <a:lnTo>
                    <a:pt x="179298" y="38112"/>
                  </a:lnTo>
                  <a:lnTo>
                    <a:pt x="171475" y="45935"/>
                  </a:lnTo>
                  <a:lnTo>
                    <a:pt x="171475" y="49339"/>
                  </a:lnTo>
                  <a:lnTo>
                    <a:pt x="179298" y="57162"/>
                  </a:lnTo>
                  <a:lnTo>
                    <a:pt x="182702" y="57162"/>
                  </a:lnTo>
                  <a:lnTo>
                    <a:pt x="190538" y="47637"/>
                  </a:lnTo>
                  <a:close/>
                </a:path>
                <a:path w="667385" h="191135">
                  <a:moveTo>
                    <a:pt x="257213" y="17348"/>
                  </a:moveTo>
                  <a:lnTo>
                    <a:pt x="249389" y="9525"/>
                  </a:lnTo>
                  <a:lnTo>
                    <a:pt x="245986" y="9525"/>
                  </a:lnTo>
                  <a:lnTo>
                    <a:pt x="238163" y="17348"/>
                  </a:lnTo>
                  <a:lnTo>
                    <a:pt x="238163" y="20751"/>
                  </a:lnTo>
                  <a:lnTo>
                    <a:pt x="245986" y="28575"/>
                  </a:lnTo>
                  <a:lnTo>
                    <a:pt x="249389" y="28575"/>
                  </a:lnTo>
                  <a:lnTo>
                    <a:pt x="257213" y="20764"/>
                  </a:lnTo>
                  <a:lnTo>
                    <a:pt x="257213" y="19062"/>
                  </a:lnTo>
                  <a:lnTo>
                    <a:pt x="257213" y="17348"/>
                  </a:lnTo>
                  <a:close/>
                </a:path>
                <a:path w="667385" h="191135">
                  <a:moveTo>
                    <a:pt x="314375" y="7823"/>
                  </a:moveTo>
                  <a:lnTo>
                    <a:pt x="306552" y="0"/>
                  </a:lnTo>
                  <a:lnTo>
                    <a:pt x="303149" y="0"/>
                  </a:lnTo>
                  <a:lnTo>
                    <a:pt x="295325" y="7823"/>
                  </a:lnTo>
                  <a:lnTo>
                    <a:pt x="295325" y="11226"/>
                  </a:lnTo>
                  <a:lnTo>
                    <a:pt x="303149" y="19050"/>
                  </a:lnTo>
                  <a:lnTo>
                    <a:pt x="306552" y="19050"/>
                  </a:lnTo>
                  <a:lnTo>
                    <a:pt x="314375" y="11239"/>
                  </a:lnTo>
                  <a:lnTo>
                    <a:pt x="314375" y="9537"/>
                  </a:lnTo>
                  <a:lnTo>
                    <a:pt x="314375" y="7823"/>
                  </a:lnTo>
                  <a:close/>
                </a:path>
                <a:path w="667385" h="191135">
                  <a:moveTo>
                    <a:pt x="371538" y="45923"/>
                  </a:moveTo>
                  <a:lnTo>
                    <a:pt x="363715" y="38112"/>
                  </a:lnTo>
                  <a:lnTo>
                    <a:pt x="360311" y="38112"/>
                  </a:lnTo>
                  <a:lnTo>
                    <a:pt x="352488" y="45935"/>
                  </a:lnTo>
                  <a:lnTo>
                    <a:pt x="352488" y="49339"/>
                  </a:lnTo>
                  <a:lnTo>
                    <a:pt x="360311" y="57162"/>
                  </a:lnTo>
                  <a:lnTo>
                    <a:pt x="363715" y="57162"/>
                  </a:lnTo>
                  <a:lnTo>
                    <a:pt x="371538" y="49339"/>
                  </a:lnTo>
                  <a:lnTo>
                    <a:pt x="371538" y="47637"/>
                  </a:lnTo>
                  <a:lnTo>
                    <a:pt x="371538" y="45923"/>
                  </a:lnTo>
                  <a:close/>
                </a:path>
                <a:path w="667385" h="191135">
                  <a:moveTo>
                    <a:pt x="428701" y="103085"/>
                  </a:moveTo>
                  <a:lnTo>
                    <a:pt x="420865" y="95262"/>
                  </a:lnTo>
                  <a:lnTo>
                    <a:pt x="417461" y="95262"/>
                  </a:lnTo>
                  <a:lnTo>
                    <a:pt x="409638" y="103098"/>
                  </a:lnTo>
                  <a:lnTo>
                    <a:pt x="409638" y="106489"/>
                  </a:lnTo>
                  <a:lnTo>
                    <a:pt x="417461" y="114325"/>
                  </a:lnTo>
                  <a:lnTo>
                    <a:pt x="420865" y="114325"/>
                  </a:lnTo>
                  <a:lnTo>
                    <a:pt x="428701" y="106502"/>
                  </a:lnTo>
                  <a:lnTo>
                    <a:pt x="428701" y="104800"/>
                  </a:lnTo>
                  <a:lnTo>
                    <a:pt x="428701" y="103085"/>
                  </a:lnTo>
                  <a:close/>
                </a:path>
                <a:path w="667385" h="191135">
                  <a:moveTo>
                    <a:pt x="495388" y="160248"/>
                  </a:moveTo>
                  <a:lnTo>
                    <a:pt x="487553" y="152425"/>
                  </a:lnTo>
                  <a:lnTo>
                    <a:pt x="484149" y="152425"/>
                  </a:lnTo>
                  <a:lnTo>
                    <a:pt x="476326" y="160248"/>
                  </a:lnTo>
                  <a:lnTo>
                    <a:pt x="476326" y="163652"/>
                  </a:lnTo>
                  <a:lnTo>
                    <a:pt x="484149" y="171475"/>
                  </a:lnTo>
                  <a:lnTo>
                    <a:pt x="487553" y="171475"/>
                  </a:lnTo>
                  <a:lnTo>
                    <a:pt x="495388" y="163664"/>
                  </a:lnTo>
                  <a:lnTo>
                    <a:pt x="495388" y="161963"/>
                  </a:lnTo>
                  <a:lnTo>
                    <a:pt x="495388" y="160248"/>
                  </a:lnTo>
                  <a:close/>
                </a:path>
                <a:path w="667385" h="191135">
                  <a:moveTo>
                    <a:pt x="552538" y="150723"/>
                  </a:moveTo>
                  <a:lnTo>
                    <a:pt x="544715" y="142900"/>
                  </a:lnTo>
                  <a:lnTo>
                    <a:pt x="541312" y="142900"/>
                  </a:lnTo>
                  <a:lnTo>
                    <a:pt x="533488" y="150723"/>
                  </a:lnTo>
                  <a:lnTo>
                    <a:pt x="533488" y="154127"/>
                  </a:lnTo>
                  <a:lnTo>
                    <a:pt x="541312" y="161950"/>
                  </a:lnTo>
                  <a:lnTo>
                    <a:pt x="544715" y="161950"/>
                  </a:lnTo>
                  <a:lnTo>
                    <a:pt x="552538" y="154127"/>
                  </a:lnTo>
                  <a:lnTo>
                    <a:pt x="552538" y="152438"/>
                  </a:lnTo>
                  <a:lnTo>
                    <a:pt x="552538" y="150723"/>
                  </a:lnTo>
                  <a:close/>
                </a:path>
                <a:path w="667385" h="191135">
                  <a:moveTo>
                    <a:pt x="609701" y="26873"/>
                  </a:moveTo>
                  <a:lnTo>
                    <a:pt x="601878" y="19050"/>
                  </a:lnTo>
                  <a:lnTo>
                    <a:pt x="598474" y="19050"/>
                  </a:lnTo>
                  <a:lnTo>
                    <a:pt x="590651" y="26873"/>
                  </a:lnTo>
                  <a:lnTo>
                    <a:pt x="590651" y="30276"/>
                  </a:lnTo>
                  <a:lnTo>
                    <a:pt x="598474" y="38112"/>
                  </a:lnTo>
                  <a:lnTo>
                    <a:pt x="601878" y="38112"/>
                  </a:lnTo>
                  <a:lnTo>
                    <a:pt x="609701" y="30289"/>
                  </a:lnTo>
                  <a:lnTo>
                    <a:pt x="609701" y="28587"/>
                  </a:lnTo>
                  <a:lnTo>
                    <a:pt x="609701" y="26873"/>
                  </a:lnTo>
                  <a:close/>
                </a:path>
                <a:path w="667385" h="191135">
                  <a:moveTo>
                    <a:pt x="666864" y="160248"/>
                  </a:moveTo>
                  <a:lnTo>
                    <a:pt x="659041" y="152425"/>
                  </a:lnTo>
                  <a:lnTo>
                    <a:pt x="655637" y="152425"/>
                  </a:lnTo>
                  <a:lnTo>
                    <a:pt x="647814" y="160248"/>
                  </a:lnTo>
                  <a:lnTo>
                    <a:pt x="647814" y="163652"/>
                  </a:lnTo>
                  <a:lnTo>
                    <a:pt x="655637" y="171475"/>
                  </a:lnTo>
                  <a:lnTo>
                    <a:pt x="659041" y="171475"/>
                  </a:lnTo>
                  <a:lnTo>
                    <a:pt x="666864" y="163664"/>
                  </a:lnTo>
                  <a:lnTo>
                    <a:pt x="666864" y="161963"/>
                  </a:lnTo>
                  <a:lnTo>
                    <a:pt x="666864" y="160248"/>
                  </a:lnTo>
                  <a:close/>
                </a:path>
              </a:pathLst>
            </a:custGeom>
            <a:solidFill>
              <a:srgbClr val="FF9900"/>
            </a:solidFill>
            <a:ln>
              <a:solidFill>
                <a:srgbClr val="FF990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5192" name="Group 5191">
            <a:extLst>
              <a:ext uri="{FF2B5EF4-FFF2-40B4-BE49-F238E27FC236}">
                <a16:creationId xmlns:a16="http://schemas.microsoft.com/office/drawing/2014/main" id="{355B3896-F8AB-CA3D-B3BB-AE3C5551896B}"/>
              </a:ext>
            </a:extLst>
          </p:cNvPr>
          <p:cNvGrpSpPr/>
          <p:nvPr/>
        </p:nvGrpSpPr>
        <p:grpSpPr>
          <a:xfrm>
            <a:off x="2254318" y="3932276"/>
            <a:ext cx="715010" cy="253726"/>
            <a:chOff x="933450" y="3005548"/>
            <a:chExt cx="715010" cy="253726"/>
          </a:xfrm>
        </p:grpSpPr>
        <p:sp>
          <p:nvSpPr>
            <p:cNvPr id="5193" name="Graphic 124">
              <a:extLst>
                <a:ext uri="{FF2B5EF4-FFF2-40B4-BE49-F238E27FC236}">
                  <a16:creationId xmlns:a16="http://schemas.microsoft.com/office/drawing/2014/main" id="{150DABCC-0FD9-C08C-9161-D370855DE00C}"/>
                </a:ext>
              </a:extLst>
            </p:cNvPr>
            <p:cNvSpPr/>
            <p:nvPr/>
          </p:nvSpPr>
          <p:spPr>
            <a:xfrm>
              <a:off x="933450" y="3258004"/>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194" name="Graphic 125">
              <a:extLst>
                <a:ext uri="{FF2B5EF4-FFF2-40B4-BE49-F238E27FC236}">
                  <a16:creationId xmlns:a16="http://schemas.microsoft.com/office/drawing/2014/main" id="{FEAD2944-C9F4-7E3A-5E2D-FC86F191227B}"/>
                </a:ext>
              </a:extLst>
            </p:cNvPr>
            <p:cNvSpPr/>
            <p:nvPr/>
          </p:nvSpPr>
          <p:spPr>
            <a:xfrm>
              <a:off x="933450" y="3258004"/>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195" name="Graphic 126">
              <a:extLst>
                <a:ext uri="{FF2B5EF4-FFF2-40B4-BE49-F238E27FC236}">
                  <a16:creationId xmlns:a16="http://schemas.microsoft.com/office/drawing/2014/main" id="{3CA53635-4A25-AD06-82D2-39C4B6FEAF36}"/>
                </a:ext>
              </a:extLst>
            </p:cNvPr>
            <p:cNvSpPr/>
            <p:nvPr/>
          </p:nvSpPr>
          <p:spPr>
            <a:xfrm>
              <a:off x="963220" y="3017343"/>
              <a:ext cx="655320" cy="236220"/>
            </a:xfrm>
            <a:custGeom>
              <a:avLst/>
              <a:gdLst/>
              <a:ahLst/>
              <a:cxnLst/>
              <a:rect l="l" t="t" r="r" b="b"/>
              <a:pathLst>
                <a:path w="655320" h="236220">
                  <a:moveTo>
                    <a:pt x="654957" y="235898"/>
                  </a:moveTo>
                  <a:lnTo>
                    <a:pt x="0" y="235898"/>
                  </a:lnTo>
                  <a:lnTo>
                    <a:pt x="0" y="4966"/>
                  </a:lnTo>
                  <a:lnTo>
                    <a:pt x="59541" y="35867"/>
                  </a:lnTo>
                  <a:lnTo>
                    <a:pt x="119083" y="7725"/>
                  </a:lnTo>
                  <a:lnTo>
                    <a:pt x="178624" y="0"/>
                  </a:lnTo>
                  <a:lnTo>
                    <a:pt x="238166" y="275"/>
                  </a:lnTo>
                  <a:lnTo>
                    <a:pt x="297707" y="3586"/>
                  </a:lnTo>
                  <a:lnTo>
                    <a:pt x="357249" y="23451"/>
                  </a:lnTo>
                  <a:lnTo>
                    <a:pt x="416790" y="26210"/>
                  </a:lnTo>
                  <a:lnTo>
                    <a:pt x="476332" y="41385"/>
                  </a:lnTo>
                  <a:lnTo>
                    <a:pt x="535874" y="26762"/>
                  </a:lnTo>
                  <a:lnTo>
                    <a:pt x="595415" y="47731"/>
                  </a:lnTo>
                  <a:lnTo>
                    <a:pt x="654957" y="118086"/>
                  </a:lnTo>
                  <a:lnTo>
                    <a:pt x="654957" y="235898"/>
                  </a:lnTo>
                  <a:close/>
                </a:path>
              </a:pathLst>
            </a:custGeom>
            <a:solidFill>
              <a:srgbClr val="FF990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196" name="Graphic 127">
              <a:extLst>
                <a:ext uri="{FF2B5EF4-FFF2-40B4-BE49-F238E27FC236}">
                  <a16:creationId xmlns:a16="http://schemas.microsoft.com/office/drawing/2014/main" id="{16260C2F-BCC7-DC3E-9582-48C77AE6A8FB}"/>
                </a:ext>
              </a:extLst>
            </p:cNvPr>
            <p:cNvSpPr/>
            <p:nvPr/>
          </p:nvSpPr>
          <p:spPr>
            <a:xfrm>
              <a:off x="963220" y="3017343"/>
              <a:ext cx="655320" cy="118110"/>
            </a:xfrm>
            <a:custGeom>
              <a:avLst/>
              <a:gdLst/>
              <a:ahLst/>
              <a:cxnLst/>
              <a:rect l="l" t="t" r="r" b="b"/>
              <a:pathLst>
                <a:path w="655320" h="118110">
                  <a:moveTo>
                    <a:pt x="0" y="4966"/>
                  </a:moveTo>
                  <a:lnTo>
                    <a:pt x="59541" y="35867"/>
                  </a:lnTo>
                  <a:lnTo>
                    <a:pt x="119083" y="7725"/>
                  </a:lnTo>
                  <a:lnTo>
                    <a:pt x="178624" y="0"/>
                  </a:lnTo>
                  <a:lnTo>
                    <a:pt x="238166" y="275"/>
                  </a:lnTo>
                  <a:lnTo>
                    <a:pt x="297707" y="3586"/>
                  </a:lnTo>
                  <a:lnTo>
                    <a:pt x="357249" y="23451"/>
                  </a:lnTo>
                  <a:lnTo>
                    <a:pt x="416790" y="26210"/>
                  </a:lnTo>
                  <a:lnTo>
                    <a:pt x="476332" y="41385"/>
                  </a:lnTo>
                  <a:lnTo>
                    <a:pt x="535874" y="26762"/>
                  </a:lnTo>
                  <a:lnTo>
                    <a:pt x="595415" y="47731"/>
                  </a:lnTo>
                  <a:lnTo>
                    <a:pt x="654957" y="118086"/>
                  </a:lnTo>
                </a:path>
              </a:pathLst>
            </a:custGeom>
            <a:ln w="9526">
              <a:solidFill>
                <a:srgbClr val="FF990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197" name="Graphic 128">
              <a:extLst>
                <a:ext uri="{FF2B5EF4-FFF2-40B4-BE49-F238E27FC236}">
                  <a16:creationId xmlns:a16="http://schemas.microsoft.com/office/drawing/2014/main" id="{E7789095-B56D-E29A-974E-66B51D42822F}"/>
                </a:ext>
              </a:extLst>
            </p:cNvPr>
            <p:cNvSpPr/>
            <p:nvPr/>
          </p:nvSpPr>
          <p:spPr>
            <a:xfrm>
              <a:off x="952494" y="3005548"/>
              <a:ext cx="667385" cy="143510"/>
            </a:xfrm>
            <a:custGeom>
              <a:avLst/>
              <a:gdLst/>
              <a:ahLst/>
              <a:cxnLst/>
              <a:rect l="l" t="t" r="r" b="b"/>
              <a:pathLst>
                <a:path w="667385" h="143510">
                  <a:moveTo>
                    <a:pt x="19050" y="17348"/>
                  </a:moveTo>
                  <a:lnTo>
                    <a:pt x="11226" y="9525"/>
                  </a:lnTo>
                  <a:lnTo>
                    <a:pt x="7823" y="9537"/>
                  </a:lnTo>
                  <a:lnTo>
                    <a:pt x="0" y="17360"/>
                  </a:lnTo>
                  <a:lnTo>
                    <a:pt x="0" y="20764"/>
                  </a:lnTo>
                  <a:lnTo>
                    <a:pt x="7835" y="28587"/>
                  </a:lnTo>
                  <a:lnTo>
                    <a:pt x="11226" y="28587"/>
                  </a:lnTo>
                  <a:lnTo>
                    <a:pt x="19050" y="20764"/>
                  </a:lnTo>
                  <a:lnTo>
                    <a:pt x="19050" y="19062"/>
                  </a:lnTo>
                  <a:lnTo>
                    <a:pt x="19050" y="17348"/>
                  </a:lnTo>
                  <a:close/>
                </a:path>
                <a:path w="667385" h="143510">
                  <a:moveTo>
                    <a:pt x="76212" y="45923"/>
                  </a:moveTo>
                  <a:lnTo>
                    <a:pt x="68376" y="38112"/>
                  </a:lnTo>
                  <a:lnTo>
                    <a:pt x="64973" y="38112"/>
                  </a:lnTo>
                  <a:lnTo>
                    <a:pt x="57162" y="45948"/>
                  </a:lnTo>
                  <a:lnTo>
                    <a:pt x="57162" y="49352"/>
                  </a:lnTo>
                  <a:lnTo>
                    <a:pt x="64998" y="57175"/>
                  </a:lnTo>
                  <a:lnTo>
                    <a:pt x="68402" y="57162"/>
                  </a:lnTo>
                  <a:lnTo>
                    <a:pt x="76212" y="49339"/>
                  </a:lnTo>
                  <a:lnTo>
                    <a:pt x="76212" y="47637"/>
                  </a:lnTo>
                  <a:lnTo>
                    <a:pt x="76212" y="45923"/>
                  </a:lnTo>
                  <a:close/>
                </a:path>
                <a:path w="667385" h="143510">
                  <a:moveTo>
                    <a:pt x="133375" y="17348"/>
                  </a:moveTo>
                  <a:lnTo>
                    <a:pt x="125539" y="9537"/>
                  </a:lnTo>
                  <a:lnTo>
                    <a:pt x="122135" y="9537"/>
                  </a:lnTo>
                  <a:lnTo>
                    <a:pt x="114325" y="17373"/>
                  </a:lnTo>
                  <a:lnTo>
                    <a:pt x="114325" y="20777"/>
                  </a:lnTo>
                  <a:lnTo>
                    <a:pt x="122148" y="28587"/>
                  </a:lnTo>
                  <a:lnTo>
                    <a:pt x="125552" y="28587"/>
                  </a:lnTo>
                  <a:lnTo>
                    <a:pt x="133375" y="20764"/>
                  </a:lnTo>
                  <a:lnTo>
                    <a:pt x="133375" y="19062"/>
                  </a:lnTo>
                  <a:lnTo>
                    <a:pt x="133375" y="17348"/>
                  </a:lnTo>
                  <a:close/>
                </a:path>
                <a:path w="667385" h="143510">
                  <a:moveTo>
                    <a:pt x="190538" y="7823"/>
                  </a:moveTo>
                  <a:lnTo>
                    <a:pt x="182702" y="0"/>
                  </a:lnTo>
                  <a:lnTo>
                    <a:pt x="179311" y="0"/>
                  </a:lnTo>
                  <a:lnTo>
                    <a:pt x="171488" y="7823"/>
                  </a:lnTo>
                  <a:lnTo>
                    <a:pt x="171488" y="11226"/>
                  </a:lnTo>
                  <a:lnTo>
                    <a:pt x="179311" y="19050"/>
                  </a:lnTo>
                  <a:lnTo>
                    <a:pt x="182702" y="19050"/>
                  </a:lnTo>
                  <a:lnTo>
                    <a:pt x="190538" y="11239"/>
                  </a:lnTo>
                  <a:lnTo>
                    <a:pt x="190538" y="9537"/>
                  </a:lnTo>
                  <a:lnTo>
                    <a:pt x="190538" y="7823"/>
                  </a:lnTo>
                  <a:close/>
                </a:path>
                <a:path w="667385" h="143510">
                  <a:moveTo>
                    <a:pt x="257225" y="7823"/>
                  </a:moveTo>
                  <a:lnTo>
                    <a:pt x="249389" y="0"/>
                  </a:lnTo>
                  <a:lnTo>
                    <a:pt x="245986" y="0"/>
                  </a:lnTo>
                  <a:lnTo>
                    <a:pt x="238163" y="7823"/>
                  </a:lnTo>
                  <a:lnTo>
                    <a:pt x="238163" y="11226"/>
                  </a:lnTo>
                  <a:lnTo>
                    <a:pt x="245986" y="19050"/>
                  </a:lnTo>
                  <a:lnTo>
                    <a:pt x="249389" y="19050"/>
                  </a:lnTo>
                  <a:lnTo>
                    <a:pt x="257225" y="11239"/>
                  </a:lnTo>
                  <a:lnTo>
                    <a:pt x="257225" y="9537"/>
                  </a:lnTo>
                  <a:lnTo>
                    <a:pt x="257225" y="7823"/>
                  </a:lnTo>
                  <a:close/>
                </a:path>
                <a:path w="667385" h="143510">
                  <a:moveTo>
                    <a:pt x="314388" y="19062"/>
                  </a:moveTo>
                  <a:lnTo>
                    <a:pt x="306552" y="9525"/>
                  </a:lnTo>
                  <a:lnTo>
                    <a:pt x="303149" y="9525"/>
                  </a:lnTo>
                  <a:lnTo>
                    <a:pt x="295325" y="17348"/>
                  </a:lnTo>
                  <a:lnTo>
                    <a:pt x="295325" y="20751"/>
                  </a:lnTo>
                  <a:lnTo>
                    <a:pt x="303149" y="28575"/>
                  </a:lnTo>
                  <a:lnTo>
                    <a:pt x="306552" y="28575"/>
                  </a:lnTo>
                  <a:lnTo>
                    <a:pt x="314388" y="19062"/>
                  </a:lnTo>
                  <a:close/>
                </a:path>
                <a:path w="667385" h="143510">
                  <a:moveTo>
                    <a:pt x="371538" y="36398"/>
                  </a:moveTo>
                  <a:lnTo>
                    <a:pt x="363715" y="28575"/>
                  </a:lnTo>
                  <a:lnTo>
                    <a:pt x="360311" y="28575"/>
                  </a:lnTo>
                  <a:lnTo>
                    <a:pt x="352488" y="36410"/>
                  </a:lnTo>
                  <a:lnTo>
                    <a:pt x="352488" y="39814"/>
                  </a:lnTo>
                  <a:lnTo>
                    <a:pt x="360311" y="47637"/>
                  </a:lnTo>
                  <a:lnTo>
                    <a:pt x="363715" y="47637"/>
                  </a:lnTo>
                  <a:lnTo>
                    <a:pt x="371538" y="39814"/>
                  </a:lnTo>
                  <a:lnTo>
                    <a:pt x="371538" y="38112"/>
                  </a:lnTo>
                  <a:lnTo>
                    <a:pt x="371538" y="36398"/>
                  </a:lnTo>
                  <a:close/>
                </a:path>
                <a:path w="667385" h="143510">
                  <a:moveTo>
                    <a:pt x="428701" y="36398"/>
                  </a:moveTo>
                  <a:lnTo>
                    <a:pt x="420878" y="28575"/>
                  </a:lnTo>
                  <a:lnTo>
                    <a:pt x="417474" y="28575"/>
                  </a:lnTo>
                  <a:lnTo>
                    <a:pt x="409651" y="36410"/>
                  </a:lnTo>
                  <a:lnTo>
                    <a:pt x="409651" y="39814"/>
                  </a:lnTo>
                  <a:lnTo>
                    <a:pt x="417474" y="47637"/>
                  </a:lnTo>
                  <a:lnTo>
                    <a:pt x="420878" y="47637"/>
                  </a:lnTo>
                  <a:lnTo>
                    <a:pt x="428701" y="39814"/>
                  </a:lnTo>
                  <a:lnTo>
                    <a:pt x="428701" y="38112"/>
                  </a:lnTo>
                  <a:lnTo>
                    <a:pt x="428701" y="36398"/>
                  </a:lnTo>
                  <a:close/>
                </a:path>
                <a:path w="667385" h="143510">
                  <a:moveTo>
                    <a:pt x="495388" y="55448"/>
                  </a:moveTo>
                  <a:lnTo>
                    <a:pt x="487565" y="47637"/>
                  </a:lnTo>
                  <a:lnTo>
                    <a:pt x="484162" y="47637"/>
                  </a:lnTo>
                  <a:lnTo>
                    <a:pt x="476338" y="55460"/>
                  </a:lnTo>
                  <a:lnTo>
                    <a:pt x="476338" y="58864"/>
                  </a:lnTo>
                  <a:lnTo>
                    <a:pt x="484162" y="66687"/>
                  </a:lnTo>
                  <a:lnTo>
                    <a:pt x="487565" y="66687"/>
                  </a:lnTo>
                  <a:lnTo>
                    <a:pt x="495388" y="58864"/>
                  </a:lnTo>
                  <a:lnTo>
                    <a:pt x="495388" y="57162"/>
                  </a:lnTo>
                  <a:lnTo>
                    <a:pt x="495388" y="55448"/>
                  </a:lnTo>
                  <a:close/>
                </a:path>
                <a:path w="667385" h="143510">
                  <a:moveTo>
                    <a:pt x="552551" y="36398"/>
                  </a:moveTo>
                  <a:lnTo>
                    <a:pt x="544715" y="28575"/>
                  </a:lnTo>
                  <a:lnTo>
                    <a:pt x="541312" y="28575"/>
                  </a:lnTo>
                  <a:lnTo>
                    <a:pt x="533488" y="36410"/>
                  </a:lnTo>
                  <a:lnTo>
                    <a:pt x="533488" y="39814"/>
                  </a:lnTo>
                  <a:lnTo>
                    <a:pt x="541312" y="47637"/>
                  </a:lnTo>
                  <a:lnTo>
                    <a:pt x="544715" y="47637"/>
                  </a:lnTo>
                  <a:lnTo>
                    <a:pt x="552551" y="39814"/>
                  </a:lnTo>
                  <a:lnTo>
                    <a:pt x="552551" y="38112"/>
                  </a:lnTo>
                  <a:lnTo>
                    <a:pt x="552551" y="36398"/>
                  </a:lnTo>
                  <a:close/>
                </a:path>
                <a:path w="667385" h="143510">
                  <a:moveTo>
                    <a:pt x="609714" y="57162"/>
                  </a:moveTo>
                  <a:lnTo>
                    <a:pt x="601878" y="47637"/>
                  </a:lnTo>
                  <a:lnTo>
                    <a:pt x="598474" y="47637"/>
                  </a:lnTo>
                  <a:lnTo>
                    <a:pt x="590651" y="55460"/>
                  </a:lnTo>
                  <a:lnTo>
                    <a:pt x="590651" y="58864"/>
                  </a:lnTo>
                  <a:lnTo>
                    <a:pt x="598474" y="66687"/>
                  </a:lnTo>
                  <a:lnTo>
                    <a:pt x="601878" y="66687"/>
                  </a:lnTo>
                  <a:lnTo>
                    <a:pt x="609714" y="57162"/>
                  </a:lnTo>
                  <a:close/>
                </a:path>
                <a:path w="667385" h="143510">
                  <a:moveTo>
                    <a:pt x="666864" y="131673"/>
                  </a:moveTo>
                  <a:lnTo>
                    <a:pt x="659041" y="123850"/>
                  </a:lnTo>
                  <a:lnTo>
                    <a:pt x="655637" y="123850"/>
                  </a:lnTo>
                  <a:lnTo>
                    <a:pt x="647814" y="131673"/>
                  </a:lnTo>
                  <a:lnTo>
                    <a:pt x="647814" y="135077"/>
                  </a:lnTo>
                  <a:lnTo>
                    <a:pt x="655637" y="142900"/>
                  </a:lnTo>
                  <a:lnTo>
                    <a:pt x="659041" y="142900"/>
                  </a:lnTo>
                  <a:lnTo>
                    <a:pt x="666864" y="135077"/>
                  </a:lnTo>
                  <a:lnTo>
                    <a:pt x="666864" y="133375"/>
                  </a:lnTo>
                  <a:lnTo>
                    <a:pt x="666864" y="131673"/>
                  </a:lnTo>
                  <a:close/>
                </a:path>
              </a:pathLst>
            </a:custGeom>
            <a:solidFill>
              <a:srgbClr val="FF9900"/>
            </a:solidFill>
            <a:ln>
              <a:solidFill>
                <a:srgbClr val="FF990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63623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D7B-5CDF-823A-14B6-C43E6A4ACCDA}"/>
              </a:ext>
            </a:extLst>
          </p:cNvPr>
          <p:cNvSpPr>
            <a:spLocks noGrp="1"/>
          </p:cNvSpPr>
          <p:nvPr>
            <p:ph type="title"/>
          </p:nvPr>
        </p:nvSpPr>
        <p:spPr/>
        <p:txBody>
          <a:bodyPr>
            <a:normAutofit/>
          </a:bodyPr>
          <a:lstStyle/>
          <a:p>
            <a:r>
              <a:rPr lang="en-US" dirty="0"/>
              <a:t>Performance at a glance </a:t>
            </a:r>
            <a:endParaRPr lang="en-GB" dirty="0"/>
          </a:p>
        </p:txBody>
      </p:sp>
      <p:sp>
        <p:nvSpPr>
          <p:cNvPr id="3" name="Content Placeholder 2">
            <a:extLst>
              <a:ext uri="{FF2B5EF4-FFF2-40B4-BE49-F238E27FC236}">
                <a16:creationId xmlns:a16="http://schemas.microsoft.com/office/drawing/2014/main" id="{B785C2F4-1A1C-0E11-5BE9-EDEF185ABE04}"/>
              </a:ext>
            </a:extLst>
          </p:cNvPr>
          <p:cNvSpPr>
            <a:spLocks noGrp="1"/>
          </p:cNvSpPr>
          <p:nvPr>
            <p:ph idx="1"/>
          </p:nvPr>
        </p:nvSpPr>
        <p:spPr>
          <a:xfrm>
            <a:off x="1057460" y="4180139"/>
            <a:ext cx="10515600" cy="4351338"/>
          </a:xfrm>
        </p:spPr>
        <p:txBody>
          <a:bodyPr/>
          <a:lstStyle/>
          <a:p>
            <a:pPr marL="457200" lvl="1" indent="0">
              <a:buNone/>
            </a:pPr>
            <a:endParaRPr kumimoji="0" lang="en-US" alt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pSp>
        <p:nvGrpSpPr>
          <p:cNvPr id="4" name="Group 3">
            <a:extLst>
              <a:ext uri="{FF2B5EF4-FFF2-40B4-BE49-F238E27FC236}">
                <a16:creationId xmlns:a16="http://schemas.microsoft.com/office/drawing/2014/main" id="{D43567A4-4941-45FB-B192-B1DBA8E6DD99}"/>
              </a:ext>
            </a:extLst>
          </p:cNvPr>
          <p:cNvGrpSpPr/>
          <p:nvPr/>
        </p:nvGrpSpPr>
        <p:grpSpPr>
          <a:xfrm>
            <a:off x="432384" y="1585023"/>
            <a:ext cx="9915525" cy="682625"/>
            <a:chOff x="0" y="25400"/>
            <a:chExt cx="9915525" cy="682625"/>
          </a:xfrm>
        </p:grpSpPr>
        <p:grpSp>
          <p:nvGrpSpPr>
            <p:cNvPr id="6" name="Group 5">
              <a:extLst>
                <a:ext uri="{FF2B5EF4-FFF2-40B4-BE49-F238E27FC236}">
                  <a16:creationId xmlns:a16="http://schemas.microsoft.com/office/drawing/2014/main" id="{77F39894-AA0D-47B9-AD16-FF96B75FAAD6}"/>
                </a:ext>
              </a:extLst>
            </p:cNvPr>
            <p:cNvGrpSpPr>
              <a:grpSpLocks/>
            </p:cNvGrpSpPr>
            <p:nvPr/>
          </p:nvGrpSpPr>
          <p:grpSpPr bwMode="auto">
            <a:xfrm>
              <a:off x="0" y="25400"/>
              <a:ext cx="9915525" cy="47625"/>
              <a:chOff x="0" y="40"/>
              <a:chExt cx="15615" cy="75"/>
            </a:xfrm>
          </p:grpSpPr>
          <p:sp>
            <p:nvSpPr>
              <p:cNvPr id="12" name="docshape8">
                <a:extLst>
                  <a:ext uri="{FF2B5EF4-FFF2-40B4-BE49-F238E27FC236}">
                    <a16:creationId xmlns:a16="http://schemas.microsoft.com/office/drawing/2014/main" id="{AC1014BE-2855-48DC-894C-7637CC716640}"/>
                  </a:ext>
                </a:extLst>
              </p:cNvPr>
              <p:cNvSpPr>
                <a:spLocks noChangeArrowheads="1"/>
              </p:cNvSpPr>
              <p:nvPr/>
            </p:nvSpPr>
            <p:spPr bwMode="auto">
              <a:xfrm>
                <a:off x="0" y="40"/>
                <a:ext cx="15615" cy="75"/>
              </a:xfrm>
              <a:prstGeom prst="rect">
                <a:avLst/>
              </a:prstGeom>
              <a:solidFill>
                <a:srgbClr val="C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grpSp>
          <p:nvGrpSpPr>
            <p:cNvPr id="8" name="Group 7">
              <a:extLst>
                <a:ext uri="{FF2B5EF4-FFF2-40B4-BE49-F238E27FC236}">
                  <a16:creationId xmlns:a16="http://schemas.microsoft.com/office/drawing/2014/main" id="{F1D52AF5-C8E0-404C-B179-014D0542DADD}"/>
                </a:ext>
              </a:extLst>
            </p:cNvPr>
            <p:cNvGrpSpPr>
              <a:grpSpLocks/>
            </p:cNvGrpSpPr>
            <p:nvPr/>
          </p:nvGrpSpPr>
          <p:grpSpPr bwMode="auto">
            <a:xfrm>
              <a:off x="0" y="660400"/>
              <a:ext cx="9915525" cy="47625"/>
              <a:chOff x="0" y="660400"/>
              <a:chExt cx="15615" cy="75"/>
            </a:xfrm>
          </p:grpSpPr>
          <p:sp>
            <p:nvSpPr>
              <p:cNvPr id="10" name="docshape8">
                <a:extLst>
                  <a:ext uri="{FF2B5EF4-FFF2-40B4-BE49-F238E27FC236}">
                    <a16:creationId xmlns:a16="http://schemas.microsoft.com/office/drawing/2014/main" id="{86493C45-49CE-440B-9364-7655C3D781D9}"/>
                  </a:ext>
                </a:extLst>
              </p:cNvPr>
              <p:cNvSpPr>
                <a:spLocks noChangeArrowheads="1"/>
              </p:cNvSpPr>
              <p:nvPr/>
            </p:nvSpPr>
            <p:spPr bwMode="auto">
              <a:xfrm>
                <a:off x="0" y="660400"/>
                <a:ext cx="15615" cy="75"/>
              </a:xfrm>
              <a:prstGeom prst="rect">
                <a:avLst/>
              </a:prstGeom>
              <a:solidFill>
                <a:srgbClr val="C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sp>
          <p:nvSpPr>
            <p:cNvPr id="9" name="TextBox 14">
              <a:extLst>
                <a:ext uri="{FF2B5EF4-FFF2-40B4-BE49-F238E27FC236}">
                  <a16:creationId xmlns:a16="http://schemas.microsoft.com/office/drawing/2014/main" id="{B15AEF06-0E07-4CAC-A262-AD56A5883093}"/>
                </a:ext>
              </a:extLst>
            </p:cNvPr>
            <p:cNvSpPr txBox="1"/>
            <p:nvPr/>
          </p:nvSpPr>
          <p:spPr>
            <a:xfrm>
              <a:off x="0" y="175696"/>
              <a:ext cx="6096000" cy="369332"/>
            </a:xfrm>
            <a:prstGeom prst="rect">
              <a:avLst/>
            </a:prstGeom>
            <a:noFill/>
          </p:spPr>
          <p:txBody>
            <a:bodyPr wrap="square">
              <a:spAutoFit/>
            </a:bodyPr>
            <a:lstStyle/>
            <a:p>
              <a:r>
                <a:rPr lang="en-GB" sz="1800" kern="1200" dirty="0">
                  <a:effectLst/>
                  <a:latin typeface="Calibri" panose="020F0502020204030204" pitchFamily="34" charset="0"/>
                  <a:ea typeface="Calibri" panose="020F0502020204030204" pitchFamily="34" charset="0"/>
                  <a:cs typeface="Times New Roman" panose="02020603050405020304" pitchFamily="18" charset="0"/>
                </a:rPr>
                <a:t>Performance Measures Needing Improvement </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5" name="Slide Number Placeholder 14">
            <a:extLst>
              <a:ext uri="{FF2B5EF4-FFF2-40B4-BE49-F238E27FC236}">
                <a16:creationId xmlns:a16="http://schemas.microsoft.com/office/drawing/2014/main" id="{FA6043FB-F68E-CCBA-A96D-A6D5126B4BFE}"/>
              </a:ext>
            </a:extLst>
          </p:cNvPr>
          <p:cNvSpPr>
            <a:spLocks noGrp="1"/>
          </p:cNvSpPr>
          <p:nvPr>
            <p:ph type="sldNum" sz="quarter" idx="12"/>
          </p:nvPr>
        </p:nvSpPr>
        <p:spPr>
          <a:xfrm>
            <a:off x="9024771" y="6258202"/>
            <a:ext cx="2743200" cy="249385"/>
          </a:xfrm>
        </p:spPr>
        <p:txBody>
          <a:bodyPr/>
          <a:lstStyle/>
          <a:p>
            <a:fld id="{9FFE5F64-E8CB-4F58-B62A-F5B601B30668}" type="slidenum">
              <a:rPr lang="en-GB" smtClean="0"/>
              <a:t>7</a:t>
            </a:fld>
            <a:endParaRPr lang="en-GB" dirty="0"/>
          </a:p>
        </p:txBody>
      </p:sp>
      <p:pic>
        <p:nvPicPr>
          <p:cNvPr id="4151" name="Image 121">
            <a:extLst>
              <a:ext uri="{FF2B5EF4-FFF2-40B4-BE49-F238E27FC236}">
                <a16:creationId xmlns:a16="http://schemas.microsoft.com/office/drawing/2014/main" id="{89844CFF-E8F9-6315-555F-F8F662F4937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 cy="139700"/>
          </a:xfrm>
          <a:prstGeom prst="rect">
            <a:avLst/>
          </a:prstGeom>
          <a:noFill/>
          <a:extLst>
            <a:ext uri="{909E8E84-426E-40DD-AFC4-6F175D3DCCD1}">
              <a14:hiddenFill xmlns:a14="http://schemas.microsoft.com/office/drawing/2010/main">
                <a:solidFill>
                  <a:srgbClr val="FFFFFF"/>
                </a:solidFill>
              </a14:hiddenFill>
            </a:ext>
          </a:extLst>
        </p:spPr>
      </p:pic>
      <p:grpSp>
        <p:nvGrpSpPr>
          <p:cNvPr id="4127" name="Group 122"/>
          <p:cNvGrpSpPr>
            <a:grpSpLocks/>
          </p:cNvGrpSpPr>
          <p:nvPr/>
        </p:nvGrpSpPr>
        <p:grpSpPr bwMode="auto">
          <a:xfrm>
            <a:off x="1419225" y="76200"/>
            <a:ext cx="714375" cy="257175"/>
            <a:chOff x="0" y="0"/>
            <a:chExt cx="7150" cy="2578"/>
          </a:xfrm>
        </p:grpSpPr>
      </p:grpSp>
      <p:grpSp>
        <p:nvGrpSpPr>
          <p:cNvPr id="4145" name="Group 49"/>
          <p:cNvGrpSpPr>
            <a:grpSpLocks/>
          </p:cNvGrpSpPr>
          <p:nvPr/>
        </p:nvGrpSpPr>
        <p:grpSpPr bwMode="auto">
          <a:xfrm>
            <a:off x="1419225" y="76200"/>
            <a:ext cx="714375" cy="257175"/>
            <a:chOff x="0" y="0"/>
            <a:chExt cx="7150" cy="2578"/>
          </a:xfrm>
        </p:grpSpPr>
      </p:grpSp>
      <p:grpSp>
        <p:nvGrpSpPr>
          <p:cNvPr id="4200" name="Group 104"/>
          <p:cNvGrpSpPr>
            <a:grpSpLocks/>
          </p:cNvGrpSpPr>
          <p:nvPr/>
        </p:nvGrpSpPr>
        <p:grpSpPr bwMode="auto">
          <a:xfrm>
            <a:off x="1419225" y="76200"/>
            <a:ext cx="714375" cy="257175"/>
            <a:chOff x="0" y="0"/>
            <a:chExt cx="7150" cy="2578"/>
          </a:xfrm>
        </p:grpSpPr>
      </p:grpSp>
      <p:grpSp>
        <p:nvGrpSpPr>
          <p:cNvPr id="27" name="Group 26">
            <a:extLst>
              <a:ext uri="{FF2B5EF4-FFF2-40B4-BE49-F238E27FC236}">
                <a16:creationId xmlns:a16="http://schemas.microsoft.com/office/drawing/2014/main" id="{457A4A85-BD6F-8273-8A85-F7C25089C3C2}"/>
              </a:ext>
            </a:extLst>
          </p:cNvPr>
          <p:cNvGrpSpPr/>
          <p:nvPr/>
        </p:nvGrpSpPr>
        <p:grpSpPr>
          <a:xfrm>
            <a:off x="582300" y="2433040"/>
            <a:ext cx="3568700" cy="1255713"/>
            <a:chOff x="5255900" y="208041"/>
            <a:chExt cx="3568700" cy="1255713"/>
          </a:xfrm>
        </p:grpSpPr>
        <p:grpSp>
          <p:nvGrpSpPr>
            <p:cNvPr id="40" name="Group 39">
              <a:extLst>
                <a:ext uri="{FF2B5EF4-FFF2-40B4-BE49-F238E27FC236}">
                  <a16:creationId xmlns:a16="http://schemas.microsoft.com/office/drawing/2014/main" id="{C9B6B1CF-80BB-8207-A94D-B37FA2CF64F8}"/>
                </a:ext>
              </a:extLst>
            </p:cNvPr>
            <p:cNvGrpSpPr/>
            <p:nvPr/>
          </p:nvGrpSpPr>
          <p:grpSpPr>
            <a:xfrm>
              <a:off x="5255900" y="208041"/>
              <a:ext cx="3568700" cy="1255713"/>
              <a:chOff x="7630861" y="969430"/>
              <a:chExt cx="3568700" cy="1255713"/>
            </a:xfrm>
          </p:grpSpPr>
          <p:grpSp>
            <p:nvGrpSpPr>
              <p:cNvPr id="42" name="Group 41">
                <a:extLst>
                  <a:ext uri="{FF2B5EF4-FFF2-40B4-BE49-F238E27FC236}">
                    <a16:creationId xmlns:a16="http://schemas.microsoft.com/office/drawing/2014/main" id="{BBE04E78-8DEB-718D-5D36-9FD3EA7011CA}"/>
                  </a:ext>
                </a:extLst>
              </p:cNvPr>
              <p:cNvGrpSpPr/>
              <p:nvPr/>
            </p:nvGrpSpPr>
            <p:grpSpPr>
              <a:xfrm>
                <a:off x="7630861" y="969430"/>
                <a:ext cx="3568700" cy="1255713"/>
                <a:chOff x="7445894" y="226934"/>
                <a:chExt cx="3568700" cy="1255713"/>
              </a:xfrm>
            </p:grpSpPr>
            <p:graphicFrame>
              <p:nvGraphicFramePr>
                <p:cNvPr id="44" name="Object 43">
                  <a:extLst>
                    <a:ext uri="{FF2B5EF4-FFF2-40B4-BE49-F238E27FC236}">
                      <a16:creationId xmlns:a16="http://schemas.microsoft.com/office/drawing/2014/main" id="{35B545CB-A06A-CE77-4AE7-CF5DF53F6977}"/>
                    </a:ext>
                  </a:extLst>
                </p:cNvPr>
                <p:cNvGraphicFramePr>
                  <a:graphicFrameLocks noChangeAspect="1"/>
                </p:cNvGraphicFramePr>
                <p:nvPr/>
              </p:nvGraphicFramePr>
              <p:xfrm>
                <a:off x="7445894" y="226934"/>
                <a:ext cx="3568700" cy="1255713"/>
              </p:xfrm>
              <a:graphic>
                <a:graphicData uri="http://schemas.openxmlformats.org/presentationml/2006/ole">
                  <mc:AlternateContent xmlns:mc="http://schemas.openxmlformats.org/markup-compatibility/2006">
                    <mc:Choice xmlns:v="urn:schemas-microsoft-com:vml" Requires="v">
                      <p:oleObj name="Document" r:id="rId4" imgW="3580646" imgH="1268772" progId="Word.Document.12">
                        <p:embed/>
                      </p:oleObj>
                    </mc:Choice>
                    <mc:Fallback>
                      <p:oleObj name="Document" r:id="rId4" imgW="3580646" imgH="1268772" progId="Word.Document.12">
                        <p:embed/>
                        <p:pic>
                          <p:nvPicPr>
                            <p:cNvPr id="44" name="Object 43">
                              <a:extLst>
                                <a:ext uri="{FF2B5EF4-FFF2-40B4-BE49-F238E27FC236}">
                                  <a16:creationId xmlns:a16="http://schemas.microsoft.com/office/drawing/2014/main" id="{35B545CB-A06A-CE77-4AE7-CF5DF53F6977}"/>
                                </a:ext>
                              </a:extLst>
                            </p:cNvPr>
                            <p:cNvPicPr/>
                            <p:nvPr/>
                          </p:nvPicPr>
                          <p:blipFill>
                            <a:blip r:embed="rId5"/>
                            <a:stretch>
                              <a:fillRect/>
                            </a:stretch>
                          </p:blipFill>
                          <p:spPr>
                            <a:xfrm>
                              <a:off x="7445894" y="226934"/>
                              <a:ext cx="3568700" cy="1255713"/>
                            </a:xfrm>
                            <a:prstGeom prst="rect">
                              <a:avLst/>
                            </a:prstGeom>
                          </p:spPr>
                        </p:pic>
                      </p:oleObj>
                    </mc:Fallback>
                  </mc:AlternateContent>
                </a:graphicData>
              </a:graphic>
            </p:graphicFrame>
            <p:sp>
              <p:nvSpPr>
                <p:cNvPr id="45" name="TextBox 44">
                  <a:extLst>
                    <a:ext uri="{FF2B5EF4-FFF2-40B4-BE49-F238E27FC236}">
                      <a16:creationId xmlns:a16="http://schemas.microsoft.com/office/drawing/2014/main" id="{3C6CA110-86A9-A5DD-326B-C33D69889441}"/>
                    </a:ext>
                  </a:extLst>
                </p:cNvPr>
                <p:cNvSpPr txBox="1"/>
                <p:nvPr/>
              </p:nvSpPr>
              <p:spPr>
                <a:xfrm>
                  <a:off x="7638332" y="1056823"/>
                  <a:ext cx="2365248" cy="183711"/>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43" name="TextBox 42">
                <a:extLst>
                  <a:ext uri="{FF2B5EF4-FFF2-40B4-BE49-F238E27FC236}">
                    <a16:creationId xmlns:a16="http://schemas.microsoft.com/office/drawing/2014/main" id="{ABE46A17-58B0-567A-F02B-9833F220F004}"/>
                  </a:ext>
                </a:extLst>
              </p:cNvPr>
              <p:cNvSpPr txBox="1"/>
              <p:nvPr/>
            </p:nvSpPr>
            <p:spPr>
              <a:xfrm>
                <a:off x="7951125" y="1103526"/>
                <a:ext cx="825960"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FF0000"/>
                    </a:solidFill>
                    <a:effectLst/>
                    <a:uLnTx/>
                    <a:uFillTx/>
                    <a:latin typeface="Lucida Sans" panose="020B0602030504020204" pitchFamily="34" charset="0"/>
                  </a:rPr>
                  <a:t>2,464</a:t>
                </a:r>
              </a:p>
            </p:txBody>
          </p:sp>
        </p:grpSp>
        <p:sp>
          <p:nvSpPr>
            <p:cNvPr id="41" name="TextBox 40">
              <a:extLst>
                <a:ext uri="{FF2B5EF4-FFF2-40B4-BE49-F238E27FC236}">
                  <a16:creationId xmlns:a16="http://schemas.microsoft.com/office/drawing/2014/main" id="{7DB4F457-E0E3-C4C9-5846-D46FA02E4F62}"/>
                </a:ext>
              </a:extLst>
            </p:cNvPr>
            <p:cNvSpPr txBox="1"/>
            <p:nvPr/>
          </p:nvSpPr>
          <p:spPr>
            <a:xfrm>
              <a:off x="5573452" y="747998"/>
              <a:ext cx="2724459" cy="24622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Lucida Sans" panose="020B0602030504020204" pitchFamily="34" charset="0"/>
                </a:rPr>
                <a:t>PI_004 Number of AFAs</a:t>
              </a:r>
              <a:endParaRPr kumimoji="0" lang="en-GB" sz="1000" b="0" i="0" u="none" strike="noStrike" kern="0" cap="none" spc="0" normalizeH="0" baseline="0" noProof="0" dirty="0">
                <a:ln>
                  <a:noFill/>
                </a:ln>
                <a:solidFill>
                  <a:prstClr val="black"/>
                </a:solidFill>
                <a:effectLst/>
                <a:uLnTx/>
                <a:uFillTx/>
                <a:latin typeface="Lucida Sans" panose="020B0602030504020204" pitchFamily="34" charset="0"/>
              </a:endParaRPr>
            </a:p>
          </p:txBody>
        </p:sp>
      </p:grpSp>
      <p:grpSp>
        <p:nvGrpSpPr>
          <p:cNvPr id="48" name="Group 47">
            <a:extLst>
              <a:ext uri="{FF2B5EF4-FFF2-40B4-BE49-F238E27FC236}">
                <a16:creationId xmlns:a16="http://schemas.microsoft.com/office/drawing/2014/main" id="{3DAE8E7B-0865-7A88-FAC9-1886EA39BEF3}"/>
              </a:ext>
            </a:extLst>
          </p:cNvPr>
          <p:cNvGrpSpPr/>
          <p:nvPr/>
        </p:nvGrpSpPr>
        <p:grpSpPr>
          <a:xfrm>
            <a:off x="3891063" y="2445740"/>
            <a:ext cx="3568700" cy="1255713"/>
            <a:chOff x="5255900" y="208041"/>
            <a:chExt cx="3568700" cy="1255713"/>
          </a:xfrm>
        </p:grpSpPr>
        <p:grpSp>
          <p:nvGrpSpPr>
            <p:cNvPr id="49" name="Group 48">
              <a:extLst>
                <a:ext uri="{FF2B5EF4-FFF2-40B4-BE49-F238E27FC236}">
                  <a16:creationId xmlns:a16="http://schemas.microsoft.com/office/drawing/2014/main" id="{E89872EF-6531-886D-C1D0-DCD2896FE379}"/>
                </a:ext>
              </a:extLst>
            </p:cNvPr>
            <p:cNvGrpSpPr/>
            <p:nvPr/>
          </p:nvGrpSpPr>
          <p:grpSpPr>
            <a:xfrm>
              <a:off x="5255900" y="208041"/>
              <a:ext cx="3568700" cy="1255713"/>
              <a:chOff x="7630861" y="969430"/>
              <a:chExt cx="3568700" cy="1255713"/>
            </a:xfrm>
          </p:grpSpPr>
          <p:grpSp>
            <p:nvGrpSpPr>
              <p:cNvPr id="51" name="Group 50">
                <a:extLst>
                  <a:ext uri="{FF2B5EF4-FFF2-40B4-BE49-F238E27FC236}">
                    <a16:creationId xmlns:a16="http://schemas.microsoft.com/office/drawing/2014/main" id="{F14BFC54-2E86-C626-7472-27F65D82D7F1}"/>
                  </a:ext>
                </a:extLst>
              </p:cNvPr>
              <p:cNvGrpSpPr/>
              <p:nvPr/>
            </p:nvGrpSpPr>
            <p:grpSpPr>
              <a:xfrm>
                <a:off x="7630861" y="969430"/>
                <a:ext cx="3568700" cy="1255713"/>
                <a:chOff x="7445894" y="226934"/>
                <a:chExt cx="3568700" cy="1255713"/>
              </a:xfrm>
            </p:grpSpPr>
            <p:graphicFrame>
              <p:nvGraphicFramePr>
                <p:cNvPr id="53" name="Object 52">
                  <a:extLst>
                    <a:ext uri="{FF2B5EF4-FFF2-40B4-BE49-F238E27FC236}">
                      <a16:creationId xmlns:a16="http://schemas.microsoft.com/office/drawing/2014/main" id="{E556E1E7-1D9A-FB5F-968C-6BE5D2AF256E}"/>
                    </a:ext>
                  </a:extLst>
                </p:cNvPr>
                <p:cNvGraphicFramePr>
                  <a:graphicFrameLocks noChangeAspect="1"/>
                </p:cNvGraphicFramePr>
                <p:nvPr/>
              </p:nvGraphicFramePr>
              <p:xfrm>
                <a:off x="7445894" y="226934"/>
                <a:ext cx="3568700" cy="1255713"/>
              </p:xfrm>
              <a:graphic>
                <a:graphicData uri="http://schemas.openxmlformats.org/presentationml/2006/ole">
                  <mc:AlternateContent xmlns:mc="http://schemas.openxmlformats.org/markup-compatibility/2006">
                    <mc:Choice xmlns:v="urn:schemas-microsoft-com:vml" Requires="v">
                      <p:oleObj name="Document" r:id="rId4" imgW="3580646" imgH="1268772" progId="Word.Document.12">
                        <p:embed/>
                      </p:oleObj>
                    </mc:Choice>
                    <mc:Fallback>
                      <p:oleObj name="Document" r:id="rId4" imgW="3580646" imgH="1268772" progId="Word.Document.12">
                        <p:embed/>
                        <p:pic>
                          <p:nvPicPr>
                            <p:cNvPr id="53" name="Object 52">
                              <a:extLst>
                                <a:ext uri="{FF2B5EF4-FFF2-40B4-BE49-F238E27FC236}">
                                  <a16:creationId xmlns:a16="http://schemas.microsoft.com/office/drawing/2014/main" id="{E556E1E7-1D9A-FB5F-968C-6BE5D2AF256E}"/>
                                </a:ext>
                              </a:extLst>
                            </p:cNvPr>
                            <p:cNvPicPr/>
                            <p:nvPr/>
                          </p:nvPicPr>
                          <p:blipFill>
                            <a:blip r:embed="rId5"/>
                            <a:stretch>
                              <a:fillRect/>
                            </a:stretch>
                          </p:blipFill>
                          <p:spPr>
                            <a:xfrm>
                              <a:off x="7445894" y="226934"/>
                              <a:ext cx="3568700" cy="1255713"/>
                            </a:xfrm>
                            <a:prstGeom prst="rect">
                              <a:avLst/>
                            </a:prstGeom>
                          </p:spPr>
                        </p:pic>
                      </p:oleObj>
                    </mc:Fallback>
                  </mc:AlternateContent>
                </a:graphicData>
              </a:graphic>
            </p:graphicFrame>
            <p:sp>
              <p:nvSpPr>
                <p:cNvPr id="54" name="TextBox 53">
                  <a:extLst>
                    <a:ext uri="{FF2B5EF4-FFF2-40B4-BE49-F238E27FC236}">
                      <a16:creationId xmlns:a16="http://schemas.microsoft.com/office/drawing/2014/main" id="{1567F82E-B3EB-F81F-019A-6C2937E86395}"/>
                    </a:ext>
                  </a:extLst>
                </p:cNvPr>
                <p:cNvSpPr txBox="1"/>
                <p:nvPr/>
              </p:nvSpPr>
              <p:spPr>
                <a:xfrm>
                  <a:off x="7638332" y="1056823"/>
                  <a:ext cx="2365248" cy="183711"/>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52" name="TextBox 51">
                <a:extLst>
                  <a:ext uri="{FF2B5EF4-FFF2-40B4-BE49-F238E27FC236}">
                    <a16:creationId xmlns:a16="http://schemas.microsoft.com/office/drawing/2014/main" id="{32BD3686-C820-655E-53B1-D30F838C5375}"/>
                  </a:ext>
                </a:extLst>
              </p:cNvPr>
              <p:cNvSpPr txBox="1"/>
              <p:nvPr/>
            </p:nvSpPr>
            <p:spPr>
              <a:xfrm>
                <a:off x="7980434" y="1065097"/>
                <a:ext cx="825960"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FF0000"/>
                    </a:solidFill>
                    <a:effectLst/>
                    <a:uLnTx/>
                    <a:uFillTx/>
                    <a:latin typeface="Lucida Sans" panose="020B0602030504020204" pitchFamily="34" charset="0"/>
                  </a:rPr>
                  <a:t>5</a:t>
                </a:r>
              </a:p>
            </p:txBody>
          </p:sp>
        </p:grpSp>
        <p:sp>
          <p:nvSpPr>
            <p:cNvPr id="50" name="TextBox 49">
              <a:extLst>
                <a:ext uri="{FF2B5EF4-FFF2-40B4-BE49-F238E27FC236}">
                  <a16:creationId xmlns:a16="http://schemas.microsoft.com/office/drawing/2014/main" id="{25B2F7BB-F485-422E-2FB5-3CC5B28ABC69}"/>
                </a:ext>
              </a:extLst>
            </p:cNvPr>
            <p:cNvSpPr txBox="1"/>
            <p:nvPr/>
          </p:nvSpPr>
          <p:spPr>
            <a:xfrm>
              <a:off x="5582679" y="661361"/>
              <a:ext cx="1922929"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Lucida Sans" panose="020B0602030504020204" pitchFamily="34" charset="0"/>
                </a:rPr>
                <a:t>PI_009 Number of deaths in primary fires</a:t>
              </a:r>
              <a:endParaRPr kumimoji="0" lang="en-GB" sz="1000" b="0" i="0" u="none" strike="noStrike" kern="0" cap="none" spc="0" normalizeH="0" baseline="0" noProof="0" dirty="0">
                <a:ln>
                  <a:noFill/>
                </a:ln>
                <a:solidFill>
                  <a:prstClr val="black"/>
                </a:solidFill>
                <a:effectLst/>
                <a:uLnTx/>
                <a:uFillTx/>
                <a:latin typeface="Lucida Sans" panose="020B0602030504020204" pitchFamily="34" charset="0"/>
              </a:endParaRPr>
            </a:p>
          </p:txBody>
        </p:sp>
      </p:grpSp>
      <p:grpSp>
        <p:nvGrpSpPr>
          <p:cNvPr id="61" name="Group 60">
            <a:extLst>
              <a:ext uri="{FF2B5EF4-FFF2-40B4-BE49-F238E27FC236}">
                <a16:creationId xmlns:a16="http://schemas.microsoft.com/office/drawing/2014/main" id="{1BA33DB0-2F95-C5D2-A7FB-1D0968753A7F}"/>
              </a:ext>
            </a:extLst>
          </p:cNvPr>
          <p:cNvGrpSpPr/>
          <p:nvPr/>
        </p:nvGrpSpPr>
        <p:grpSpPr>
          <a:xfrm>
            <a:off x="7125406" y="2445740"/>
            <a:ext cx="3568700" cy="1255713"/>
            <a:chOff x="7630861" y="969430"/>
            <a:chExt cx="3568700" cy="1255713"/>
          </a:xfrm>
        </p:grpSpPr>
        <p:grpSp>
          <p:nvGrpSpPr>
            <p:cNvPr id="62" name="Group 61">
              <a:extLst>
                <a:ext uri="{FF2B5EF4-FFF2-40B4-BE49-F238E27FC236}">
                  <a16:creationId xmlns:a16="http://schemas.microsoft.com/office/drawing/2014/main" id="{D92EBAD9-9690-D369-7801-A76FF37C1899}"/>
                </a:ext>
              </a:extLst>
            </p:cNvPr>
            <p:cNvGrpSpPr/>
            <p:nvPr/>
          </p:nvGrpSpPr>
          <p:grpSpPr>
            <a:xfrm>
              <a:off x="7630861" y="969430"/>
              <a:ext cx="3568700" cy="1255713"/>
              <a:chOff x="7445894" y="226934"/>
              <a:chExt cx="3568700" cy="1255713"/>
            </a:xfrm>
          </p:grpSpPr>
          <p:graphicFrame>
            <p:nvGraphicFramePr>
              <p:cNvPr id="4096" name="Object 4095">
                <a:extLst>
                  <a:ext uri="{FF2B5EF4-FFF2-40B4-BE49-F238E27FC236}">
                    <a16:creationId xmlns:a16="http://schemas.microsoft.com/office/drawing/2014/main" id="{34A4B0E8-0730-CEE6-2C9F-FF1BEC789451}"/>
                  </a:ext>
                </a:extLst>
              </p:cNvPr>
              <p:cNvGraphicFramePr>
                <a:graphicFrameLocks noChangeAspect="1"/>
              </p:cNvGraphicFramePr>
              <p:nvPr/>
            </p:nvGraphicFramePr>
            <p:xfrm>
              <a:off x="7445894" y="226934"/>
              <a:ext cx="3568700" cy="1255713"/>
            </p:xfrm>
            <a:graphic>
              <a:graphicData uri="http://schemas.openxmlformats.org/presentationml/2006/ole">
                <mc:AlternateContent xmlns:mc="http://schemas.openxmlformats.org/markup-compatibility/2006">
                  <mc:Choice xmlns:v="urn:schemas-microsoft-com:vml" Requires="v">
                    <p:oleObj name="Document" r:id="rId4" imgW="3580646" imgH="1268772" progId="Word.Document.12">
                      <p:embed/>
                    </p:oleObj>
                  </mc:Choice>
                  <mc:Fallback>
                    <p:oleObj name="Document" r:id="rId4" imgW="3580646" imgH="1268772" progId="Word.Document.12">
                      <p:embed/>
                      <p:pic>
                        <p:nvPicPr>
                          <p:cNvPr id="4096" name="Object 4095">
                            <a:extLst>
                              <a:ext uri="{FF2B5EF4-FFF2-40B4-BE49-F238E27FC236}">
                                <a16:creationId xmlns:a16="http://schemas.microsoft.com/office/drawing/2014/main" id="{34A4B0E8-0730-CEE6-2C9F-FF1BEC789451}"/>
                              </a:ext>
                            </a:extLst>
                          </p:cNvPr>
                          <p:cNvPicPr/>
                          <p:nvPr/>
                        </p:nvPicPr>
                        <p:blipFill>
                          <a:blip r:embed="rId5"/>
                          <a:stretch>
                            <a:fillRect/>
                          </a:stretch>
                        </p:blipFill>
                        <p:spPr>
                          <a:xfrm>
                            <a:off x="7445894" y="226934"/>
                            <a:ext cx="3568700" cy="1255713"/>
                          </a:xfrm>
                          <a:prstGeom prst="rect">
                            <a:avLst/>
                          </a:prstGeom>
                        </p:spPr>
                      </p:pic>
                    </p:oleObj>
                  </mc:Fallback>
                </mc:AlternateContent>
              </a:graphicData>
            </a:graphic>
          </p:graphicFrame>
          <p:sp>
            <p:nvSpPr>
              <p:cNvPr id="4097" name="TextBox 4096">
                <a:extLst>
                  <a:ext uri="{FF2B5EF4-FFF2-40B4-BE49-F238E27FC236}">
                    <a16:creationId xmlns:a16="http://schemas.microsoft.com/office/drawing/2014/main" id="{1DA40832-4535-9099-8C1C-DBFA17ABB346}"/>
                  </a:ext>
                </a:extLst>
              </p:cNvPr>
              <p:cNvSpPr txBox="1"/>
              <p:nvPr/>
            </p:nvSpPr>
            <p:spPr>
              <a:xfrm>
                <a:off x="7638332" y="1056823"/>
                <a:ext cx="2365248" cy="183711"/>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63" name="TextBox 62">
              <a:extLst>
                <a:ext uri="{FF2B5EF4-FFF2-40B4-BE49-F238E27FC236}">
                  <a16:creationId xmlns:a16="http://schemas.microsoft.com/office/drawing/2014/main" id="{BA82B0B5-863C-EB6A-03AE-3B5178BEF8E7}"/>
                </a:ext>
              </a:extLst>
            </p:cNvPr>
            <p:cNvSpPr txBox="1"/>
            <p:nvPr/>
          </p:nvSpPr>
          <p:spPr>
            <a:xfrm>
              <a:off x="7947921" y="1090994"/>
              <a:ext cx="825960"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500" kern="0" dirty="0">
                  <a:solidFill>
                    <a:srgbClr val="FF0000"/>
                  </a:solidFill>
                  <a:latin typeface="Lucida Sans" panose="020B0602030504020204" pitchFamily="34" charset="0"/>
                </a:rPr>
                <a:t>606</a:t>
              </a:r>
              <a:endParaRPr kumimoji="0" lang="en-GB" sz="1500" b="0" i="0" u="none" strike="noStrike" kern="0" cap="none" spc="0" normalizeH="0" baseline="0" noProof="0" dirty="0">
                <a:ln>
                  <a:noFill/>
                </a:ln>
                <a:solidFill>
                  <a:srgbClr val="FF0000"/>
                </a:solidFill>
                <a:effectLst/>
                <a:uLnTx/>
                <a:uFillTx/>
                <a:latin typeface="Lucida Sans" panose="020B0602030504020204" pitchFamily="34" charset="0"/>
              </a:endParaRPr>
            </a:p>
          </p:txBody>
        </p:sp>
      </p:grpSp>
      <p:sp>
        <p:nvSpPr>
          <p:cNvPr id="4098" name="TextBox 4097">
            <a:extLst>
              <a:ext uri="{FF2B5EF4-FFF2-40B4-BE49-F238E27FC236}">
                <a16:creationId xmlns:a16="http://schemas.microsoft.com/office/drawing/2014/main" id="{68579BBF-19C7-06DB-9F8E-F1FDD6A0B91A}"/>
              </a:ext>
            </a:extLst>
          </p:cNvPr>
          <p:cNvSpPr txBox="1"/>
          <p:nvPr/>
        </p:nvSpPr>
        <p:spPr>
          <a:xfrm>
            <a:off x="7441814" y="2910697"/>
            <a:ext cx="2153540" cy="400110"/>
          </a:xfrm>
          <a:prstGeom prst="rect">
            <a:avLst/>
          </a:prstGeom>
          <a:noFill/>
        </p:spPr>
        <p:txBody>
          <a:bodyPr wrap="square">
            <a:spAutoFit/>
          </a:bodyPr>
          <a:lstStyle/>
          <a:p>
            <a:r>
              <a:rPr lang="en-US" sz="1000" dirty="0">
                <a:solidFill>
                  <a:prstClr val="black"/>
                </a:solidFill>
                <a:latin typeface="Lucida Sans" panose="020B0602030504020204" pitchFamily="34" charset="0"/>
              </a:rPr>
              <a:t>PI_016 Number of Fire safety checks completed</a:t>
            </a:r>
            <a:endParaRPr lang="en-GB" sz="1000" dirty="0">
              <a:solidFill>
                <a:prstClr val="black"/>
              </a:solidFill>
              <a:latin typeface="Lucida Sans" panose="020B0602030504020204" pitchFamily="34" charset="0"/>
            </a:endParaRPr>
          </a:p>
        </p:txBody>
      </p:sp>
      <p:grpSp>
        <p:nvGrpSpPr>
          <p:cNvPr id="4130" name="Group 4129">
            <a:extLst>
              <a:ext uri="{FF2B5EF4-FFF2-40B4-BE49-F238E27FC236}">
                <a16:creationId xmlns:a16="http://schemas.microsoft.com/office/drawing/2014/main" id="{B9C353E7-D04B-90DD-E4A4-4090E8CFB9FB}"/>
              </a:ext>
            </a:extLst>
          </p:cNvPr>
          <p:cNvGrpSpPr/>
          <p:nvPr/>
        </p:nvGrpSpPr>
        <p:grpSpPr>
          <a:xfrm>
            <a:off x="582300" y="4290636"/>
            <a:ext cx="3568700" cy="1255713"/>
            <a:chOff x="7534656" y="3079600"/>
            <a:chExt cx="3568700" cy="1255713"/>
          </a:xfrm>
        </p:grpSpPr>
        <p:grpSp>
          <p:nvGrpSpPr>
            <p:cNvPr id="4131" name="Group 4130">
              <a:extLst>
                <a:ext uri="{FF2B5EF4-FFF2-40B4-BE49-F238E27FC236}">
                  <a16:creationId xmlns:a16="http://schemas.microsoft.com/office/drawing/2014/main" id="{5BBB972E-9A73-D491-2CBE-A41F29BBE795}"/>
                </a:ext>
              </a:extLst>
            </p:cNvPr>
            <p:cNvGrpSpPr/>
            <p:nvPr/>
          </p:nvGrpSpPr>
          <p:grpSpPr>
            <a:xfrm>
              <a:off x="7534656" y="3079600"/>
              <a:ext cx="3568700" cy="1255713"/>
              <a:chOff x="7534656" y="3079600"/>
              <a:chExt cx="3568700" cy="1255713"/>
            </a:xfrm>
          </p:grpSpPr>
          <p:graphicFrame>
            <p:nvGraphicFramePr>
              <p:cNvPr id="4133" name="Object 4132">
                <a:extLst>
                  <a:ext uri="{FF2B5EF4-FFF2-40B4-BE49-F238E27FC236}">
                    <a16:creationId xmlns:a16="http://schemas.microsoft.com/office/drawing/2014/main" id="{17B45DD8-2DA2-B564-E648-588313A75B6A}"/>
                  </a:ext>
                </a:extLst>
              </p:cNvPr>
              <p:cNvGraphicFramePr>
                <a:graphicFrameLocks noChangeAspect="1"/>
              </p:cNvGraphicFramePr>
              <p:nvPr/>
            </p:nvGraphicFramePr>
            <p:xfrm>
              <a:off x="7534656" y="3079600"/>
              <a:ext cx="3568700" cy="1255713"/>
            </p:xfrm>
            <a:graphic>
              <a:graphicData uri="http://schemas.openxmlformats.org/presentationml/2006/ole">
                <mc:AlternateContent xmlns:mc="http://schemas.openxmlformats.org/markup-compatibility/2006">
                  <mc:Choice xmlns:v="urn:schemas-microsoft-com:vml" Requires="v">
                    <p:oleObj name="Document" r:id="rId4" imgW="3580646" imgH="1268772" progId="Word.Document.12">
                      <p:embed/>
                    </p:oleObj>
                  </mc:Choice>
                  <mc:Fallback>
                    <p:oleObj name="Document" r:id="rId4" imgW="3580646" imgH="1268772" progId="Word.Document.12">
                      <p:embed/>
                      <p:pic>
                        <p:nvPicPr>
                          <p:cNvPr id="4133" name="Object 4132">
                            <a:extLst>
                              <a:ext uri="{FF2B5EF4-FFF2-40B4-BE49-F238E27FC236}">
                                <a16:creationId xmlns:a16="http://schemas.microsoft.com/office/drawing/2014/main" id="{17B45DD8-2DA2-B564-E648-588313A75B6A}"/>
                              </a:ext>
                            </a:extLst>
                          </p:cNvPr>
                          <p:cNvPicPr/>
                          <p:nvPr/>
                        </p:nvPicPr>
                        <p:blipFill>
                          <a:blip r:embed="rId5"/>
                          <a:stretch>
                            <a:fillRect/>
                          </a:stretch>
                        </p:blipFill>
                        <p:spPr>
                          <a:xfrm>
                            <a:off x="7534656" y="3079600"/>
                            <a:ext cx="3568700" cy="1255713"/>
                          </a:xfrm>
                          <a:prstGeom prst="rect">
                            <a:avLst/>
                          </a:prstGeom>
                        </p:spPr>
                      </p:pic>
                    </p:oleObj>
                  </mc:Fallback>
                </mc:AlternateContent>
              </a:graphicData>
            </a:graphic>
          </p:graphicFrame>
          <p:sp>
            <p:nvSpPr>
              <p:cNvPr id="4134" name="TextBox 4133">
                <a:extLst>
                  <a:ext uri="{FF2B5EF4-FFF2-40B4-BE49-F238E27FC236}">
                    <a16:creationId xmlns:a16="http://schemas.microsoft.com/office/drawing/2014/main" id="{79483D77-F491-79DF-F1C2-8AEA7297F691}"/>
                  </a:ext>
                </a:extLst>
              </p:cNvPr>
              <p:cNvSpPr txBox="1"/>
              <p:nvPr/>
            </p:nvSpPr>
            <p:spPr>
              <a:xfrm>
                <a:off x="7719623" y="3894430"/>
                <a:ext cx="2628900" cy="187808"/>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0" cap="none" spc="-1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3</a:t>
                </a:r>
                <a:r>
                  <a:rPr kumimoji="0" lang="en-US" sz="650" b="0" i="0" u="none" strike="noStrike" kern="0" cap="none" spc="9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0" cap="none" spc="8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HAVE</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SAFE</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AND</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VALUED</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4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WORKFORCE</a:t>
                </a:r>
                <a:endParaRPr kumimoji="0" lang="en-GB" sz="110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4132" name="TextBox 4131">
              <a:extLst>
                <a:ext uri="{FF2B5EF4-FFF2-40B4-BE49-F238E27FC236}">
                  <a16:creationId xmlns:a16="http://schemas.microsoft.com/office/drawing/2014/main" id="{3D3CDD43-7056-4FED-39D8-A5EFC1E88CD8}"/>
                </a:ext>
              </a:extLst>
            </p:cNvPr>
            <p:cNvSpPr txBox="1"/>
            <p:nvPr/>
          </p:nvSpPr>
          <p:spPr>
            <a:xfrm>
              <a:off x="7856077" y="3154675"/>
              <a:ext cx="949785"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FF0000"/>
                  </a:solidFill>
                  <a:effectLst/>
                  <a:uLnTx/>
                  <a:uFillTx/>
                  <a:latin typeface="Lucida Sans" panose="020B0602030504020204" pitchFamily="34" charset="0"/>
                </a:rPr>
                <a:t>8.4</a:t>
              </a:r>
            </a:p>
          </p:txBody>
        </p:sp>
      </p:grpSp>
      <p:sp>
        <p:nvSpPr>
          <p:cNvPr id="4136" name="TextBox 4135">
            <a:extLst>
              <a:ext uri="{FF2B5EF4-FFF2-40B4-BE49-F238E27FC236}">
                <a16:creationId xmlns:a16="http://schemas.microsoft.com/office/drawing/2014/main" id="{2E9A53D9-AC54-80B7-3095-D0D588AC6AC8}"/>
              </a:ext>
            </a:extLst>
          </p:cNvPr>
          <p:cNvSpPr txBox="1"/>
          <p:nvPr/>
        </p:nvSpPr>
        <p:spPr>
          <a:xfrm>
            <a:off x="867609" y="4746792"/>
            <a:ext cx="2549996" cy="415498"/>
          </a:xfrm>
          <a:prstGeom prst="rect">
            <a:avLst/>
          </a:prstGeom>
          <a:noFill/>
        </p:spPr>
        <p:txBody>
          <a:bodyPr wrap="square">
            <a:spAutoFit/>
          </a:bodyPr>
          <a:lstStyle/>
          <a:p>
            <a:r>
              <a:rPr lang="en-US" sz="1000" dirty="0">
                <a:solidFill>
                  <a:prstClr val="black"/>
                </a:solidFill>
                <a:latin typeface="Lucida Sans" panose="020B0602030504020204" pitchFamily="34" charset="0"/>
              </a:rPr>
              <a:t>PI_003 Number of working days/shifts lost to sickness</a:t>
            </a:r>
            <a:endParaRPr lang="en-GB" sz="1000" dirty="0">
              <a:solidFill>
                <a:prstClr val="black"/>
              </a:solidFill>
              <a:latin typeface="Lucida Sans" panose="020B0602030504020204" pitchFamily="34" charset="0"/>
            </a:endParaRPr>
          </a:p>
        </p:txBody>
      </p:sp>
      <p:grpSp>
        <p:nvGrpSpPr>
          <p:cNvPr id="4143" name="Group 4142">
            <a:extLst>
              <a:ext uri="{FF2B5EF4-FFF2-40B4-BE49-F238E27FC236}">
                <a16:creationId xmlns:a16="http://schemas.microsoft.com/office/drawing/2014/main" id="{58411296-5FC4-5D36-9644-CC46F95B05B0}"/>
              </a:ext>
            </a:extLst>
          </p:cNvPr>
          <p:cNvGrpSpPr/>
          <p:nvPr/>
        </p:nvGrpSpPr>
        <p:grpSpPr>
          <a:xfrm>
            <a:off x="3871327" y="4289229"/>
            <a:ext cx="3568700" cy="1255713"/>
            <a:chOff x="7534656" y="3079600"/>
            <a:chExt cx="3568700" cy="1255713"/>
          </a:xfrm>
        </p:grpSpPr>
        <p:grpSp>
          <p:nvGrpSpPr>
            <p:cNvPr id="4144" name="Group 4143">
              <a:extLst>
                <a:ext uri="{FF2B5EF4-FFF2-40B4-BE49-F238E27FC236}">
                  <a16:creationId xmlns:a16="http://schemas.microsoft.com/office/drawing/2014/main" id="{DF903BF7-33C4-DC5B-5D91-6733BA9772AB}"/>
                </a:ext>
              </a:extLst>
            </p:cNvPr>
            <p:cNvGrpSpPr/>
            <p:nvPr/>
          </p:nvGrpSpPr>
          <p:grpSpPr>
            <a:xfrm>
              <a:off x="7534656" y="3079600"/>
              <a:ext cx="3568700" cy="1255713"/>
              <a:chOff x="7534656" y="3079600"/>
              <a:chExt cx="3568700" cy="1255713"/>
            </a:xfrm>
          </p:grpSpPr>
          <p:graphicFrame>
            <p:nvGraphicFramePr>
              <p:cNvPr id="4147" name="Object 4146">
                <a:extLst>
                  <a:ext uri="{FF2B5EF4-FFF2-40B4-BE49-F238E27FC236}">
                    <a16:creationId xmlns:a16="http://schemas.microsoft.com/office/drawing/2014/main" id="{785CB98D-98AB-42AE-E8CF-A4293FE0E26B}"/>
                  </a:ext>
                </a:extLst>
              </p:cNvPr>
              <p:cNvGraphicFramePr>
                <a:graphicFrameLocks noChangeAspect="1"/>
              </p:cNvGraphicFramePr>
              <p:nvPr/>
            </p:nvGraphicFramePr>
            <p:xfrm>
              <a:off x="7534656" y="3079600"/>
              <a:ext cx="3568700" cy="1255713"/>
            </p:xfrm>
            <a:graphic>
              <a:graphicData uri="http://schemas.openxmlformats.org/presentationml/2006/ole">
                <mc:AlternateContent xmlns:mc="http://schemas.openxmlformats.org/markup-compatibility/2006">
                  <mc:Choice xmlns:v="urn:schemas-microsoft-com:vml" Requires="v">
                    <p:oleObj name="Document" r:id="rId4" imgW="3580646" imgH="1268772" progId="Word.Document.12">
                      <p:embed/>
                    </p:oleObj>
                  </mc:Choice>
                  <mc:Fallback>
                    <p:oleObj name="Document" r:id="rId4" imgW="3580646" imgH="1268772" progId="Word.Document.12">
                      <p:embed/>
                      <p:pic>
                        <p:nvPicPr>
                          <p:cNvPr id="4147" name="Object 4146">
                            <a:extLst>
                              <a:ext uri="{FF2B5EF4-FFF2-40B4-BE49-F238E27FC236}">
                                <a16:creationId xmlns:a16="http://schemas.microsoft.com/office/drawing/2014/main" id="{785CB98D-98AB-42AE-E8CF-A4293FE0E26B}"/>
                              </a:ext>
                            </a:extLst>
                          </p:cNvPr>
                          <p:cNvPicPr/>
                          <p:nvPr/>
                        </p:nvPicPr>
                        <p:blipFill>
                          <a:blip r:embed="rId5"/>
                          <a:stretch>
                            <a:fillRect/>
                          </a:stretch>
                        </p:blipFill>
                        <p:spPr>
                          <a:xfrm>
                            <a:off x="7534656" y="3079600"/>
                            <a:ext cx="3568700" cy="1255713"/>
                          </a:xfrm>
                          <a:prstGeom prst="rect">
                            <a:avLst/>
                          </a:prstGeom>
                        </p:spPr>
                      </p:pic>
                    </p:oleObj>
                  </mc:Fallback>
                </mc:AlternateContent>
              </a:graphicData>
            </a:graphic>
          </p:graphicFrame>
          <p:sp>
            <p:nvSpPr>
              <p:cNvPr id="4148" name="TextBox 4147">
                <a:extLst>
                  <a:ext uri="{FF2B5EF4-FFF2-40B4-BE49-F238E27FC236}">
                    <a16:creationId xmlns:a16="http://schemas.microsoft.com/office/drawing/2014/main" id="{8B78F2D7-99A3-FBE0-E2BC-47700DE53B08}"/>
                  </a:ext>
                </a:extLst>
              </p:cNvPr>
              <p:cNvSpPr txBox="1"/>
              <p:nvPr/>
            </p:nvSpPr>
            <p:spPr>
              <a:xfrm>
                <a:off x="7719623" y="3894430"/>
                <a:ext cx="2628900" cy="187808"/>
              </a:xfrm>
              <a:prstGeom prst="rect">
                <a:avLst/>
              </a:prstGeom>
              <a:noFill/>
            </p:spPr>
            <p:txBody>
              <a:bodyPr wrap="square">
                <a:spAutoFit/>
              </a:bodyPr>
              <a:lstStyle/>
              <a:p>
                <a:pPr marL="123825" marR="0" lvl="0" indent="0" algn="l" defTabSz="914400" rtl="0" eaLnBrk="1" fontAlgn="auto" latinLnBrk="0" hangingPunct="1">
                  <a:lnSpc>
                    <a:spcPts val="750"/>
                  </a:lnSpc>
                  <a:spcBef>
                    <a:spcPts val="0"/>
                  </a:spcBef>
                  <a:spcAft>
                    <a:spcPts val="0"/>
                  </a:spcAft>
                  <a:buClrTx/>
                  <a:buSzTx/>
                  <a:buFontTx/>
                  <a:buNone/>
                  <a:tabLst/>
                  <a:defRPr/>
                </a:pP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1200" cap="none" spc="-1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3</a:t>
                </a:r>
                <a:r>
                  <a:rPr kumimoji="0" lang="en-US" sz="650" b="0" i="0" u="none" strike="noStrike" kern="1200" cap="none" spc="9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1200" cap="none" spc="8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HAVE</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SAFE</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AND</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VALUED</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4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WORKFORCE</a:t>
                </a:r>
                <a:endParaRPr kumimoji="0" lang="en-GB" sz="1100" b="0" i="0" u="none" strike="noStrike" kern="120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4146" name="TextBox 4145">
              <a:extLst>
                <a:ext uri="{FF2B5EF4-FFF2-40B4-BE49-F238E27FC236}">
                  <a16:creationId xmlns:a16="http://schemas.microsoft.com/office/drawing/2014/main" id="{515A27CD-6505-0483-2DA5-3D39B4D73113}"/>
                </a:ext>
              </a:extLst>
            </p:cNvPr>
            <p:cNvSpPr txBox="1"/>
            <p:nvPr/>
          </p:nvSpPr>
          <p:spPr>
            <a:xfrm>
              <a:off x="7856077" y="3154675"/>
              <a:ext cx="949785" cy="323165"/>
            </a:xfrm>
            <a:prstGeom prst="rect">
              <a:avLst/>
            </a:prstGeom>
            <a:noFill/>
          </p:spPr>
          <p:txBody>
            <a:bodyPr wrap="square" rtlCol="0">
              <a:spAutoFit/>
            </a:bodyPr>
            <a:lstStyle/>
            <a:p>
              <a:r>
                <a:rPr lang="en-GB" sz="1500" dirty="0">
                  <a:solidFill>
                    <a:srgbClr val="FF0000"/>
                  </a:solidFill>
                  <a:latin typeface="Lucida Sans" panose="020B0602030504020204" pitchFamily="34" charset="0"/>
                </a:rPr>
                <a:t>11</a:t>
              </a:r>
            </a:p>
          </p:txBody>
        </p:sp>
      </p:grpSp>
      <p:sp>
        <p:nvSpPr>
          <p:cNvPr id="4149" name="TextBox 4148">
            <a:extLst>
              <a:ext uri="{FF2B5EF4-FFF2-40B4-BE49-F238E27FC236}">
                <a16:creationId xmlns:a16="http://schemas.microsoft.com/office/drawing/2014/main" id="{52632E15-6016-1C00-0C7D-61D5C17AC2CF}"/>
              </a:ext>
            </a:extLst>
          </p:cNvPr>
          <p:cNvSpPr txBox="1"/>
          <p:nvPr/>
        </p:nvSpPr>
        <p:spPr>
          <a:xfrm>
            <a:off x="4162071" y="4746775"/>
            <a:ext cx="1799251" cy="415498"/>
          </a:xfrm>
          <a:prstGeom prst="rect">
            <a:avLst/>
          </a:prstGeom>
          <a:noFill/>
        </p:spPr>
        <p:txBody>
          <a:bodyPr wrap="square">
            <a:spAutoFit/>
          </a:bodyPr>
          <a:lstStyle/>
          <a:p>
            <a:r>
              <a:rPr lang="en-US" sz="1000" dirty="0">
                <a:latin typeface="Lucida Sans" panose="020B0602030504020204" pitchFamily="34" charset="0"/>
              </a:rPr>
              <a:t>PI_020 Number of RIDDOR incidents</a:t>
            </a:r>
            <a:endParaRPr lang="en-GB" sz="1000" dirty="0">
              <a:latin typeface="Lucida Sans" panose="020B0602030504020204" pitchFamily="34" charset="0"/>
            </a:endParaRPr>
          </a:p>
        </p:txBody>
      </p:sp>
      <p:grpSp>
        <p:nvGrpSpPr>
          <p:cNvPr id="4157" name="Group 4156">
            <a:extLst>
              <a:ext uri="{FF2B5EF4-FFF2-40B4-BE49-F238E27FC236}">
                <a16:creationId xmlns:a16="http://schemas.microsoft.com/office/drawing/2014/main" id="{3B919236-3F37-E9A6-9C8A-B6804F67E177}"/>
              </a:ext>
            </a:extLst>
          </p:cNvPr>
          <p:cNvGrpSpPr/>
          <p:nvPr/>
        </p:nvGrpSpPr>
        <p:grpSpPr>
          <a:xfrm>
            <a:off x="7160354" y="4243809"/>
            <a:ext cx="3568700" cy="1255713"/>
            <a:chOff x="7534656" y="3079600"/>
            <a:chExt cx="3568700" cy="1255713"/>
          </a:xfrm>
        </p:grpSpPr>
        <p:grpSp>
          <p:nvGrpSpPr>
            <p:cNvPr id="4158" name="Group 4157">
              <a:extLst>
                <a:ext uri="{FF2B5EF4-FFF2-40B4-BE49-F238E27FC236}">
                  <a16:creationId xmlns:a16="http://schemas.microsoft.com/office/drawing/2014/main" id="{264B4E0A-490D-3963-A17D-12E7C3DB76A9}"/>
                </a:ext>
              </a:extLst>
            </p:cNvPr>
            <p:cNvGrpSpPr/>
            <p:nvPr/>
          </p:nvGrpSpPr>
          <p:grpSpPr>
            <a:xfrm>
              <a:off x="7534656" y="3079600"/>
              <a:ext cx="3568700" cy="1255713"/>
              <a:chOff x="7534656" y="3079600"/>
              <a:chExt cx="3568700" cy="1255713"/>
            </a:xfrm>
          </p:grpSpPr>
          <p:graphicFrame>
            <p:nvGraphicFramePr>
              <p:cNvPr id="4160" name="Object 4159">
                <a:extLst>
                  <a:ext uri="{FF2B5EF4-FFF2-40B4-BE49-F238E27FC236}">
                    <a16:creationId xmlns:a16="http://schemas.microsoft.com/office/drawing/2014/main" id="{13A3CEDF-0F56-8F11-B331-9C90C98291E2}"/>
                  </a:ext>
                </a:extLst>
              </p:cNvPr>
              <p:cNvGraphicFramePr>
                <a:graphicFrameLocks noChangeAspect="1"/>
              </p:cNvGraphicFramePr>
              <p:nvPr/>
            </p:nvGraphicFramePr>
            <p:xfrm>
              <a:off x="7534656" y="3079600"/>
              <a:ext cx="3568700" cy="1255713"/>
            </p:xfrm>
            <a:graphic>
              <a:graphicData uri="http://schemas.openxmlformats.org/presentationml/2006/ole">
                <mc:AlternateContent xmlns:mc="http://schemas.openxmlformats.org/markup-compatibility/2006">
                  <mc:Choice xmlns:v="urn:schemas-microsoft-com:vml" Requires="v">
                    <p:oleObj name="Document" r:id="rId4" imgW="3580646" imgH="1268772" progId="Word.Document.12">
                      <p:embed/>
                    </p:oleObj>
                  </mc:Choice>
                  <mc:Fallback>
                    <p:oleObj name="Document" r:id="rId4" imgW="3580646" imgH="1268772" progId="Word.Document.12">
                      <p:embed/>
                      <p:pic>
                        <p:nvPicPr>
                          <p:cNvPr id="4160" name="Object 4159">
                            <a:extLst>
                              <a:ext uri="{FF2B5EF4-FFF2-40B4-BE49-F238E27FC236}">
                                <a16:creationId xmlns:a16="http://schemas.microsoft.com/office/drawing/2014/main" id="{13A3CEDF-0F56-8F11-B331-9C90C98291E2}"/>
                              </a:ext>
                            </a:extLst>
                          </p:cNvPr>
                          <p:cNvPicPr/>
                          <p:nvPr/>
                        </p:nvPicPr>
                        <p:blipFill>
                          <a:blip r:embed="rId5"/>
                          <a:stretch>
                            <a:fillRect/>
                          </a:stretch>
                        </p:blipFill>
                        <p:spPr>
                          <a:xfrm>
                            <a:off x="7534656" y="3079600"/>
                            <a:ext cx="3568700" cy="1255713"/>
                          </a:xfrm>
                          <a:prstGeom prst="rect">
                            <a:avLst/>
                          </a:prstGeom>
                        </p:spPr>
                      </p:pic>
                    </p:oleObj>
                  </mc:Fallback>
                </mc:AlternateContent>
              </a:graphicData>
            </a:graphic>
          </p:graphicFrame>
          <p:sp>
            <p:nvSpPr>
              <p:cNvPr id="4161" name="TextBox 4160">
                <a:extLst>
                  <a:ext uri="{FF2B5EF4-FFF2-40B4-BE49-F238E27FC236}">
                    <a16:creationId xmlns:a16="http://schemas.microsoft.com/office/drawing/2014/main" id="{B3E5AF14-95D9-EF51-56A8-5F6BF34C89ED}"/>
                  </a:ext>
                </a:extLst>
              </p:cNvPr>
              <p:cNvSpPr txBox="1"/>
              <p:nvPr/>
            </p:nvSpPr>
            <p:spPr>
              <a:xfrm>
                <a:off x="7719623" y="3894430"/>
                <a:ext cx="2628900" cy="187808"/>
              </a:xfrm>
              <a:prstGeom prst="rect">
                <a:avLst/>
              </a:prstGeom>
              <a:noFill/>
            </p:spPr>
            <p:txBody>
              <a:bodyPr wrap="square">
                <a:spAutoFit/>
              </a:bodyPr>
              <a:lstStyle/>
              <a:p>
                <a:pPr marL="123825" marR="0" lvl="0" indent="0" algn="l" defTabSz="914400" rtl="0" eaLnBrk="1" fontAlgn="auto" latinLnBrk="0" hangingPunct="1">
                  <a:lnSpc>
                    <a:spcPts val="750"/>
                  </a:lnSpc>
                  <a:spcBef>
                    <a:spcPts val="0"/>
                  </a:spcBef>
                  <a:spcAft>
                    <a:spcPts val="0"/>
                  </a:spcAft>
                  <a:buClrTx/>
                  <a:buSzTx/>
                  <a:buFontTx/>
                  <a:buNone/>
                  <a:tabLst/>
                  <a:defRPr/>
                </a:pP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1200" cap="none" spc="-1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3</a:t>
                </a:r>
                <a:r>
                  <a:rPr kumimoji="0" lang="en-US" sz="650" b="0" i="0" u="none" strike="noStrike" kern="1200" cap="none" spc="9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1200" cap="none" spc="8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HAVE</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SAFE</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AND</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VALUED</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4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WORKFORCE</a:t>
                </a:r>
                <a:endParaRPr kumimoji="0" lang="en-GB" sz="1100" b="0" i="0" u="none" strike="noStrike" kern="120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4159" name="TextBox 4158">
              <a:extLst>
                <a:ext uri="{FF2B5EF4-FFF2-40B4-BE49-F238E27FC236}">
                  <a16:creationId xmlns:a16="http://schemas.microsoft.com/office/drawing/2014/main" id="{63D9A4C4-5E54-F93F-E2F2-B0B60F0FD579}"/>
                </a:ext>
              </a:extLst>
            </p:cNvPr>
            <p:cNvSpPr txBox="1"/>
            <p:nvPr/>
          </p:nvSpPr>
          <p:spPr>
            <a:xfrm>
              <a:off x="7856077" y="3154675"/>
              <a:ext cx="949785" cy="323165"/>
            </a:xfrm>
            <a:prstGeom prst="rect">
              <a:avLst/>
            </a:prstGeom>
            <a:noFill/>
          </p:spPr>
          <p:txBody>
            <a:bodyPr wrap="square" rtlCol="0">
              <a:spAutoFit/>
            </a:bodyPr>
            <a:lstStyle/>
            <a:p>
              <a:r>
                <a:rPr lang="en-GB" sz="1500" dirty="0">
                  <a:solidFill>
                    <a:srgbClr val="FF0000"/>
                  </a:solidFill>
                  <a:latin typeface="Lucida Sans" panose="020B0602030504020204" pitchFamily="34" charset="0"/>
                </a:rPr>
                <a:t>143</a:t>
              </a:r>
            </a:p>
          </p:txBody>
        </p:sp>
      </p:grpSp>
      <p:sp>
        <p:nvSpPr>
          <p:cNvPr id="4162" name="TextBox 4161">
            <a:extLst>
              <a:ext uri="{FF2B5EF4-FFF2-40B4-BE49-F238E27FC236}">
                <a16:creationId xmlns:a16="http://schemas.microsoft.com/office/drawing/2014/main" id="{3037DE2F-8FE5-E50D-6E90-B680E15ADE36}"/>
              </a:ext>
            </a:extLst>
          </p:cNvPr>
          <p:cNvSpPr txBox="1"/>
          <p:nvPr/>
        </p:nvSpPr>
        <p:spPr>
          <a:xfrm>
            <a:off x="7459823" y="4688753"/>
            <a:ext cx="2331543" cy="415498"/>
          </a:xfrm>
          <a:prstGeom prst="rect">
            <a:avLst/>
          </a:prstGeom>
          <a:noFill/>
        </p:spPr>
        <p:txBody>
          <a:bodyPr wrap="square">
            <a:spAutoFit/>
          </a:bodyPr>
          <a:lstStyle/>
          <a:p>
            <a:r>
              <a:rPr lang="en-US" sz="1000" dirty="0">
                <a:latin typeface="Lucida Sans" panose="020B0602030504020204" pitchFamily="34" charset="0"/>
              </a:rPr>
              <a:t>PI_021 Number of workplace reported accidents/injuries</a:t>
            </a:r>
            <a:endParaRPr lang="en-GB" sz="1000" dirty="0">
              <a:latin typeface="Lucida Sans" panose="020B0602030504020204" pitchFamily="34" charset="0"/>
            </a:endParaRPr>
          </a:p>
        </p:txBody>
      </p:sp>
      <p:grpSp>
        <p:nvGrpSpPr>
          <p:cNvPr id="4163" name="Group 4162">
            <a:extLst>
              <a:ext uri="{FF2B5EF4-FFF2-40B4-BE49-F238E27FC236}">
                <a16:creationId xmlns:a16="http://schemas.microsoft.com/office/drawing/2014/main" id="{E4C4A522-53F9-9803-FEED-08CFA3CA906F}"/>
              </a:ext>
            </a:extLst>
          </p:cNvPr>
          <p:cNvGrpSpPr>
            <a:grpSpLocks/>
          </p:cNvGrpSpPr>
          <p:nvPr/>
        </p:nvGrpSpPr>
        <p:grpSpPr>
          <a:xfrm>
            <a:off x="2273180" y="2563456"/>
            <a:ext cx="715010" cy="253722"/>
            <a:chOff x="0" y="9"/>
            <a:chExt cx="715010" cy="253722"/>
          </a:xfrm>
        </p:grpSpPr>
        <p:sp>
          <p:nvSpPr>
            <p:cNvPr id="4164" name="Graphic 103">
              <a:extLst>
                <a:ext uri="{FF2B5EF4-FFF2-40B4-BE49-F238E27FC236}">
                  <a16:creationId xmlns:a16="http://schemas.microsoft.com/office/drawing/2014/main" id="{B9A4D81E-6741-E676-43F1-19DB8A67621A}"/>
                </a:ext>
              </a:extLst>
            </p:cNvPr>
            <p:cNvSpPr/>
            <p:nvPr/>
          </p:nvSpPr>
          <p:spPr>
            <a:xfrm>
              <a:off x="0" y="252461"/>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4165" name="Graphic 104">
              <a:extLst>
                <a:ext uri="{FF2B5EF4-FFF2-40B4-BE49-F238E27FC236}">
                  <a16:creationId xmlns:a16="http://schemas.microsoft.com/office/drawing/2014/main" id="{7E140E79-9F2B-5176-6FC5-B0F3F715A179}"/>
                </a:ext>
              </a:extLst>
            </p:cNvPr>
            <p:cNvSpPr/>
            <p:nvPr/>
          </p:nvSpPr>
          <p:spPr>
            <a:xfrm>
              <a:off x="0" y="252461"/>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4166" name="Graphic 105">
              <a:extLst>
                <a:ext uri="{FF2B5EF4-FFF2-40B4-BE49-F238E27FC236}">
                  <a16:creationId xmlns:a16="http://schemas.microsoft.com/office/drawing/2014/main" id="{292065D1-37AA-27A3-AB64-1DD5AB8AD60B}"/>
                </a:ext>
              </a:extLst>
            </p:cNvPr>
            <p:cNvSpPr/>
            <p:nvPr/>
          </p:nvSpPr>
          <p:spPr>
            <a:xfrm>
              <a:off x="29770" y="11800"/>
              <a:ext cx="655320" cy="236220"/>
            </a:xfrm>
            <a:custGeom>
              <a:avLst/>
              <a:gdLst/>
              <a:ahLst/>
              <a:cxnLst/>
              <a:rect l="l" t="t" r="r" b="b"/>
              <a:pathLst>
                <a:path w="655320" h="236220">
                  <a:moveTo>
                    <a:pt x="654957" y="235898"/>
                  </a:moveTo>
                  <a:lnTo>
                    <a:pt x="0" y="235898"/>
                  </a:lnTo>
                  <a:lnTo>
                    <a:pt x="0" y="47329"/>
                  </a:lnTo>
                  <a:lnTo>
                    <a:pt x="59541" y="76629"/>
                  </a:lnTo>
                  <a:lnTo>
                    <a:pt x="119083" y="39065"/>
                  </a:lnTo>
                  <a:lnTo>
                    <a:pt x="178624" y="63106"/>
                  </a:lnTo>
                  <a:lnTo>
                    <a:pt x="238166" y="66111"/>
                  </a:lnTo>
                  <a:lnTo>
                    <a:pt x="297707" y="61603"/>
                  </a:lnTo>
                  <a:lnTo>
                    <a:pt x="357249" y="30050"/>
                  </a:lnTo>
                  <a:lnTo>
                    <a:pt x="416790" y="21035"/>
                  </a:lnTo>
                  <a:lnTo>
                    <a:pt x="476332" y="1502"/>
                  </a:lnTo>
                  <a:lnTo>
                    <a:pt x="595415" y="0"/>
                  </a:lnTo>
                  <a:lnTo>
                    <a:pt x="654957" y="19532"/>
                  </a:lnTo>
                  <a:lnTo>
                    <a:pt x="654957" y="235898"/>
                  </a:lnTo>
                  <a:close/>
                </a:path>
              </a:pathLst>
            </a:custGeom>
            <a:solidFill>
              <a:srgbClr val="FF4040">
                <a:alpha val="25099"/>
              </a:srgbClr>
            </a:solidFill>
          </p:spPr>
          <p:txBody>
            <a:bodyPr wrap="square" lIns="0" tIns="0" rIns="0" bIns="0" rtlCol="0">
              <a:prstTxWarp prst="textNoShape">
                <a:avLst/>
              </a:prstTxWarp>
              <a:noAutofit/>
            </a:bodyPr>
            <a:lstStyle/>
            <a:p>
              <a:endParaRPr lang="en-GB"/>
            </a:p>
          </p:txBody>
        </p:sp>
        <p:sp>
          <p:nvSpPr>
            <p:cNvPr id="4167" name="Graphic 106">
              <a:extLst>
                <a:ext uri="{FF2B5EF4-FFF2-40B4-BE49-F238E27FC236}">
                  <a16:creationId xmlns:a16="http://schemas.microsoft.com/office/drawing/2014/main" id="{259F2014-4457-01E3-BB24-DD437A4EB838}"/>
                </a:ext>
              </a:extLst>
            </p:cNvPr>
            <p:cNvSpPr/>
            <p:nvPr/>
          </p:nvSpPr>
          <p:spPr>
            <a:xfrm>
              <a:off x="29770" y="11800"/>
              <a:ext cx="655320" cy="76835"/>
            </a:xfrm>
            <a:custGeom>
              <a:avLst/>
              <a:gdLst/>
              <a:ahLst/>
              <a:cxnLst/>
              <a:rect l="l" t="t" r="r" b="b"/>
              <a:pathLst>
                <a:path w="655320" h="76835">
                  <a:moveTo>
                    <a:pt x="0" y="47329"/>
                  </a:moveTo>
                  <a:lnTo>
                    <a:pt x="59541" y="76629"/>
                  </a:lnTo>
                  <a:lnTo>
                    <a:pt x="119083" y="39065"/>
                  </a:lnTo>
                  <a:lnTo>
                    <a:pt x="178624" y="63106"/>
                  </a:lnTo>
                  <a:lnTo>
                    <a:pt x="238166" y="66111"/>
                  </a:lnTo>
                  <a:lnTo>
                    <a:pt x="297707" y="61603"/>
                  </a:lnTo>
                  <a:lnTo>
                    <a:pt x="357249" y="30050"/>
                  </a:lnTo>
                  <a:lnTo>
                    <a:pt x="416790" y="21035"/>
                  </a:lnTo>
                  <a:lnTo>
                    <a:pt x="476332" y="1502"/>
                  </a:lnTo>
                  <a:lnTo>
                    <a:pt x="535874" y="751"/>
                  </a:lnTo>
                  <a:lnTo>
                    <a:pt x="595415" y="0"/>
                  </a:lnTo>
                  <a:lnTo>
                    <a:pt x="654957" y="19532"/>
                  </a:lnTo>
                </a:path>
              </a:pathLst>
            </a:custGeom>
            <a:ln w="9526">
              <a:solidFill>
                <a:srgbClr val="FF4040"/>
              </a:solidFill>
              <a:prstDash val="solid"/>
            </a:ln>
          </p:spPr>
          <p:txBody>
            <a:bodyPr wrap="square" lIns="0" tIns="0" rIns="0" bIns="0" rtlCol="0">
              <a:prstTxWarp prst="textNoShape">
                <a:avLst/>
              </a:prstTxWarp>
              <a:noAutofit/>
            </a:bodyPr>
            <a:lstStyle/>
            <a:p>
              <a:endParaRPr lang="en-GB"/>
            </a:p>
          </p:txBody>
        </p:sp>
        <p:sp>
          <p:nvSpPr>
            <p:cNvPr id="4168" name="Graphic 107">
              <a:extLst>
                <a:ext uri="{FF2B5EF4-FFF2-40B4-BE49-F238E27FC236}">
                  <a16:creationId xmlns:a16="http://schemas.microsoft.com/office/drawing/2014/main" id="{166AB7EE-412F-B128-FF20-0BAEA8FB6325}"/>
                </a:ext>
              </a:extLst>
            </p:cNvPr>
            <p:cNvSpPr/>
            <p:nvPr/>
          </p:nvSpPr>
          <p:spPr>
            <a:xfrm>
              <a:off x="19044" y="9"/>
              <a:ext cx="667385" cy="95885"/>
            </a:xfrm>
            <a:custGeom>
              <a:avLst/>
              <a:gdLst/>
              <a:ahLst/>
              <a:cxnLst/>
              <a:rect l="l" t="t" r="r" b="b"/>
              <a:pathLst>
                <a:path w="667385" h="95885">
                  <a:moveTo>
                    <a:pt x="19050" y="55448"/>
                  </a:moveTo>
                  <a:lnTo>
                    <a:pt x="11226" y="47637"/>
                  </a:lnTo>
                  <a:lnTo>
                    <a:pt x="7823" y="47637"/>
                  </a:lnTo>
                  <a:lnTo>
                    <a:pt x="0" y="55460"/>
                  </a:lnTo>
                  <a:lnTo>
                    <a:pt x="0" y="58864"/>
                  </a:lnTo>
                  <a:lnTo>
                    <a:pt x="7835" y="66687"/>
                  </a:lnTo>
                  <a:lnTo>
                    <a:pt x="11226" y="66687"/>
                  </a:lnTo>
                  <a:lnTo>
                    <a:pt x="19050" y="58864"/>
                  </a:lnTo>
                  <a:lnTo>
                    <a:pt x="19050" y="57162"/>
                  </a:lnTo>
                  <a:lnTo>
                    <a:pt x="19050" y="55448"/>
                  </a:lnTo>
                  <a:close/>
                </a:path>
                <a:path w="667385" h="95885">
                  <a:moveTo>
                    <a:pt x="76212" y="84035"/>
                  </a:moveTo>
                  <a:lnTo>
                    <a:pt x="68376" y="76212"/>
                  </a:lnTo>
                  <a:lnTo>
                    <a:pt x="64973" y="76225"/>
                  </a:lnTo>
                  <a:lnTo>
                    <a:pt x="57162" y="84048"/>
                  </a:lnTo>
                  <a:lnTo>
                    <a:pt x="57162" y="87452"/>
                  </a:lnTo>
                  <a:lnTo>
                    <a:pt x="64998" y="95275"/>
                  </a:lnTo>
                  <a:lnTo>
                    <a:pt x="68402" y="95275"/>
                  </a:lnTo>
                  <a:lnTo>
                    <a:pt x="76212" y="87439"/>
                  </a:lnTo>
                  <a:lnTo>
                    <a:pt x="76212" y="85737"/>
                  </a:lnTo>
                  <a:lnTo>
                    <a:pt x="76212" y="84035"/>
                  </a:lnTo>
                  <a:close/>
                </a:path>
                <a:path w="667385" h="95885">
                  <a:moveTo>
                    <a:pt x="133375" y="45923"/>
                  </a:moveTo>
                  <a:lnTo>
                    <a:pt x="125539" y="38112"/>
                  </a:lnTo>
                  <a:lnTo>
                    <a:pt x="122135" y="38112"/>
                  </a:lnTo>
                  <a:lnTo>
                    <a:pt x="114325" y="45948"/>
                  </a:lnTo>
                  <a:lnTo>
                    <a:pt x="114325" y="49352"/>
                  </a:lnTo>
                  <a:lnTo>
                    <a:pt x="122148" y="57162"/>
                  </a:lnTo>
                  <a:lnTo>
                    <a:pt x="125552" y="57162"/>
                  </a:lnTo>
                  <a:lnTo>
                    <a:pt x="133375" y="49339"/>
                  </a:lnTo>
                  <a:lnTo>
                    <a:pt x="133375" y="47637"/>
                  </a:lnTo>
                  <a:lnTo>
                    <a:pt x="133375" y="45923"/>
                  </a:lnTo>
                  <a:close/>
                </a:path>
                <a:path w="667385" h="95885">
                  <a:moveTo>
                    <a:pt x="190538" y="74498"/>
                  </a:moveTo>
                  <a:lnTo>
                    <a:pt x="182702" y="66687"/>
                  </a:lnTo>
                  <a:lnTo>
                    <a:pt x="179311" y="66687"/>
                  </a:lnTo>
                  <a:lnTo>
                    <a:pt x="171488" y="74510"/>
                  </a:lnTo>
                  <a:lnTo>
                    <a:pt x="171488" y="77914"/>
                  </a:lnTo>
                  <a:lnTo>
                    <a:pt x="179311" y="85737"/>
                  </a:lnTo>
                  <a:lnTo>
                    <a:pt x="182702" y="85737"/>
                  </a:lnTo>
                  <a:lnTo>
                    <a:pt x="190538" y="77914"/>
                  </a:lnTo>
                  <a:lnTo>
                    <a:pt x="190538" y="76212"/>
                  </a:lnTo>
                  <a:lnTo>
                    <a:pt x="190538" y="74498"/>
                  </a:lnTo>
                  <a:close/>
                </a:path>
                <a:path w="667385" h="95885">
                  <a:moveTo>
                    <a:pt x="257225" y="74498"/>
                  </a:moveTo>
                  <a:lnTo>
                    <a:pt x="249389" y="66687"/>
                  </a:lnTo>
                  <a:lnTo>
                    <a:pt x="245986" y="66687"/>
                  </a:lnTo>
                  <a:lnTo>
                    <a:pt x="238163" y="74510"/>
                  </a:lnTo>
                  <a:lnTo>
                    <a:pt x="238163" y="77914"/>
                  </a:lnTo>
                  <a:lnTo>
                    <a:pt x="245986" y="85737"/>
                  </a:lnTo>
                  <a:lnTo>
                    <a:pt x="249389" y="85737"/>
                  </a:lnTo>
                  <a:lnTo>
                    <a:pt x="257225" y="77914"/>
                  </a:lnTo>
                  <a:lnTo>
                    <a:pt x="257225" y="76212"/>
                  </a:lnTo>
                  <a:lnTo>
                    <a:pt x="257225" y="74498"/>
                  </a:lnTo>
                  <a:close/>
                </a:path>
                <a:path w="667385" h="95885">
                  <a:moveTo>
                    <a:pt x="314388" y="76212"/>
                  </a:moveTo>
                  <a:lnTo>
                    <a:pt x="306552" y="66687"/>
                  </a:lnTo>
                  <a:lnTo>
                    <a:pt x="303149" y="66687"/>
                  </a:lnTo>
                  <a:lnTo>
                    <a:pt x="295325" y="74510"/>
                  </a:lnTo>
                  <a:lnTo>
                    <a:pt x="295325" y="77914"/>
                  </a:lnTo>
                  <a:lnTo>
                    <a:pt x="303149" y="85737"/>
                  </a:lnTo>
                  <a:lnTo>
                    <a:pt x="306552" y="85737"/>
                  </a:lnTo>
                  <a:lnTo>
                    <a:pt x="314388" y="76212"/>
                  </a:lnTo>
                  <a:close/>
                </a:path>
                <a:path w="667385" h="95885">
                  <a:moveTo>
                    <a:pt x="371538" y="36398"/>
                  </a:moveTo>
                  <a:lnTo>
                    <a:pt x="363715" y="28575"/>
                  </a:lnTo>
                  <a:lnTo>
                    <a:pt x="360311" y="28575"/>
                  </a:lnTo>
                  <a:lnTo>
                    <a:pt x="352488" y="36398"/>
                  </a:lnTo>
                  <a:lnTo>
                    <a:pt x="352488" y="39801"/>
                  </a:lnTo>
                  <a:lnTo>
                    <a:pt x="360311" y="47625"/>
                  </a:lnTo>
                  <a:lnTo>
                    <a:pt x="363715" y="47625"/>
                  </a:lnTo>
                  <a:lnTo>
                    <a:pt x="371538" y="39814"/>
                  </a:lnTo>
                  <a:lnTo>
                    <a:pt x="371538" y="38112"/>
                  </a:lnTo>
                  <a:lnTo>
                    <a:pt x="371538" y="36398"/>
                  </a:lnTo>
                  <a:close/>
                </a:path>
                <a:path w="667385" h="95885">
                  <a:moveTo>
                    <a:pt x="428701" y="26873"/>
                  </a:moveTo>
                  <a:lnTo>
                    <a:pt x="420878" y="19050"/>
                  </a:lnTo>
                  <a:lnTo>
                    <a:pt x="417474" y="19050"/>
                  </a:lnTo>
                  <a:lnTo>
                    <a:pt x="409651" y="26873"/>
                  </a:lnTo>
                  <a:lnTo>
                    <a:pt x="409651" y="30276"/>
                  </a:lnTo>
                  <a:lnTo>
                    <a:pt x="417474" y="38100"/>
                  </a:lnTo>
                  <a:lnTo>
                    <a:pt x="420878" y="38100"/>
                  </a:lnTo>
                  <a:lnTo>
                    <a:pt x="428701" y="30289"/>
                  </a:lnTo>
                  <a:lnTo>
                    <a:pt x="428701" y="28587"/>
                  </a:lnTo>
                  <a:lnTo>
                    <a:pt x="428701" y="26873"/>
                  </a:lnTo>
                  <a:close/>
                </a:path>
                <a:path w="667385" h="95885">
                  <a:moveTo>
                    <a:pt x="495388" y="7823"/>
                  </a:moveTo>
                  <a:lnTo>
                    <a:pt x="487565" y="0"/>
                  </a:lnTo>
                  <a:lnTo>
                    <a:pt x="484162" y="0"/>
                  </a:lnTo>
                  <a:lnTo>
                    <a:pt x="476338" y="7823"/>
                  </a:lnTo>
                  <a:lnTo>
                    <a:pt x="476338" y="11226"/>
                  </a:lnTo>
                  <a:lnTo>
                    <a:pt x="484162" y="19050"/>
                  </a:lnTo>
                  <a:lnTo>
                    <a:pt x="487565" y="19050"/>
                  </a:lnTo>
                  <a:lnTo>
                    <a:pt x="495388" y="11226"/>
                  </a:lnTo>
                  <a:lnTo>
                    <a:pt x="495388" y="9525"/>
                  </a:lnTo>
                  <a:lnTo>
                    <a:pt x="495388" y="7823"/>
                  </a:lnTo>
                  <a:close/>
                </a:path>
                <a:path w="667385" h="95885">
                  <a:moveTo>
                    <a:pt x="552551" y="7823"/>
                  </a:moveTo>
                  <a:lnTo>
                    <a:pt x="544715" y="0"/>
                  </a:lnTo>
                  <a:lnTo>
                    <a:pt x="541312" y="0"/>
                  </a:lnTo>
                  <a:lnTo>
                    <a:pt x="533488" y="7823"/>
                  </a:lnTo>
                  <a:lnTo>
                    <a:pt x="533488" y="11226"/>
                  </a:lnTo>
                  <a:lnTo>
                    <a:pt x="541312" y="19050"/>
                  </a:lnTo>
                  <a:lnTo>
                    <a:pt x="544715" y="19050"/>
                  </a:lnTo>
                  <a:lnTo>
                    <a:pt x="552551" y="11226"/>
                  </a:lnTo>
                  <a:lnTo>
                    <a:pt x="552551" y="9525"/>
                  </a:lnTo>
                  <a:lnTo>
                    <a:pt x="552551" y="7823"/>
                  </a:lnTo>
                  <a:close/>
                </a:path>
                <a:path w="667385" h="95885">
                  <a:moveTo>
                    <a:pt x="609714" y="9525"/>
                  </a:moveTo>
                  <a:lnTo>
                    <a:pt x="601878" y="0"/>
                  </a:lnTo>
                  <a:lnTo>
                    <a:pt x="598474" y="0"/>
                  </a:lnTo>
                  <a:lnTo>
                    <a:pt x="590651" y="7823"/>
                  </a:lnTo>
                  <a:lnTo>
                    <a:pt x="590651" y="11226"/>
                  </a:lnTo>
                  <a:lnTo>
                    <a:pt x="598474" y="19050"/>
                  </a:lnTo>
                  <a:lnTo>
                    <a:pt x="601878" y="19050"/>
                  </a:lnTo>
                  <a:lnTo>
                    <a:pt x="609714" y="9525"/>
                  </a:lnTo>
                  <a:close/>
                </a:path>
                <a:path w="667385" h="95885">
                  <a:moveTo>
                    <a:pt x="666864" y="26873"/>
                  </a:moveTo>
                  <a:lnTo>
                    <a:pt x="659041" y="19050"/>
                  </a:lnTo>
                  <a:lnTo>
                    <a:pt x="655637" y="19050"/>
                  </a:lnTo>
                  <a:lnTo>
                    <a:pt x="647814" y="26873"/>
                  </a:lnTo>
                  <a:lnTo>
                    <a:pt x="647814" y="30276"/>
                  </a:lnTo>
                  <a:lnTo>
                    <a:pt x="655637" y="38100"/>
                  </a:lnTo>
                  <a:lnTo>
                    <a:pt x="659041" y="38100"/>
                  </a:lnTo>
                  <a:lnTo>
                    <a:pt x="666864" y="30289"/>
                  </a:lnTo>
                  <a:lnTo>
                    <a:pt x="666864" y="28587"/>
                  </a:lnTo>
                  <a:lnTo>
                    <a:pt x="666864" y="26873"/>
                  </a:lnTo>
                  <a:close/>
                </a:path>
              </a:pathLst>
            </a:custGeom>
            <a:solidFill>
              <a:srgbClr val="FF4040"/>
            </a:solidFill>
          </p:spPr>
          <p:txBody>
            <a:bodyPr wrap="square" lIns="0" tIns="0" rIns="0" bIns="0" rtlCol="0">
              <a:prstTxWarp prst="textNoShape">
                <a:avLst/>
              </a:prstTxWarp>
              <a:noAutofit/>
            </a:bodyPr>
            <a:lstStyle/>
            <a:p>
              <a:endParaRPr lang="en-GB"/>
            </a:p>
          </p:txBody>
        </p:sp>
      </p:grpSp>
      <p:grpSp>
        <p:nvGrpSpPr>
          <p:cNvPr id="4169" name="Group 4168">
            <a:extLst>
              <a:ext uri="{FF2B5EF4-FFF2-40B4-BE49-F238E27FC236}">
                <a16:creationId xmlns:a16="http://schemas.microsoft.com/office/drawing/2014/main" id="{EB6FED73-3285-D58E-DBA5-F8A4C272F04B}"/>
              </a:ext>
            </a:extLst>
          </p:cNvPr>
          <p:cNvGrpSpPr/>
          <p:nvPr/>
        </p:nvGrpSpPr>
        <p:grpSpPr>
          <a:xfrm>
            <a:off x="5575171" y="2561988"/>
            <a:ext cx="715010" cy="257810"/>
            <a:chOff x="1018540" y="2345429"/>
            <a:chExt cx="715010" cy="257810"/>
          </a:xfrm>
        </p:grpSpPr>
        <p:sp>
          <p:nvSpPr>
            <p:cNvPr id="4170" name="Graphic 190">
              <a:extLst>
                <a:ext uri="{FF2B5EF4-FFF2-40B4-BE49-F238E27FC236}">
                  <a16:creationId xmlns:a16="http://schemas.microsoft.com/office/drawing/2014/main" id="{F789929A-6238-8B7E-CC43-7A00AA795920}"/>
                </a:ext>
              </a:extLst>
            </p:cNvPr>
            <p:cNvSpPr/>
            <p:nvPr/>
          </p:nvSpPr>
          <p:spPr>
            <a:xfrm>
              <a:off x="1018540" y="2597883"/>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171" name="Graphic 191">
              <a:extLst>
                <a:ext uri="{FF2B5EF4-FFF2-40B4-BE49-F238E27FC236}">
                  <a16:creationId xmlns:a16="http://schemas.microsoft.com/office/drawing/2014/main" id="{7BF0E416-F7F3-C2D4-F3B9-27DEE43CDD90}"/>
                </a:ext>
              </a:extLst>
            </p:cNvPr>
            <p:cNvSpPr/>
            <p:nvPr/>
          </p:nvSpPr>
          <p:spPr>
            <a:xfrm>
              <a:off x="1018540" y="2597883"/>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172" name="Graphic 192">
              <a:extLst>
                <a:ext uri="{FF2B5EF4-FFF2-40B4-BE49-F238E27FC236}">
                  <a16:creationId xmlns:a16="http://schemas.microsoft.com/office/drawing/2014/main" id="{52CC8DF4-5C03-C8AD-6B1A-135FACCCC898}"/>
                </a:ext>
              </a:extLst>
            </p:cNvPr>
            <p:cNvSpPr/>
            <p:nvPr/>
          </p:nvSpPr>
          <p:spPr>
            <a:xfrm>
              <a:off x="1167393" y="2357221"/>
              <a:ext cx="476884" cy="236220"/>
            </a:xfrm>
            <a:custGeom>
              <a:avLst/>
              <a:gdLst/>
              <a:ahLst/>
              <a:cxnLst/>
              <a:rect l="l" t="t" r="r" b="b"/>
              <a:pathLst>
                <a:path w="476884" h="236220">
                  <a:moveTo>
                    <a:pt x="178624" y="235898"/>
                  </a:moveTo>
                  <a:lnTo>
                    <a:pt x="0" y="235898"/>
                  </a:lnTo>
                  <a:lnTo>
                    <a:pt x="59541" y="0"/>
                  </a:lnTo>
                  <a:lnTo>
                    <a:pt x="119083" y="157265"/>
                  </a:lnTo>
                  <a:lnTo>
                    <a:pt x="178624" y="235898"/>
                  </a:lnTo>
                  <a:close/>
                </a:path>
                <a:path w="476884" h="236220">
                  <a:moveTo>
                    <a:pt x="476332" y="235898"/>
                  </a:moveTo>
                  <a:lnTo>
                    <a:pt x="357249" y="235898"/>
                  </a:lnTo>
                  <a:lnTo>
                    <a:pt x="416790" y="157265"/>
                  </a:lnTo>
                  <a:lnTo>
                    <a:pt x="476332" y="235898"/>
                  </a:lnTo>
                  <a:close/>
                </a:path>
              </a:pathLst>
            </a:custGeom>
            <a:solidFill>
              <a:srgbClr val="FF0000">
                <a:alpha val="25098"/>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173" name="Graphic 193">
              <a:extLst>
                <a:ext uri="{FF2B5EF4-FFF2-40B4-BE49-F238E27FC236}">
                  <a16:creationId xmlns:a16="http://schemas.microsoft.com/office/drawing/2014/main" id="{34D5E632-355D-A1D5-5A51-1EE804C098EB}"/>
                </a:ext>
              </a:extLst>
            </p:cNvPr>
            <p:cNvSpPr/>
            <p:nvPr/>
          </p:nvSpPr>
          <p:spPr>
            <a:xfrm>
              <a:off x="1048310" y="2357221"/>
              <a:ext cx="655320" cy="236220"/>
            </a:xfrm>
            <a:custGeom>
              <a:avLst/>
              <a:gdLst/>
              <a:ahLst/>
              <a:cxnLst/>
              <a:rect l="l" t="t" r="r" b="b"/>
              <a:pathLst>
                <a:path w="655320" h="236220">
                  <a:moveTo>
                    <a:pt x="0" y="235898"/>
                  </a:moveTo>
                  <a:lnTo>
                    <a:pt x="59541" y="235898"/>
                  </a:lnTo>
                  <a:lnTo>
                    <a:pt x="119083" y="235898"/>
                  </a:lnTo>
                  <a:lnTo>
                    <a:pt x="178624" y="0"/>
                  </a:lnTo>
                  <a:lnTo>
                    <a:pt x="238166" y="157265"/>
                  </a:lnTo>
                  <a:lnTo>
                    <a:pt x="297707" y="235898"/>
                  </a:lnTo>
                  <a:lnTo>
                    <a:pt x="357249" y="235898"/>
                  </a:lnTo>
                  <a:lnTo>
                    <a:pt x="416790" y="235898"/>
                  </a:lnTo>
                  <a:lnTo>
                    <a:pt x="476332" y="235898"/>
                  </a:lnTo>
                  <a:lnTo>
                    <a:pt x="535874" y="157265"/>
                  </a:lnTo>
                  <a:lnTo>
                    <a:pt x="595415" y="235898"/>
                  </a:lnTo>
                  <a:lnTo>
                    <a:pt x="654957" y="235898"/>
                  </a:lnTo>
                </a:path>
              </a:pathLst>
            </a:custGeom>
            <a:ln w="9526">
              <a:solidFill>
                <a:srgbClr val="FF000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174" name="Graphic 194">
              <a:extLst>
                <a:ext uri="{FF2B5EF4-FFF2-40B4-BE49-F238E27FC236}">
                  <a16:creationId xmlns:a16="http://schemas.microsoft.com/office/drawing/2014/main" id="{6F555C0D-2CB0-E0F9-F218-E1A9434A440F}"/>
                </a:ext>
              </a:extLst>
            </p:cNvPr>
            <p:cNvSpPr/>
            <p:nvPr/>
          </p:nvSpPr>
          <p:spPr>
            <a:xfrm>
              <a:off x="1037580" y="2345429"/>
              <a:ext cx="667385" cy="257810"/>
            </a:xfrm>
            <a:custGeom>
              <a:avLst/>
              <a:gdLst/>
              <a:ahLst/>
              <a:cxnLst/>
              <a:rect l="l" t="t" r="r" b="b"/>
              <a:pathLst>
                <a:path w="667385" h="257810">
                  <a:moveTo>
                    <a:pt x="19062" y="245986"/>
                  </a:moveTo>
                  <a:lnTo>
                    <a:pt x="11226" y="238163"/>
                  </a:lnTo>
                  <a:lnTo>
                    <a:pt x="7823" y="238175"/>
                  </a:lnTo>
                  <a:lnTo>
                    <a:pt x="0" y="245999"/>
                  </a:lnTo>
                  <a:lnTo>
                    <a:pt x="12" y="249402"/>
                  </a:lnTo>
                  <a:lnTo>
                    <a:pt x="7835" y="257225"/>
                  </a:lnTo>
                  <a:lnTo>
                    <a:pt x="11239" y="257225"/>
                  </a:lnTo>
                  <a:lnTo>
                    <a:pt x="19062" y="249402"/>
                  </a:lnTo>
                  <a:lnTo>
                    <a:pt x="19062" y="247700"/>
                  </a:lnTo>
                  <a:lnTo>
                    <a:pt x="19062" y="245986"/>
                  </a:lnTo>
                  <a:close/>
                </a:path>
                <a:path w="667385" h="257810">
                  <a:moveTo>
                    <a:pt x="76225" y="247700"/>
                  </a:moveTo>
                  <a:lnTo>
                    <a:pt x="68389" y="238175"/>
                  </a:lnTo>
                  <a:lnTo>
                    <a:pt x="64985" y="238175"/>
                  </a:lnTo>
                  <a:lnTo>
                    <a:pt x="57162" y="246011"/>
                  </a:lnTo>
                  <a:lnTo>
                    <a:pt x="57162" y="249415"/>
                  </a:lnTo>
                  <a:lnTo>
                    <a:pt x="64998" y="257225"/>
                  </a:lnTo>
                  <a:lnTo>
                    <a:pt x="68402" y="257225"/>
                  </a:lnTo>
                  <a:lnTo>
                    <a:pt x="76225" y="249402"/>
                  </a:lnTo>
                  <a:lnTo>
                    <a:pt x="76225" y="247700"/>
                  </a:lnTo>
                  <a:close/>
                </a:path>
                <a:path w="667385" h="257810">
                  <a:moveTo>
                    <a:pt x="133375" y="245986"/>
                  </a:moveTo>
                  <a:lnTo>
                    <a:pt x="125539" y="238175"/>
                  </a:lnTo>
                  <a:lnTo>
                    <a:pt x="122135" y="238175"/>
                  </a:lnTo>
                  <a:lnTo>
                    <a:pt x="114325" y="246011"/>
                  </a:lnTo>
                  <a:lnTo>
                    <a:pt x="114325" y="249415"/>
                  </a:lnTo>
                  <a:lnTo>
                    <a:pt x="122161" y="257225"/>
                  </a:lnTo>
                  <a:lnTo>
                    <a:pt x="125564" y="257225"/>
                  </a:lnTo>
                  <a:lnTo>
                    <a:pt x="133375" y="249402"/>
                  </a:lnTo>
                  <a:lnTo>
                    <a:pt x="133375" y="247700"/>
                  </a:lnTo>
                  <a:lnTo>
                    <a:pt x="133375" y="245986"/>
                  </a:lnTo>
                  <a:close/>
                </a:path>
                <a:path w="667385" h="257810">
                  <a:moveTo>
                    <a:pt x="190538" y="7823"/>
                  </a:moveTo>
                  <a:lnTo>
                    <a:pt x="182714" y="0"/>
                  </a:lnTo>
                  <a:lnTo>
                    <a:pt x="179311" y="0"/>
                  </a:lnTo>
                  <a:lnTo>
                    <a:pt x="171488" y="7823"/>
                  </a:lnTo>
                  <a:lnTo>
                    <a:pt x="171488" y="11226"/>
                  </a:lnTo>
                  <a:lnTo>
                    <a:pt x="179311" y="19050"/>
                  </a:lnTo>
                  <a:lnTo>
                    <a:pt x="182714" y="19050"/>
                  </a:lnTo>
                  <a:lnTo>
                    <a:pt x="190538" y="11226"/>
                  </a:lnTo>
                  <a:lnTo>
                    <a:pt x="190538" y="9525"/>
                  </a:lnTo>
                  <a:lnTo>
                    <a:pt x="190538" y="7823"/>
                  </a:lnTo>
                  <a:close/>
                </a:path>
                <a:path w="667385" h="257810">
                  <a:moveTo>
                    <a:pt x="257225" y="169773"/>
                  </a:moveTo>
                  <a:lnTo>
                    <a:pt x="249402" y="161950"/>
                  </a:lnTo>
                  <a:lnTo>
                    <a:pt x="245999" y="161950"/>
                  </a:lnTo>
                  <a:lnTo>
                    <a:pt x="238175" y="169773"/>
                  </a:lnTo>
                  <a:lnTo>
                    <a:pt x="238175" y="173177"/>
                  </a:lnTo>
                  <a:lnTo>
                    <a:pt x="245999" y="181000"/>
                  </a:lnTo>
                  <a:lnTo>
                    <a:pt x="249402" y="181000"/>
                  </a:lnTo>
                  <a:lnTo>
                    <a:pt x="257225" y="173189"/>
                  </a:lnTo>
                  <a:lnTo>
                    <a:pt x="257225" y="171488"/>
                  </a:lnTo>
                  <a:lnTo>
                    <a:pt x="257225" y="169773"/>
                  </a:lnTo>
                  <a:close/>
                </a:path>
                <a:path w="667385" h="257810">
                  <a:moveTo>
                    <a:pt x="314388" y="245986"/>
                  </a:moveTo>
                  <a:lnTo>
                    <a:pt x="306552" y="238163"/>
                  </a:lnTo>
                  <a:lnTo>
                    <a:pt x="303161" y="238163"/>
                  </a:lnTo>
                  <a:lnTo>
                    <a:pt x="295338" y="245986"/>
                  </a:lnTo>
                  <a:lnTo>
                    <a:pt x="295338" y="249389"/>
                  </a:lnTo>
                  <a:lnTo>
                    <a:pt x="303161" y="257213"/>
                  </a:lnTo>
                  <a:lnTo>
                    <a:pt x="306552" y="257213"/>
                  </a:lnTo>
                  <a:lnTo>
                    <a:pt x="314388" y="249402"/>
                  </a:lnTo>
                  <a:lnTo>
                    <a:pt x="314388" y="247700"/>
                  </a:lnTo>
                  <a:lnTo>
                    <a:pt x="314388" y="245986"/>
                  </a:lnTo>
                  <a:close/>
                </a:path>
                <a:path w="667385" h="257810">
                  <a:moveTo>
                    <a:pt x="371551" y="245986"/>
                  </a:moveTo>
                  <a:lnTo>
                    <a:pt x="363715" y="238163"/>
                  </a:lnTo>
                  <a:lnTo>
                    <a:pt x="360311" y="238163"/>
                  </a:lnTo>
                  <a:lnTo>
                    <a:pt x="352488" y="245986"/>
                  </a:lnTo>
                  <a:lnTo>
                    <a:pt x="352488" y="249389"/>
                  </a:lnTo>
                  <a:lnTo>
                    <a:pt x="360311" y="257213"/>
                  </a:lnTo>
                  <a:lnTo>
                    <a:pt x="363715" y="257213"/>
                  </a:lnTo>
                  <a:lnTo>
                    <a:pt x="371551" y="249402"/>
                  </a:lnTo>
                  <a:lnTo>
                    <a:pt x="371551" y="247700"/>
                  </a:lnTo>
                  <a:lnTo>
                    <a:pt x="371551" y="245986"/>
                  </a:lnTo>
                  <a:close/>
                </a:path>
                <a:path w="667385" h="257810">
                  <a:moveTo>
                    <a:pt x="428701" y="245986"/>
                  </a:moveTo>
                  <a:lnTo>
                    <a:pt x="420878" y="238163"/>
                  </a:lnTo>
                  <a:lnTo>
                    <a:pt x="417474" y="238163"/>
                  </a:lnTo>
                  <a:lnTo>
                    <a:pt x="409651" y="245986"/>
                  </a:lnTo>
                  <a:lnTo>
                    <a:pt x="409651" y="249389"/>
                  </a:lnTo>
                  <a:lnTo>
                    <a:pt x="417474" y="257213"/>
                  </a:lnTo>
                  <a:lnTo>
                    <a:pt x="420878" y="257213"/>
                  </a:lnTo>
                  <a:lnTo>
                    <a:pt x="428701" y="249402"/>
                  </a:lnTo>
                  <a:lnTo>
                    <a:pt x="428701" y="247700"/>
                  </a:lnTo>
                  <a:lnTo>
                    <a:pt x="428701" y="245986"/>
                  </a:lnTo>
                  <a:close/>
                </a:path>
                <a:path w="667385" h="257810">
                  <a:moveTo>
                    <a:pt x="495388" y="245986"/>
                  </a:moveTo>
                  <a:lnTo>
                    <a:pt x="487565" y="238163"/>
                  </a:lnTo>
                  <a:lnTo>
                    <a:pt x="484162" y="238163"/>
                  </a:lnTo>
                  <a:lnTo>
                    <a:pt x="476338" y="245986"/>
                  </a:lnTo>
                  <a:lnTo>
                    <a:pt x="476338" y="249389"/>
                  </a:lnTo>
                  <a:lnTo>
                    <a:pt x="484162" y="257213"/>
                  </a:lnTo>
                  <a:lnTo>
                    <a:pt x="487565" y="257213"/>
                  </a:lnTo>
                  <a:lnTo>
                    <a:pt x="495388" y="249402"/>
                  </a:lnTo>
                  <a:lnTo>
                    <a:pt x="495388" y="247700"/>
                  </a:lnTo>
                  <a:lnTo>
                    <a:pt x="495388" y="245986"/>
                  </a:lnTo>
                  <a:close/>
                </a:path>
                <a:path w="667385" h="257810">
                  <a:moveTo>
                    <a:pt x="552551" y="169773"/>
                  </a:moveTo>
                  <a:lnTo>
                    <a:pt x="544728" y="161950"/>
                  </a:lnTo>
                  <a:lnTo>
                    <a:pt x="541324" y="161950"/>
                  </a:lnTo>
                  <a:lnTo>
                    <a:pt x="533501" y="169773"/>
                  </a:lnTo>
                  <a:lnTo>
                    <a:pt x="533501" y="173177"/>
                  </a:lnTo>
                  <a:lnTo>
                    <a:pt x="541324" y="181000"/>
                  </a:lnTo>
                  <a:lnTo>
                    <a:pt x="544728" y="181000"/>
                  </a:lnTo>
                  <a:lnTo>
                    <a:pt x="552551" y="173189"/>
                  </a:lnTo>
                  <a:lnTo>
                    <a:pt x="552551" y="171488"/>
                  </a:lnTo>
                  <a:lnTo>
                    <a:pt x="552551" y="169773"/>
                  </a:lnTo>
                  <a:close/>
                </a:path>
                <a:path w="667385" h="257810">
                  <a:moveTo>
                    <a:pt x="609714" y="245986"/>
                  </a:moveTo>
                  <a:lnTo>
                    <a:pt x="601878" y="238163"/>
                  </a:lnTo>
                  <a:lnTo>
                    <a:pt x="598487" y="238163"/>
                  </a:lnTo>
                  <a:lnTo>
                    <a:pt x="590664" y="245986"/>
                  </a:lnTo>
                  <a:lnTo>
                    <a:pt x="590664" y="249389"/>
                  </a:lnTo>
                  <a:lnTo>
                    <a:pt x="598487" y="257213"/>
                  </a:lnTo>
                  <a:lnTo>
                    <a:pt x="601878" y="257213"/>
                  </a:lnTo>
                  <a:lnTo>
                    <a:pt x="609714" y="249402"/>
                  </a:lnTo>
                  <a:lnTo>
                    <a:pt x="609714" y="247700"/>
                  </a:lnTo>
                  <a:lnTo>
                    <a:pt x="609714" y="245986"/>
                  </a:lnTo>
                  <a:close/>
                </a:path>
                <a:path w="667385" h="257810">
                  <a:moveTo>
                    <a:pt x="666877" y="245986"/>
                  </a:moveTo>
                  <a:lnTo>
                    <a:pt x="659041" y="238163"/>
                  </a:lnTo>
                  <a:lnTo>
                    <a:pt x="655637" y="238163"/>
                  </a:lnTo>
                  <a:lnTo>
                    <a:pt x="647814" y="245986"/>
                  </a:lnTo>
                  <a:lnTo>
                    <a:pt x="647814" y="249389"/>
                  </a:lnTo>
                  <a:lnTo>
                    <a:pt x="655637" y="257213"/>
                  </a:lnTo>
                  <a:lnTo>
                    <a:pt x="659041" y="257213"/>
                  </a:lnTo>
                  <a:lnTo>
                    <a:pt x="666877" y="249402"/>
                  </a:lnTo>
                  <a:lnTo>
                    <a:pt x="666877" y="247700"/>
                  </a:lnTo>
                  <a:lnTo>
                    <a:pt x="666877" y="245986"/>
                  </a:lnTo>
                  <a:close/>
                </a:path>
              </a:pathLst>
            </a:custGeom>
            <a:solidFill>
              <a:srgbClr val="FF0000"/>
            </a:solidFill>
            <a:ln>
              <a:solidFill>
                <a:srgbClr val="FF000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4175" name="Group 4174">
            <a:extLst>
              <a:ext uri="{FF2B5EF4-FFF2-40B4-BE49-F238E27FC236}">
                <a16:creationId xmlns:a16="http://schemas.microsoft.com/office/drawing/2014/main" id="{761E9612-6162-25EC-60A9-D753A358667B}"/>
              </a:ext>
            </a:extLst>
          </p:cNvPr>
          <p:cNvGrpSpPr>
            <a:grpSpLocks/>
          </p:cNvGrpSpPr>
          <p:nvPr/>
        </p:nvGrpSpPr>
        <p:grpSpPr>
          <a:xfrm>
            <a:off x="8795885" y="2614499"/>
            <a:ext cx="715010" cy="253715"/>
            <a:chOff x="0" y="12"/>
            <a:chExt cx="715010" cy="253715"/>
          </a:xfrm>
        </p:grpSpPr>
        <p:sp>
          <p:nvSpPr>
            <p:cNvPr id="4176" name="Graphic 138">
              <a:extLst>
                <a:ext uri="{FF2B5EF4-FFF2-40B4-BE49-F238E27FC236}">
                  <a16:creationId xmlns:a16="http://schemas.microsoft.com/office/drawing/2014/main" id="{49DE66B6-105E-0DFB-8519-15E0C93F19E4}"/>
                </a:ext>
              </a:extLst>
            </p:cNvPr>
            <p:cNvSpPr/>
            <p:nvPr/>
          </p:nvSpPr>
          <p:spPr>
            <a:xfrm>
              <a:off x="0" y="252457"/>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177" name="Graphic 139">
              <a:extLst>
                <a:ext uri="{FF2B5EF4-FFF2-40B4-BE49-F238E27FC236}">
                  <a16:creationId xmlns:a16="http://schemas.microsoft.com/office/drawing/2014/main" id="{BA737EDC-5786-47E7-97E2-AD4839BE6183}"/>
                </a:ext>
              </a:extLst>
            </p:cNvPr>
            <p:cNvSpPr/>
            <p:nvPr/>
          </p:nvSpPr>
          <p:spPr>
            <a:xfrm>
              <a:off x="0" y="252457"/>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178" name="Graphic 140">
              <a:extLst>
                <a:ext uri="{FF2B5EF4-FFF2-40B4-BE49-F238E27FC236}">
                  <a16:creationId xmlns:a16="http://schemas.microsoft.com/office/drawing/2014/main" id="{54EB5F3C-5FF1-1D5D-D2C9-E884C47FCA83}"/>
                </a:ext>
              </a:extLst>
            </p:cNvPr>
            <p:cNvSpPr/>
            <p:nvPr/>
          </p:nvSpPr>
          <p:spPr>
            <a:xfrm>
              <a:off x="29770" y="11796"/>
              <a:ext cx="655320" cy="236220"/>
            </a:xfrm>
            <a:custGeom>
              <a:avLst/>
              <a:gdLst/>
              <a:ahLst/>
              <a:cxnLst/>
              <a:rect l="l" t="t" r="r" b="b"/>
              <a:pathLst>
                <a:path w="655320" h="236220">
                  <a:moveTo>
                    <a:pt x="654957" y="235898"/>
                  </a:moveTo>
                  <a:lnTo>
                    <a:pt x="0" y="235898"/>
                  </a:lnTo>
                  <a:lnTo>
                    <a:pt x="0" y="0"/>
                  </a:lnTo>
                  <a:lnTo>
                    <a:pt x="59541" y="111741"/>
                  </a:lnTo>
                  <a:lnTo>
                    <a:pt x="119083" y="165542"/>
                  </a:lnTo>
                  <a:lnTo>
                    <a:pt x="178624" y="47593"/>
                  </a:lnTo>
                  <a:lnTo>
                    <a:pt x="238166" y="10346"/>
                  </a:lnTo>
                  <a:lnTo>
                    <a:pt x="297707" y="66216"/>
                  </a:lnTo>
                  <a:lnTo>
                    <a:pt x="357249" y="115879"/>
                  </a:lnTo>
                  <a:lnTo>
                    <a:pt x="416790" y="159334"/>
                  </a:lnTo>
                  <a:lnTo>
                    <a:pt x="476332" y="62078"/>
                  </a:lnTo>
                  <a:lnTo>
                    <a:pt x="535874" y="70355"/>
                  </a:lnTo>
                  <a:lnTo>
                    <a:pt x="595415" y="130364"/>
                  </a:lnTo>
                  <a:lnTo>
                    <a:pt x="654957" y="206928"/>
                  </a:lnTo>
                  <a:lnTo>
                    <a:pt x="654957" y="235898"/>
                  </a:lnTo>
                  <a:close/>
                </a:path>
              </a:pathLst>
            </a:custGeom>
            <a:solidFill>
              <a:srgbClr val="FF404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179" name="Graphic 141">
              <a:extLst>
                <a:ext uri="{FF2B5EF4-FFF2-40B4-BE49-F238E27FC236}">
                  <a16:creationId xmlns:a16="http://schemas.microsoft.com/office/drawing/2014/main" id="{4F6BBCA7-C846-0018-1FDA-63297411C8E8}"/>
                </a:ext>
              </a:extLst>
            </p:cNvPr>
            <p:cNvSpPr/>
            <p:nvPr/>
          </p:nvSpPr>
          <p:spPr>
            <a:xfrm>
              <a:off x="29770" y="11796"/>
              <a:ext cx="655320" cy="207010"/>
            </a:xfrm>
            <a:custGeom>
              <a:avLst/>
              <a:gdLst/>
              <a:ahLst/>
              <a:cxnLst/>
              <a:rect l="l" t="t" r="r" b="b"/>
              <a:pathLst>
                <a:path w="655320" h="207010">
                  <a:moveTo>
                    <a:pt x="0" y="0"/>
                  </a:moveTo>
                  <a:lnTo>
                    <a:pt x="59541" y="111741"/>
                  </a:lnTo>
                  <a:lnTo>
                    <a:pt x="119083" y="165542"/>
                  </a:lnTo>
                  <a:lnTo>
                    <a:pt x="178624" y="47593"/>
                  </a:lnTo>
                  <a:lnTo>
                    <a:pt x="238166" y="10346"/>
                  </a:lnTo>
                  <a:lnTo>
                    <a:pt x="297707" y="66216"/>
                  </a:lnTo>
                  <a:lnTo>
                    <a:pt x="357249" y="115879"/>
                  </a:lnTo>
                  <a:lnTo>
                    <a:pt x="416790" y="159334"/>
                  </a:lnTo>
                  <a:lnTo>
                    <a:pt x="476332" y="62078"/>
                  </a:lnTo>
                  <a:lnTo>
                    <a:pt x="535874" y="70355"/>
                  </a:lnTo>
                  <a:lnTo>
                    <a:pt x="595415" y="130364"/>
                  </a:lnTo>
                  <a:lnTo>
                    <a:pt x="654957" y="206928"/>
                  </a:lnTo>
                </a:path>
              </a:pathLst>
            </a:custGeom>
            <a:ln w="9526">
              <a:solidFill>
                <a:srgbClr val="FF404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180" name="Graphic 142">
              <a:extLst>
                <a:ext uri="{FF2B5EF4-FFF2-40B4-BE49-F238E27FC236}">
                  <a16:creationId xmlns:a16="http://schemas.microsoft.com/office/drawing/2014/main" id="{61789423-C360-71C9-D4C9-E3CD3F7E8773}"/>
                </a:ext>
              </a:extLst>
            </p:cNvPr>
            <p:cNvSpPr/>
            <p:nvPr/>
          </p:nvSpPr>
          <p:spPr>
            <a:xfrm>
              <a:off x="19040" y="12"/>
              <a:ext cx="667385" cy="229235"/>
            </a:xfrm>
            <a:custGeom>
              <a:avLst/>
              <a:gdLst/>
              <a:ahLst/>
              <a:cxnLst/>
              <a:rect l="l" t="t" r="r" b="b"/>
              <a:pathLst>
                <a:path w="667385" h="229235">
                  <a:moveTo>
                    <a:pt x="19062" y="7810"/>
                  </a:moveTo>
                  <a:lnTo>
                    <a:pt x="11226" y="0"/>
                  </a:lnTo>
                  <a:lnTo>
                    <a:pt x="7823" y="0"/>
                  </a:lnTo>
                  <a:lnTo>
                    <a:pt x="0" y="7823"/>
                  </a:lnTo>
                  <a:lnTo>
                    <a:pt x="12" y="11226"/>
                  </a:lnTo>
                  <a:lnTo>
                    <a:pt x="7835" y="19050"/>
                  </a:lnTo>
                  <a:lnTo>
                    <a:pt x="11239" y="19050"/>
                  </a:lnTo>
                  <a:lnTo>
                    <a:pt x="19062" y="11226"/>
                  </a:lnTo>
                  <a:lnTo>
                    <a:pt x="19062" y="9525"/>
                  </a:lnTo>
                  <a:lnTo>
                    <a:pt x="19062" y="7810"/>
                  </a:lnTo>
                  <a:close/>
                </a:path>
                <a:path w="667385" h="229235">
                  <a:moveTo>
                    <a:pt x="76225" y="123837"/>
                  </a:moveTo>
                  <a:lnTo>
                    <a:pt x="68389" y="114312"/>
                  </a:lnTo>
                  <a:lnTo>
                    <a:pt x="64985" y="114325"/>
                  </a:lnTo>
                  <a:lnTo>
                    <a:pt x="57162" y="122148"/>
                  </a:lnTo>
                  <a:lnTo>
                    <a:pt x="57162" y="125552"/>
                  </a:lnTo>
                  <a:lnTo>
                    <a:pt x="64998" y="133375"/>
                  </a:lnTo>
                  <a:lnTo>
                    <a:pt x="68402" y="133375"/>
                  </a:lnTo>
                  <a:lnTo>
                    <a:pt x="76225" y="125539"/>
                  </a:lnTo>
                  <a:lnTo>
                    <a:pt x="76225" y="123837"/>
                  </a:lnTo>
                  <a:close/>
                </a:path>
                <a:path w="667385" h="229235">
                  <a:moveTo>
                    <a:pt x="133375" y="179285"/>
                  </a:moveTo>
                  <a:lnTo>
                    <a:pt x="125539" y="171475"/>
                  </a:lnTo>
                  <a:lnTo>
                    <a:pt x="122135" y="171475"/>
                  </a:lnTo>
                  <a:lnTo>
                    <a:pt x="114325" y="179311"/>
                  </a:lnTo>
                  <a:lnTo>
                    <a:pt x="114325" y="182714"/>
                  </a:lnTo>
                  <a:lnTo>
                    <a:pt x="122161" y="190538"/>
                  </a:lnTo>
                  <a:lnTo>
                    <a:pt x="125564" y="190525"/>
                  </a:lnTo>
                  <a:lnTo>
                    <a:pt x="133375" y="182702"/>
                  </a:lnTo>
                  <a:lnTo>
                    <a:pt x="133375" y="181000"/>
                  </a:lnTo>
                  <a:lnTo>
                    <a:pt x="133375" y="179285"/>
                  </a:lnTo>
                  <a:close/>
                </a:path>
                <a:path w="667385" h="229235">
                  <a:moveTo>
                    <a:pt x="190538" y="55448"/>
                  </a:moveTo>
                  <a:lnTo>
                    <a:pt x="182714" y="47625"/>
                  </a:lnTo>
                  <a:lnTo>
                    <a:pt x="179311" y="47625"/>
                  </a:lnTo>
                  <a:lnTo>
                    <a:pt x="171488" y="55448"/>
                  </a:lnTo>
                  <a:lnTo>
                    <a:pt x="171488" y="58851"/>
                  </a:lnTo>
                  <a:lnTo>
                    <a:pt x="179311" y="66675"/>
                  </a:lnTo>
                  <a:lnTo>
                    <a:pt x="182714" y="66675"/>
                  </a:lnTo>
                  <a:lnTo>
                    <a:pt x="190538" y="58851"/>
                  </a:lnTo>
                  <a:lnTo>
                    <a:pt x="190538" y="57150"/>
                  </a:lnTo>
                  <a:lnTo>
                    <a:pt x="190538" y="55448"/>
                  </a:lnTo>
                  <a:close/>
                </a:path>
                <a:path w="667385" h="229235">
                  <a:moveTo>
                    <a:pt x="257225" y="17335"/>
                  </a:moveTo>
                  <a:lnTo>
                    <a:pt x="249402" y="9512"/>
                  </a:lnTo>
                  <a:lnTo>
                    <a:pt x="245999" y="9512"/>
                  </a:lnTo>
                  <a:lnTo>
                    <a:pt x="238175" y="17348"/>
                  </a:lnTo>
                  <a:lnTo>
                    <a:pt x="238175" y="20739"/>
                  </a:lnTo>
                  <a:lnTo>
                    <a:pt x="245999" y="28575"/>
                  </a:lnTo>
                  <a:lnTo>
                    <a:pt x="249402" y="28575"/>
                  </a:lnTo>
                  <a:lnTo>
                    <a:pt x="257225" y="20751"/>
                  </a:lnTo>
                  <a:lnTo>
                    <a:pt x="257225" y="19050"/>
                  </a:lnTo>
                  <a:lnTo>
                    <a:pt x="257225" y="17335"/>
                  </a:lnTo>
                  <a:close/>
                </a:path>
                <a:path w="667385" h="229235">
                  <a:moveTo>
                    <a:pt x="314388" y="74498"/>
                  </a:moveTo>
                  <a:lnTo>
                    <a:pt x="306552" y="66675"/>
                  </a:lnTo>
                  <a:lnTo>
                    <a:pt x="303161" y="66675"/>
                  </a:lnTo>
                  <a:lnTo>
                    <a:pt x="295338" y="74498"/>
                  </a:lnTo>
                  <a:lnTo>
                    <a:pt x="295338" y="77901"/>
                  </a:lnTo>
                  <a:lnTo>
                    <a:pt x="303161" y="85725"/>
                  </a:lnTo>
                  <a:lnTo>
                    <a:pt x="306552" y="85725"/>
                  </a:lnTo>
                  <a:lnTo>
                    <a:pt x="314388" y="77914"/>
                  </a:lnTo>
                  <a:lnTo>
                    <a:pt x="314388" y="76212"/>
                  </a:lnTo>
                  <a:lnTo>
                    <a:pt x="314388" y="74498"/>
                  </a:lnTo>
                  <a:close/>
                </a:path>
                <a:path w="667385" h="229235">
                  <a:moveTo>
                    <a:pt x="371551" y="122135"/>
                  </a:moveTo>
                  <a:lnTo>
                    <a:pt x="363715" y="114312"/>
                  </a:lnTo>
                  <a:lnTo>
                    <a:pt x="360311" y="114312"/>
                  </a:lnTo>
                  <a:lnTo>
                    <a:pt x="352488" y="122135"/>
                  </a:lnTo>
                  <a:lnTo>
                    <a:pt x="352488" y="125539"/>
                  </a:lnTo>
                  <a:lnTo>
                    <a:pt x="360311" y="133362"/>
                  </a:lnTo>
                  <a:lnTo>
                    <a:pt x="363715" y="133362"/>
                  </a:lnTo>
                  <a:lnTo>
                    <a:pt x="371551" y="125539"/>
                  </a:lnTo>
                  <a:lnTo>
                    <a:pt x="371551" y="123837"/>
                  </a:lnTo>
                  <a:lnTo>
                    <a:pt x="371551" y="122135"/>
                  </a:lnTo>
                  <a:close/>
                </a:path>
                <a:path w="667385" h="229235">
                  <a:moveTo>
                    <a:pt x="428701" y="169760"/>
                  </a:moveTo>
                  <a:lnTo>
                    <a:pt x="420878" y="161937"/>
                  </a:lnTo>
                  <a:lnTo>
                    <a:pt x="417474" y="161937"/>
                  </a:lnTo>
                  <a:lnTo>
                    <a:pt x="409651" y="169773"/>
                  </a:lnTo>
                  <a:lnTo>
                    <a:pt x="409651" y="173177"/>
                  </a:lnTo>
                  <a:lnTo>
                    <a:pt x="417474" y="181000"/>
                  </a:lnTo>
                  <a:lnTo>
                    <a:pt x="420878" y="181000"/>
                  </a:lnTo>
                  <a:lnTo>
                    <a:pt x="428701" y="173177"/>
                  </a:lnTo>
                  <a:lnTo>
                    <a:pt x="428701" y="171475"/>
                  </a:lnTo>
                  <a:lnTo>
                    <a:pt x="428701" y="169760"/>
                  </a:lnTo>
                  <a:close/>
                </a:path>
                <a:path w="667385" h="229235">
                  <a:moveTo>
                    <a:pt x="495388" y="74498"/>
                  </a:moveTo>
                  <a:lnTo>
                    <a:pt x="487565" y="66675"/>
                  </a:lnTo>
                  <a:lnTo>
                    <a:pt x="484162" y="66675"/>
                  </a:lnTo>
                  <a:lnTo>
                    <a:pt x="476338" y="74498"/>
                  </a:lnTo>
                  <a:lnTo>
                    <a:pt x="476338" y="77901"/>
                  </a:lnTo>
                  <a:lnTo>
                    <a:pt x="484162" y="85725"/>
                  </a:lnTo>
                  <a:lnTo>
                    <a:pt x="487565" y="85725"/>
                  </a:lnTo>
                  <a:lnTo>
                    <a:pt x="495388" y="77914"/>
                  </a:lnTo>
                  <a:lnTo>
                    <a:pt x="495388" y="76212"/>
                  </a:lnTo>
                  <a:lnTo>
                    <a:pt x="495388" y="74498"/>
                  </a:lnTo>
                  <a:close/>
                </a:path>
                <a:path w="667385" h="229235">
                  <a:moveTo>
                    <a:pt x="552551" y="84023"/>
                  </a:moveTo>
                  <a:lnTo>
                    <a:pt x="544728" y="76200"/>
                  </a:lnTo>
                  <a:lnTo>
                    <a:pt x="541324" y="76200"/>
                  </a:lnTo>
                  <a:lnTo>
                    <a:pt x="533501" y="84023"/>
                  </a:lnTo>
                  <a:lnTo>
                    <a:pt x="533501" y="87426"/>
                  </a:lnTo>
                  <a:lnTo>
                    <a:pt x="541324" y="95262"/>
                  </a:lnTo>
                  <a:lnTo>
                    <a:pt x="544728" y="95262"/>
                  </a:lnTo>
                  <a:lnTo>
                    <a:pt x="552551" y="87439"/>
                  </a:lnTo>
                  <a:lnTo>
                    <a:pt x="552551" y="85737"/>
                  </a:lnTo>
                  <a:lnTo>
                    <a:pt x="552551" y="84023"/>
                  </a:lnTo>
                  <a:close/>
                </a:path>
                <a:path w="667385" h="229235">
                  <a:moveTo>
                    <a:pt x="609714" y="141185"/>
                  </a:moveTo>
                  <a:lnTo>
                    <a:pt x="601878" y="133362"/>
                  </a:lnTo>
                  <a:lnTo>
                    <a:pt x="598487" y="133362"/>
                  </a:lnTo>
                  <a:lnTo>
                    <a:pt x="590664" y="141185"/>
                  </a:lnTo>
                  <a:lnTo>
                    <a:pt x="590664" y="144589"/>
                  </a:lnTo>
                  <a:lnTo>
                    <a:pt x="598487" y="152412"/>
                  </a:lnTo>
                  <a:lnTo>
                    <a:pt x="601878" y="152412"/>
                  </a:lnTo>
                  <a:lnTo>
                    <a:pt x="609714" y="144602"/>
                  </a:lnTo>
                  <a:lnTo>
                    <a:pt x="609714" y="142900"/>
                  </a:lnTo>
                  <a:lnTo>
                    <a:pt x="609714" y="141185"/>
                  </a:lnTo>
                  <a:close/>
                </a:path>
                <a:path w="667385" h="229235">
                  <a:moveTo>
                    <a:pt x="666877" y="217398"/>
                  </a:moveTo>
                  <a:lnTo>
                    <a:pt x="659041" y="209575"/>
                  </a:lnTo>
                  <a:lnTo>
                    <a:pt x="655637" y="209575"/>
                  </a:lnTo>
                  <a:lnTo>
                    <a:pt x="647814" y="217398"/>
                  </a:lnTo>
                  <a:lnTo>
                    <a:pt x="647814" y="220802"/>
                  </a:lnTo>
                  <a:lnTo>
                    <a:pt x="655637" y="228625"/>
                  </a:lnTo>
                  <a:lnTo>
                    <a:pt x="659041" y="228625"/>
                  </a:lnTo>
                  <a:lnTo>
                    <a:pt x="666877" y="220814"/>
                  </a:lnTo>
                  <a:lnTo>
                    <a:pt x="666877" y="219113"/>
                  </a:lnTo>
                  <a:lnTo>
                    <a:pt x="666877" y="217398"/>
                  </a:lnTo>
                  <a:close/>
                </a:path>
              </a:pathLst>
            </a:custGeom>
            <a:solidFill>
              <a:srgbClr val="FF4040"/>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4181" name="Group 4180">
            <a:extLst>
              <a:ext uri="{FF2B5EF4-FFF2-40B4-BE49-F238E27FC236}">
                <a16:creationId xmlns:a16="http://schemas.microsoft.com/office/drawing/2014/main" id="{DD557486-A4DE-5B54-DCB1-F420A88B6657}"/>
              </a:ext>
            </a:extLst>
          </p:cNvPr>
          <p:cNvGrpSpPr>
            <a:grpSpLocks/>
          </p:cNvGrpSpPr>
          <p:nvPr/>
        </p:nvGrpSpPr>
        <p:grpSpPr>
          <a:xfrm>
            <a:off x="2218629" y="4430455"/>
            <a:ext cx="715010" cy="253728"/>
            <a:chOff x="0" y="3"/>
            <a:chExt cx="715010" cy="253728"/>
          </a:xfrm>
        </p:grpSpPr>
        <p:sp>
          <p:nvSpPr>
            <p:cNvPr id="4182" name="Graphic 152">
              <a:extLst>
                <a:ext uri="{FF2B5EF4-FFF2-40B4-BE49-F238E27FC236}">
                  <a16:creationId xmlns:a16="http://schemas.microsoft.com/office/drawing/2014/main" id="{7B294B40-3A4A-CE45-0E19-FE74DAD9E3C3}"/>
                </a:ext>
              </a:extLst>
            </p:cNvPr>
            <p:cNvSpPr/>
            <p:nvPr/>
          </p:nvSpPr>
          <p:spPr>
            <a:xfrm>
              <a:off x="0" y="252461"/>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183" name="Graphic 153">
              <a:extLst>
                <a:ext uri="{FF2B5EF4-FFF2-40B4-BE49-F238E27FC236}">
                  <a16:creationId xmlns:a16="http://schemas.microsoft.com/office/drawing/2014/main" id="{D2EF4354-18F5-D8A3-6A9A-89FD90E7ADF0}"/>
                </a:ext>
              </a:extLst>
            </p:cNvPr>
            <p:cNvSpPr/>
            <p:nvPr/>
          </p:nvSpPr>
          <p:spPr>
            <a:xfrm>
              <a:off x="0" y="252461"/>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189" name="Graphic 154">
              <a:extLst>
                <a:ext uri="{FF2B5EF4-FFF2-40B4-BE49-F238E27FC236}">
                  <a16:creationId xmlns:a16="http://schemas.microsoft.com/office/drawing/2014/main" id="{203416E4-B8C8-201F-1501-A6B4A74A53F3}"/>
                </a:ext>
              </a:extLst>
            </p:cNvPr>
            <p:cNvSpPr/>
            <p:nvPr/>
          </p:nvSpPr>
          <p:spPr>
            <a:xfrm>
              <a:off x="29770" y="11800"/>
              <a:ext cx="655320" cy="236220"/>
            </a:xfrm>
            <a:custGeom>
              <a:avLst/>
              <a:gdLst/>
              <a:ahLst/>
              <a:cxnLst/>
              <a:rect l="l" t="t" r="r" b="b"/>
              <a:pathLst>
                <a:path w="655320" h="236220">
                  <a:moveTo>
                    <a:pt x="654957" y="235898"/>
                  </a:moveTo>
                  <a:lnTo>
                    <a:pt x="0" y="235898"/>
                  </a:lnTo>
                  <a:lnTo>
                    <a:pt x="0" y="58974"/>
                  </a:lnTo>
                  <a:lnTo>
                    <a:pt x="59541" y="78632"/>
                  </a:lnTo>
                  <a:lnTo>
                    <a:pt x="119083" y="39316"/>
                  </a:lnTo>
                  <a:lnTo>
                    <a:pt x="178624" y="58974"/>
                  </a:lnTo>
                  <a:lnTo>
                    <a:pt x="238166" y="39316"/>
                  </a:lnTo>
                  <a:lnTo>
                    <a:pt x="297707" y="98290"/>
                  </a:lnTo>
                  <a:lnTo>
                    <a:pt x="357249" y="78632"/>
                  </a:lnTo>
                  <a:lnTo>
                    <a:pt x="416790" y="98290"/>
                  </a:lnTo>
                  <a:lnTo>
                    <a:pt x="476332" y="78632"/>
                  </a:lnTo>
                  <a:lnTo>
                    <a:pt x="535874" y="19658"/>
                  </a:lnTo>
                  <a:lnTo>
                    <a:pt x="595415" y="0"/>
                  </a:lnTo>
                  <a:lnTo>
                    <a:pt x="654957" y="0"/>
                  </a:lnTo>
                  <a:lnTo>
                    <a:pt x="654957" y="235898"/>
                  </a:lnTo>
                  <a:close/>
                </a:path>
              </a:pathLst>
            </a:custGeom>
            <a:solidFill>
              <a:srgbClr val="FF404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190" name="Graphic 155">
              <a:extLst>
                <a:ext uri="{FF2B5EF4-FFF2-40B4-BE49-F238E27FC236}">
                  <a16:creationId xmlns:a16="http://schemas.microsoft.com/office/drawing/2014/main" id="{DCC94458-FEA5-21C6-76BB-BC3D708BDF64}"/>
                </a:ext>
              </a:extLst>
            </p:cNvPr>
            <p:cNvSpPr/>
            <p:nvPr/>
          </p:nvSpPr>
          <p:spPr>
            <a:xfrm>
              <a:off x="29770" y="11800"/>
              <a:ext cx="655320" cy="98425"/>
            </a:xfrm>
            <a:custGeom>
              <a:avLst/>
              <a:gdLst/>
              <a:ahLst/>
              <a:cxnLst/>
              <a:rect l="l" t="t" r="r" b="b"/>
              <a:pathLst>
                <a:path w="655320" h="98425">
                  <a:moveTo>
                    <a:pt x="0" y="58974"/>
                  </a:moveTo>
                  <a:lnTo>
                    <a:pt x="59541" y="78632"/>
                  </a:lnTo>
                  <a:lnTo>
                    <a:pt x="119083" y="39316"/>
                  </a:lnTo>
                  <a:lnTo>
                    <a:pt x="178624" y="58974"/>
                  </a:lnTo>
                  <a:lnTo>
                    <a:pt x="238166" y="39316"/>
                  </a:lnTo>
                  <a:lnTo>
                    <a:pt x="297707" y="98290"/>
                  </a:lnTo>
                  <a:lnTo>
                    <a:pt x="357249" y="78632"/>
                  </a:lnTo>
                  <a:lnTo>
                    <a:pt x="416790" y="98290"/>
                  </a:lnTo>
                  <a:lnTo>
                    <a:pt x="476332" y="78632"/>
                  </a:lnTo>
                  <a:lnTo>
                    <a:pt x="535874" y="19658"/>
                  </a:lnTo>
                  <a:lnTo>
                    <a:pt x="595415" y="0"/>
                  </a:lnTo>
                  <a:lnTo>
                    <a:pt x="654957" y="0"/>
                  </a:lnTo>
                </a:path>
              </a:pathLst>
            </a:custGeom>
            <a:ln w="9526">
              <a:solidFill>
                <a:srgbClr val="FF404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191" name="Graphic 156">
              <a:extLst>
                <a:ext uri="{FF2B5EF4-FFF2-40B4-BE49-F238E27FC236}">
                  <a16:creationId xmlns:a16="http://schemas.microsoft.com/office/drawing/2014/main" id="{D5818601-2F42-A13F-5D8D-382C1D251C2C}"/>
                </a:ext>
              </a:extLst>
            </p:cNvPr>
            <p:cNvSpPr/>
            <p:nvPr/>
          </p:nvSpPr>
          <p:spPr>
            <a:xfrm>
              <a:off x="19048" y="3"/>
              <a:ext cx="667385" cy="124460"/>
            </a:xfrm>
            <a:custGeom>
              <a:avLst/>
              <a:gdLst/>
              <a:ahLst/>
              <a:cxnLst/>
              <a:rect l="l" t="t" r="r" b="b"/>
              <a:pathLst>
                <a:path w="667385" h="124460">
                  <a:moveTo>
                    <a:pt x="19050" y="64985"/>
                  </a:moveTo>
                  <a:lnTo>
                    <a:pt x="11214" y="57162"/>
                  </a:lnTo>
                  <a:lnTo>
                    <a:pt x="7823" y="57162"/>
                  </a:lnTo>
                  <a:lnTo>
                    <a:pt x="0" y="64998"/>
                  </a:lnTo>
                  <a:lnTo>
                    <a:pt x="0" y="68402"/>
                  </a:lnTo>
                  <a:lnTo>
                    <a:pt x="7823" y="76225"/>
                  </a:lnTo>
                  <a:lnTo>
                    <a:pt x="11226" y="76225"/>
                  </a:lnTo>
                  <a:lnTo>
                    <a:pt x="19050" y="68402"/>
                  </a:lnTo>
                  <a:lnTo>
                    <a:pt x="19050" y="66700"/>
                  </a:lnTo>
                  <a:lnTo>
                    <a:pt x="19050" y="64985"/>
                  </a:lnTo>
                  <a:close/>
                </a:path>
                <a:path w="667385" h="124460">
                  <a:moveTo>
                    <a:pt x="76212" y="84035"/>
                  </a:moveTo>
                  <a:lnTo>
                    <a:pt x="68376" y="76225"/>
                  </a:lnTo>
                  <a:lnTo>
                    <a:pt x="64973" y="76225"/>
                  </a:lnTo>
                  <a:lnTo>
                    <a:pt x="57162" y="84061"/>
                  </a:lnTo>
                  <a:lnTo>
                    <a:pt x="57162" y="87464"/>
                  </a:lnTo>
                  <a:lnTo>
                    <a:pt x="64985" y="95275"/>
                  </a:lnTo>
                  <a:lnTo>
                    <a:pt x="68389" y="95275"/>
                  </a:lnTo>
                  <a:lnTo>
                    <a:pt x="76212" y="87452"/>
                  </a:lnTo>
                  <a:lnTo>
                    <a:pt x="76212" y="85750"/>
                  </a:lnTo>
                  <a:lnTo>
                    <a:pt x="76212" y="84035"/>
                  </a:lnTo>
                  <a:close/>
                </a:path>
                <a:path w="667385" h="124460">
                  <a:moveTo>
                    <a:pt x="133375" y="45935"/>
                  </a:moveTo>
                  <a:lnTo>
                    <a:pt x="125539" y="38112"/>
                  </a:lnTo>
                  <a:lnTo>
                    <a:pt x="122135" y="38125"/>
                  </a:lnTo>
                  <a:lnTo>
                    <a:pt x="114312" y="45948"/>
                  </a:lnTo>
                  <a:lnTo>
                    <a:pt x="114325" y="49352"/>
                  </a:lnTo>
                  <a:lnTo>
                    <a:pt x="122148" y="57175"/>
                  </a:lnTo>
                  <a:lnTo>
                    <a:pt x="125552" y="57175"/>
                  </a:lnTo>
                  <a:lnTo>
                    <a:pt x="133375" y="49339"/>
                  </a:lnTo>
                  <a:lnTo>
                    <a:pt x="133375" y="47637"/>
                  </a:lnTo>
                  <a:lnTo>
                    <a:pt x="133375" y="45935"/>
                  </a:lnTo>
                  <a:close/>
                </a:path>
                <a:path w="667385" h="124460">
                  <a:moveTo>
                    <a:pt x="190538" y="66700"/>
                  </a:moveTo>
                  <a:lnTo>
                    <a:pt x="182702" y="57162"/>
                  </a:lnTo>
                  <a:lnTo>
                    <a:pt x="179298" y="57162"/>
                  </a:lnTo>
                  <a:lnTo>
                    <a:pt x="171475" y="64985"/>
                  </a:lnTo>
                  <a:lnTo>
                    <a:pt x="171475" y="68389"/>
                  </a:lnTo>
                  <a:lnTo>
                    <a:pt x="179298" y="76212"/>
                  </a:lnTo>
                  <a:lnTo>
                    <a:pt x="182702" y="76212"/>
                  </a:lnTo>
                  <a:lnTo>
                    <a:pt x="190538" y="66700"/>
                  </a:lnTo>
                  <a:close/>
                </a:path>
                <a:path w="667385" h="124460">
                  <a:moveTo>
                    <a:pt x="257213" y="45935"/>
                  </a:moveTo>
                  <a:lnTo>
                    <a:pt x="249389" y="38112"/>
                  </a:lnTo>
                  <a:lnTo>
                    <a:pt x="245986" y="38112"/>
                  </a:lnTo>
                  <a:lnTo>
                    <a:pt x="238163" y="45935"/>
                  </a:lnTo>
                  <a:lnTo>
                    <a:pt x="238163" y="49339"/>
                  </a:lnTo>
                  <a:lnTo>
                    <a:pt x="245986" y="57162"/>
                  </a:lnTo>
                  <a:lnTo>
                    <a:pt x="249389" y="57162"/>
                  </a:lnTo>
                  <a:lnTo>
                    <a:pt x="257213" y="49339"/>
                  </a:lnTo>
                  <a:lnTo>
                    <a:pt x="257213" y="47637"/>
                  </a:lnTo>
                  <a:lnTo>
                    <a:pt x="257213" y="45935"/>
                  </a:lnTo>
                  <a:close/>
                </a:path>
                <a:path w="667385" h="124460">
                  <a:moveTo>
                    <a:pt x="314375" y="112610"/>
                  </a:moveTo>
                  <a:lnTo>
                    <a:pt x="306552" y="104800"/>
                  </a:lnTo>
                  <a:lnTo>
                    <a:pt x="303149" y="104800"/>
                  </a:lnTo>
                  <a:lnTo>
                    <a:pt x="295325" y="112623"/>
                  </a:lnTo>
                  <a:lnTo>
                    <a:pt x="295325" y="116027"/>
                  </a:lnTo>
                  <a:lnTo>
                    <a:pt x="303149" y="123850"/>
                  </a:lnTo>
                  <a:lnTo>
                    <a:pt x="306552" y="123850"/>
                  </a:lnTo>
                  <a:lnTo>
                    <a:pt x="314375" y="116027"/>
                  </a:lnTo>
                  <a:lnTo>
                    <a:pt x="314375" y="114325"/>
                  </a:lnTo>
                  <a:lnTo>
                    <a:pt x="314375" y="112610"/>
                  </a:lnTo>
                  <a:close/>
                </a:path>
                <a:path w="667385" h="124460">
                  <a:moveTo>
                    <a:pt x="371538" y="84035"/>
                  </a:moveTo>
                  <a:lnTo>
                    <a:pt x="363715" y="76212"/>
                  </a:lnTo>
                  <a:lnTo>
                    <a:pt x="360311" y="76212"/>
                  </a:lnTo>
                  <a:lnTo>
                    <a:pt x="352488" y="84035"/>
                  </a:lnTo>
                  <a:lnTo>
                    <a:pt x="352488" y="87439"/>
                  </a:lnTo>
                  <a:lnTo>
                    <a:pt x="360311" y="95275"/>
                  </a:lnTo>
                  <a:lnTo>
                    <a:pt x="363715" y="95275"/>
                  </a:lnTo>
                  <a:lnTo>
                    <a:pt x="371538" y="87452"/>
                  </a:lnTo>
                  <a:lnTo>
                    <a:pt x="371538" y="85750"/>
                  </a:lnTo>
                  <a:lnTo>
                    <a:pt x="371538" y="84035"/>
                  </a:lnTo>
                  <a:close/>
                </a:path>
                <a:path w="667385" h="124460">
                  <a:moveTo>
                    <a:pt x="428701" y="112610"/>
                  </a:moveTo>
                  <a:lnTo>
                    <a:pt x="420865" y="104800"/>
                  </a:lnTo>
                  <a:lnTo>
                    <a:pt x="417461" y="104800"/>
                  </a:lnTo>
                  <a:lnTo>
                    <a:pt x="409638" y="112623"/>
                  </a:lnTo>
                  <a:lnTo>
                    <a:pt x="409638" y="116027"/>
                  </a:lnTo>
                  <a:lnTo>
                    <a:pt x="417461" y="123850"/>
                  </a:lnTo>
                  <a:lnTo>
                    <a:pt x="420865" y="123850"/>
                  </a:lnTo>
                  <a:lnTo>
                    <a:pt x="428701" y="116027"/>
                  </a:lnTo>
                  <a:lnTo>
                    <a:pt x="428701" y="114325"/>
                  </a:lnTo>
                  <a:lnTo>
                    <a:pt x="428701" y="112610"/>
                  </a:lnTo>
                  <a:close/>
                </a:path>
                <a:path w="667385" h="124460">
                  <a:moveTo>
                    <a:pt x="495388" y="84035"/>
                  </a:moveTo>
                  <a:lnTo>
                    <a:pt x="487553" y="76212"/>
                  </a:lnTo>
                  <a:lnTo>
                    <a:pt x="484149" y="76212"/>
                  </a:lnTo>
                  <a:lnTo>
                    <a:pt x="476326" y="84035"/>
                  </a:lnTo>
                  <a:lnTo>
                    <a:pt x="476326" y="87439"/>
                  </a:lnTo>
                  <a:lnTo>
                    <a:pt x="484149" y="95275"/>
                  </a:lnTo>
                  <a:lnTo>
                    <a:pt x="487553" y="95275"/>
                  </a:lnTo>
                  <a:lnTo>
                    <a:pt x="495388" y="87452"/>
                  </a:lnTo>
                  <a:lnTo>
                    <a:pt x="495388" y="85750"/>
                  </a:lnTo>
                  <a:lnTo>
                    <a:pt x="495388" y="84035"/>
                  </a:lnTo>
                  <a:close/>
                </a:path>
                <a:path w="667385" h="124460">
                  <a:moveTo>
                    <a:pt x="552538" y="26873"/>
                  </a:moveTo>
                  <a:lnTo>
                    <a:pt x="544715" y="19050"/>
                  </a:lnTo>
                  <a:lnTo>
                    <a:pt x="541312" y="19062"/>
                  </a:lnTo>
                  <a:lnTo>
                    <a:pt x="533488" y="26885"/>
                  </a:lnTo>
                  <a:lnTo>
                    <a:pt x="533488" y="30289"/>
                  </a:lnTo>
                  <a:lnTo>
                    <a:pt x="541312" y="38112"/>
                  </a:lnTo>
                  <a:lnTo>
                    <a:pt x="544715" y="38112"/>
                  </a:lnTo>
                  <a:lnTo>
                    <a:pt x="552538" y="30289"/>
                  </a:lnTo>
                  <a:lnTo>
                    <a:pt x="552538" y="28587"/>
                  </a:lnTo>
                  <a:lnTo>
                    <a:pt x="552538" y="26873"/>
                  </a:lnTo>
                  <a:close/>
                </a:path>
                <a:path w="667385" h="124460">
                  <a:moveTo>
                    <a:pt x="609701" y="7823"/>
                  </a:moveTo>
                  <a:lnTo>
                    <a:pt x="601878" y="0"/>
                  </a:lnTo>
                  <a:lnTo>
                    <a:pt x="598474" y="0"/>
                  </a:lnTo>
                  <a:lnTo>
                    <a:pt x="590651" y="7823"/>
                  </a:lnTo>
                  <a:lnTo>
                    <a:pt x="590651" y="11226"/>
                  </a:lnTo>
                  <a:lnTo>
                    <a:pt x="601878" y="19062"/>
                  </a:lnTo>
                  <a:lnTo>
                    <a:pt x="603465" y="18630"/>
                  </a:lnTo>
                  <a:lnTo>
                    <a:pt x="606412" y="16929"/>
                  </a:lnTo>
                  <a:lnTo>
                    <a:pt x="607580" y="15773"/>
                  </a:lnTo>
                  <a:lnTo>
                    <a:pt x="609282" y="12827"/>
                  </a:lnTo>
                  <a:lnTo>
                    <a:pt x="609701" y="11239"/>
                  </a:lnTo>
                  <a:lnTo>
                    <a:pt x="609701" y="9537"/>
                  </a:lnTo>
                  <a:lnTo>
                    <a:pt x="609701" y="7823"/>
                  </a:lnTo>
                  <a:close/>
                </a:path>
                <a:path w="667385" h="124460">
                  <a:moveTo>
                    <a:pt x="666864" y="7823"/>
                  </a:moveTo>
                  <a:lnTo>
                    <a:pt x="659041" y="0"/>
                  </a:lnTo>
                  <a:lnTo>
                    <a:pt x="655637" y="0"/>
                  </a:lnTo>
                  <a:lnTo>
                    <a:pt x="647814" y="7823"/>
                  </a:lnTo>
                  <a:lnTo>
                    <a:pt x="647814" y="11226"/>
                  </a:lnTo>
                  <a:lnTo>
                    <a:pt x="659041" y="19062"/>
                  </a:lnTo>
                  <a:lnTo>
                    <a:pt x="660628" y="18630"/>
                  </a:lnTo>
                  <a:lnTo>
                    <a:pt x="663575" y="16929"/>
                  </a:lnTo>
                  <a:lnTo>
                    <a:pt x="664730" y="15773"/>
                  </a:lnTo>
                  <a:lnTo>
                    <a:pt x="666432" y="12827"/>
                  </a:lnTo>
                  <a:lnTo>
                    <a:pt x="666864" y="11239"/>
                  </a:lnTo>
                  <a:lnTo>
                    <a:pt x="666864" y="9537"/>
                  </a:lnTo>
                  <a:lnTo>
                    <a:pt x="666864" y="7823"/>
                  </a:lnTo>
                  <a:close/>
                </a:path>
              </a:pathLst>
            </a:custGeom>
            <a:solidFill>
              <a:srgbClr val="FF4040"/>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pic>
        <p:nvPicPr>
          <p:cNvPr id="4193" name="Picture 4192">
            <a:extLst>
              <a:ext uri="{FF2B5EF4-FFF2-40B4-BE49-F238E27FC236}">
                <a16:creationId xmlns:a16="http://schemas.microsoft.com/office/drawing/2014/main" id="{CAAEE7FC-F847-2F2F-3989-33662776981A}"/>
              </a:ext>
            </a:extLst>
          </p:cNvPr>
          <p:cNvPicPr>
            <a:picLocks noChangeAspect="1"/>
          </p:cNvPicPr>
          <p:nvPr/>
        </p:nvPicPr>
        <p:blipFill rotWithShape="1">
          <a:blip r:embed="rId6"/>
          <a:srcRect l="27520" t="15225" r="58065" b="61521"/>
          <a:stretch/>
        </p:blipFill>
        <p:spPr>
          <a:xfrm>
            <a:off x="5465370" y="4383779"/>
            <a:ext cx="825910" cy="253036"/>
          </a:xfrm>
          <a:prstGeom prst="rect">
            <a:avLst/>
          </a:prstGeom>
        </p:spPr>
      </p:pic>
      <p:grpSp>
        <p:nvGrpSpPr>
          <p:cNvPr id="4194" name="Group 4193">
            <a:extLst>
              <a:ext uri="{FF2B5EF4-FFF2-40B4-BE49-F238E27FC236}">
                <a16:creationId xmlns:a16="http://schemas.microsoft.com/office/drawing/2014/main" id="{CB88E953-49A1-89C7-8317-97E60AE81BF7}"/>
              </a:ext>
            </a:extLst>
          </p:cNvPr>
          <p:cNvGrpSpPr>
            <a:grpSpLocks/>
          </p:cNvGrpSpPr>
          <p:nvPr/>
        </p:nvGrpSpPr>
        <p:grpSpPr>
          <a:xfrm>
            <a:off x="8890182" y="4365791"/>
            <a:ext cx="715010" cy="253726"/>
            <a:chOff x="0" y="5"/>
            <a:chExt cx="715010" cy="253726"/>
          </a:xfrm>
        </p:grpSpPr>
        <p:sp>
          <p:nvSpPr>
            <p:cNvPr id="4195" name="Graphic 131">
              <a:extLst>
                <a:ext uri="{FF2B5EF4-FFF2-40B4-BE49-F238E27FC236}">
                  <a16:creationId xmlns:a16="http://schemas.microsoft.com/office/drawing/2014/main" id="{C8ECBD31-22D5-3190-34AC-141CC23EBC6E}"/>
                </a:ext>
              </a:extLst>
            </p:cNvPr>
            <p:cNvSpPr/>
            <p:nvPr/>
          </p:nvSpPr>
          <p:spPr>
            <a:xfrm>
              <a:off x="0" y="252461"/>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196" name="Graphic 132">
              <a:extLst>
                <a:ext uri="{FF2B5EF4-FFF2-40B4-BE49-F238E27FC236}">
                  <a16:creationId xmlns:a16="http://schemas.microsoft.com/office/drawing/2014/main" id="{6A30A30D-3335-B93C-5715-1D64186948DC}"/>
                </a:ext>
              </a:extLst>
            </p:cNvPr>
            <p:cNvSpPr/>
            <p:nvPr/>
          </p:nvSpPr>
          <p:spPr>
            <a:xfrm>
              <a:off x="0" y="252461"/>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197" name="Graphic 133">
              <a:extLst>
                <a:ext uri="{FF2B5EF4-FFF2-40B4-BE49-F238E27FC236}">
                  <a16:creationId xmlns:a16="http://schemas.microsoft.com/office/drawing/2014/main" id="{90FB3B3D-BC27-C3D1-EB60-094E1F3E2926}"/>
                </a:ext>
              </a:extLst>
            </p:cNvPr>
            <p:cNvSpPr/>
            <p:nvPr/>
          </p:nvSpPr>
          <p:spPr>
            <a:xfrm>
              <a:off x="29770" y="11800"/>
              <a:ext cx="655320" cy="236220"/>
            </a:xfrm>
            <a:custGeom>
              <a:avLst/>
              <a:gdLst/>
              <a:ahLst/>
              <a:cxnLst/>
              <a:rect l="l" t="t" r="r" b="b"/>
              <a:pathLst>
                <a:path w="655320" h="236220">
                  <a:moveTo>
                    <a:pt x="654957" y="235898"/>
                  </a:moveTo>
                  <a:lnTo>
                    <a:pt x="0" y="235898"/>
                  </a:lnTo>
                  <a:lnTo>
                    <a:pt x="0" y="107226"/>
                  </a:lnTo>
                  <a:lnTo>
                    <a:pt x="59541" y="107226"/>
                  </a:lnTo>
                  <a:lnTo>
                    <a:pt x="119083" y="167273"/>
                  </a:lnTo>
                  <a:lnTo>
                    <a:pt x="178624" y="38601"/>
                  </a:lnTo>
                  <a:lnTo>
                    <a:pt x="238166" y="8578"/>
                  </a:lnTo>
                  <a:lnTo>
                    <a:pt x="297707" y="0"/>
                  </a:lnTo>
                  <a:lnTo>
                    <a:pt x="357249" y="38601"/>
                  </a:lnTo>
                  <a:lnTo>
                    <a:pt x="476332" y="150116"/>
                  </a:lnTo>
                  <a:lnTo>
                    <a:pt x="535874" y="141538"/>
                  </a:lnTo>
                  <a:lnTo>
                    <a:pt x="595415" y="17156"/>
                  </a:lnTo>
                  <a:lnTo>
                    <a:pt x="654957" y="145827"/>
                  </a:lnTo>
                  <a:lnTo>
                    <a:pt x="654957" y="235898"/>
                  </a:lnTo>
                  <a:close/>
                </a:path>
              </a:pathLst>
            </a:custGeom>
            <a:solidFill>
              <a:srgbClr val="FF404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198" name="Graphic 134">
              <a:extLst>
                <a:ext uri="{FF2B5EF4-FFF2-40B4-BE49-F238E27FC236}">
                  <a16:creationId xmlns:a16="http://schemas.microsoft.com/office/drawing/2014/main" id="{4B3F0783-F656-E2BD-6230-F2A78727B6DF}"/>
                </a:ext>
              </a:extLst>
            </p:cNvPr>
            <p:cNvSpPr/>
            <p:nvPr/>
          </p:nvSpPr>
          <p:spPr>
            <a:xfrm>
              <a:off x="29770" y="11800"/>
              <a:ext cx="655320" cy="167640"/>
            </a:xfrm>
            <a:custGeom>
              <a:avLst/>
              <a:gdLst/>
              <a:ahLst/>
              <a:cxnLst/>
              <a:rect l="l" t="t" r="r" b="b"/>
              <a:pathLst>
                <a:path w="655320" h="167640">
                  <a:moveTo>
                    <a:pt x="0" y="107226"/>
                  </a:moveTo>
                  <a:lnTo>
                    <a:pt x="59541" y="107226"/>
                  </a:lnTo>
                  <a:lnTo>
                    <a:pt x="119083" y="167273"/>
                  </a:lnTo>
                  <a:lnTo>
                    <a:pt x="178624" y="38601"/>
                  </a:lnTo>
                  <a:lnTo>
                    <a:pt x="238166" y="8578"/>
                  </a:lnTo>
                  <a:lnTo>
                    <a:pt x="297707" y="0"/>
                  </a:lnTo>
                  <a:lnTo>
                    <a:pt x="357249" y="38601"/>
                  </a:lnTo>
                  <a:lnTo>
                    <a:pt x="416790" y="94359"/>
                  </a:lnTo>
                  <a:lnTo>
                    <a:pt x="476332" y="150116"/>
                  </a:lnTo>
                  <a:lnTo>
                    <a:pt x="535874" y="141538"/>
                  </a:lnTo>
                  <a:lnTo>
                    <a:pt x="595415" y="17156"/>
                  </a:lnTo>
                  <a:lnTo>
                    <a:pt x="654957" y="145827"/>
                  </a:lnTo>
                </a:path>
              </a:pathLst>
            </a:custGeom>
            <a:ln w="9526">
              <a:solidFill>
                <a:srgbClr val="FF404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199" name="Graphic 135">
              <a:extLst>
                <a:ext uri="{FF2B5EF4-FFF2-40B4-BE49-F238E27FC236}">
                  <a16:creationId xmlns:a16="http://schemas.microsoft.com/office/drawing/2014/main" id="{BCEE16DC-4C33-9BAF-3A89-7437AFE68706}"/>
                </a:ext>
              </a:extLst>
            </p:cNvPr>
            <p:cNvSpPr/>
            <p:nvPr/>
          </p:nvSpPr>
          <p:spPr>
            <a:xfrm>
              <a:off x="19048" y="5"/>
              <a:ext cx="667385" cy="191135"/>
            </a:xfrm>
            <a:custGeom>
              <a:avLst/>
              <a:gdLst/>
              <a:ahLst/>
              <a:cxnLst/>
              <a:rect l="l" t="t" r="r" b="b"/>
              <a:pathLst>
                <a:path w="667385" h="191135">
                  <a:moveTo>
                    <a:pt x="19050" y="112610"/>
                  </a:moveTo>
                  <a:lnTo>
                    <a:pt x="11214" y="104800"/>
                  </a:lnTo>
                  <a:lnTo>
                    <a:pt x="7823" y="104800"/>
                  </a:lnTo>
                  <a:lnTo>
                    <a:pt x="0" y="112623"/>
                  </a:lnTo>
                  <a:lnTo>
                    <a:pt x="0" y="116027"/>
                  </a:lnTo>
                  <a:lnTo>
                    <a:pt x="7823" y="123850"/>
                  </a:lnTo>
                  <a:lnTo>
                    <a:pt x="11226" y="123850"/>
                  </a:lnTo>
                  <a:lnTo>
                    <a:pt x="19050" y="116027"/>
                  </a:lnTo>
                  <a:lnTo>
                    <a:pt x="19050" y="114325"/>
                  </a:lnTo>
                  <a:lnTo>
                    <a:pt x="19050" y="112610"/>
                  </a:lnTo>
                  <a:close/>
                </a:path>
                <a:path w="667385" h="191135">
                  <a:moveTo>
                    <a:pt x="76212" y="112610"/>
                  </a:moveTo>
                  <a:lnTo>
                    <a:pt x="68376" y="104800"/>
                  </a:lnTo>
                  <a:lnTo>
                    <a:pt x="64973" y="104800"/>
                  </a:lnTo>
                  <a:lnTo>
                    <a:pt x="57162" y="112636"/>
                  </a:lnTo>
                  <a:lnTo>
                    <a:pt x="57162" y="116039"/>
                  </a:lnTo>
                  <a:lnTo>
                    <a:pt x="64985" y="123863"/>
                  </a:lnTo>
                  <a:lnTo>
                    <a:pt x="68389" y="123850"/>
                  </a:lnTo>
                  <a:lnTo>
                    <a:pt x="76212" y="116027"/>
                  </a:lnTo>
                  <a:lnTo>
                    <a:pt x="76212" y="114325"/>
                  </a:lnTo>
                  <a:lnTo>
                    <a:pt x="76212" y="112610"/>
                  </a:lnTo>
                  <a:close/>
                </a:path>
                <a:path w="667385" h="191135">
                  <a:moveTo>
                    <a:pt x="133375" y="179298"/>
                  </a:moveTo>
                  <a:lnTo>
                    <a:pt x="125539" y="171488"/>
                  </a:lnTo>
                  <a:lnTo>
                    <a:pt x="122135" y="171488"/>
                  </a:lnTo>
                  <a:lnTo>
                    <a:pt x="114312" y="179324"/>
                  </a:lnTo>
                  <a:lnTo>
                    <a:pt x="114325" y="182727"/>
                  </a:lnTo>
                  <a:lnTo>
                    <a:pt x="122148" y="190538"/>
                  </a:lnTo>
                  <a:lnTo>
                    <a:pt x="125552" y="190538"/>
                  </a:lnTo>
                  <a:lnTo>
                    <a:pt x="133375" y="182714"/>
                  </a:lnTo>
                  <a:lnTo>
                    <a:pt x="133375" y="181013"/>
                  </a:lnTo>
                  <a:lnTo>
                    <a:pt x="133375" y="179298"/>
                  </a:lnTo>
                  <a:close/>
                </a:path>
                <a:path w="667385" h="191135">
                  <a:moveTo>
                    <a:pt x="190538" y="47637"/>
                  </a:moveTo>
                  <a:lnTo>
                    <a:pt x="182702" y="38112"/>
                  </a:lnTo>
                  <a:lnTo>
                    <a:pt x="179298" y="38112"/>
                  </a:lnTo>
                  <a:lnTo>
                    <a:pt x="171475" y="45935"/>
                  </a:lnTo>
                  <a:lnTo>
                    <a:pt x="171475" y="49339"/>
                  </a:lnTo>
                  <a:lnTo>
                    <a:pt x="179298" y="57162"/>
                  </a:lnTo>
                  <a:lnTo>
                    <a:pt x="182702" y="57162"/>
                  </a:lnTo>
                  <a:lnTo>
                    <a:pt x="190538" y="47637"/>
                  </a:lnTo>
                  <a:close/>
                </a:path>
                <a:path w="667385" h="191135">
                  <a:moveTo>
                    <a:pt x="257213" y="17348"/>
                  </a:moveTo>
                  <a:lnTo>
                    <a:pt x="249389" y="9525"/>
                  </a:lnTo>
                  <a:lnTo>
                    <a:pt x="245986" y="9525"/>
                  </a:lnTo>
                  <a:lnTo>
                    <a:pt x="238163" y="17348"/>
                  </a:lnTo>
                  <a:lnTo>
                    <a:pt x="238163" y="20751"/>
                  </a:lnTo>
                  <a:lnTo>
                    <a:pt x="245986" y="28575"/>
                  </a:lnTo>
                  <a:lnTo>
                    <a:pt x="249389" y="28575"/>
                  </a:lnTo>
                  <a:lnTo>
                    <a:pt x="257213" y="20764"/>
                  </a:lnTo>
                  <a:lnTo>
                    <a:pt x="257213" y="19062"/>
                  </a:lnTo>
                  <a:lnTo>
                    <a:pt x="257213" y="17348"/>
                  </a:lnTo>
                  <a:close/>
                </a:path>
                <a:path w="667385" h="191135">
                  <a:moveTo>
                    <a:pt x="314375" y="7823"/>
                  </a:moveTo>
                  <a:lnTo>
                    <a:pt x="306552" y="0"/>
                  </a:lnTo>
                  <a:lnTo>
                    <a:pt x="303149" y="0"/>
                  </a:lnTo>
                  <a:lnTo>
                    <a:pt x="295325" y="7823"/>
                  </a:lnTo>
                  <a:lnTo>
                    <a:pt x="295325" y="11226"/>
                  </a:lnTo>
                  <a:lnTo>
                    <a:pt x="303149" y="19050"/>
                  </a:lnTo>
                  <a:lnTo>
                    <a:pt x="306552" y="19050"/>
                  </a:lnTo>
                  <a:lnTo>
                    <a:pt x="314375" y="11239"/>
                  </a:lnTo>
                  <a:lnTo>
                    <a:pt x="314375" y="9537"/>
                  </a:lnTo>
                  <a:lnTo>
                    <a:pt x="314375" y="7823"/>
                  </a:lnTo>
                  <a:close/>
                </a:path>
                <a:path w="667385" h="191135">
                  <a:moveTo>
                    <a:pt x="371538" y="45923"/>
                  </a:moveTo>
                  <a:lnTo>
                    <a:pt x="363715" y="38112"/>
                  </a:lnTo>
                  <a:lnTo>
                    <a:pt x="360311" y="38112"/>
                  </a:lnTo>
                  <a:lnTo>
                    <a:pt x="352488" y="45935"/>
                  </a:lnTo>
                  <a:lnTo>
                    <a:pt x="352488" y="49339"/>
                  </a:lnTo>
                  <a:lnTo>
                    <a:pt x="360311" y="57162"/>
                  </a:lnTo>
                  <a:lnTo>
                    <a:pt x="363715" y="57162"/>
                  </a:lnTo>
                  <a:lnTo>
                    <a:pt x="371538" y="49339"/>
                  </a:lnTo>
                  <a:lnTo>
                    <a:pt x="371538" y="47637"/>
                  </a:lnTo>
                  <a:lnTo>
                    <a:pt x="371538" y="45923"/>
                  </a:lnTo>
                  <a:close/>
                </a:path>
                <a:path w="667385" h="191135">
                  <a:moveTo>
                    <a:pt x="428701" y="103085"/>
                  </a:moveTo>
                  <a:lnTo>
                    <a:pt x="420865" y="95262"/>
                  </a:lnTo>
                  <a:lnTo>
                    <a:pt x="417461" y="95262"/>
                  </a:lnTo>
                  <a:lnTo>
                    <a:pt x="409638" y="103098"/>
                  </a:lnTo>
                  <a:lnTo>
                    <a:pt x="409638" y="106489"/>
                  </a:lnTo>
                  <a:lnTo>
                    <a:pt x="417461" y="114325"/>
                  </a:lnTo>
                  <a:lnTo>
                    <a:pt x="420865" y="114325"/>
                  </a:lnTo>
                  <a:lnTo>
                    <a:pt x="428701" y="106502"/>
                  </a:lnTo>
                  <a:lnTo>
                    <a:pt x="428701" y="104800"/>
                  </a:lnTo>
                  <a:lnTo>
                    <a:pt x="428701" y="103085"/>
                  </a:lnTo>
                  <a:close/>
                </a:path>
                <a:path w="667385" h="191135">
                  <a:moveTo>
                    <a:pt x="495388" y="160248"/>
                  </a:moveTo>
                  <a:lnTo>
                    <a:pt x="487553" y="152425"/>
                  </a:lnTo>
                  <a:lnTo>
                    <a:pt x="484149" y="152425"/>
                  </a:lnTo>
                  <a:lnTo>
                    <a:pt x="476326" y="160248"/>
                  </a:lnTo>
                  <a:lnTo>
                    <a:pt x="476326" y="163652"/>
                  </a:lnTo>
                  <a:lnTo>
                    <a:pt x="484149" y="171475"/>
                  </a:lnTo>
                  <a:lnTo>
                    <a:pt x="487553" y="171475"/>
                  </a:lnTo>
                  <a:lnTo>
                    <a:pt x="495388" y="163664"/>
                  </a:lnTo>
                  <a:lnTo>
                    <a:pt x="495388" y="161963"/>
                  </a:lnTo>
                  <a:lnTo>
                    <a:pt x="495388" y="160248"/>
                  </a:lnTo>
                  <a:close/>
                </a:path>
                <a:path w="667385" h="191135">
                  <a:moveTo>
                    <a:pt x="552538" y="150723"/>
                  </a:moveTo>
                  <a:lnTo>
                    <a:pt x="544715" y="142900"/>
                  </a:lnTo>
                  <a:lnTo>
                    <a:pt x="541312" y="142900"/>
                  </a:lnTo>
                  <a:lnTo>
                    <a:pt x="533488" y="150723"/>
                  </a:lnTo>
                  <a:lnTo>
                    <a:pt x="533488" y="154127"/>
                  </a:lnTo>
                  <a:lnTo>
                    <a:pt x="541312" y="161950"/>
                  </a:lnTo>
                  <a:lnTo>
                    <a:pt x="544715" y="161950"/>
                  </a:lnTo>
                  <a:lnTo>
                    <a:pt x="552538" y="154127"/>
                  </a:lnTo>
                  <a:lnTo>
                    <a:pt x="552538" y="152438"/>
                  </a:lnTo>
                  <a:lnTo>
                    <a:pt x="552538" y="150723"/>
                  </a:lnTo>
                  <a:close/>
                </a:path>
                <a:path w="667385" h="191135">
                  <a:moveTo>
                    <a:pt x="609701" y="26873"/>
                  </a:moveTo>
                  <a:lnTo>
                    <a:pt x="601878" y="19050"/>
                  </a:lnTo>
                  <a:lnTo>
                    <a:pt x="598474" y="19050"/>
                  </a:lnTo>
                  <a:lnTo>
                    <a:pt x="590651" y="26873"/>
                  </a:lnTo>
                  <a:lnTo>
                    <a:pt x="590651" y="30276"/>
                  </a:lnTo>
                  <a:lnTo>
                    <a:pt x="598474" y="38112"/>
                  </a:lnTo>
                  <a:lnTo>
                    <a:pt x="601878" y="38112"/>
                  </a:lnTo>
                  <a:lnTo>
                    <a:pt x="609701" y="30289"/>
                  </a:lnTo>
                  <a:lnTo>
                    <a:pt x="609701" y="28587"/>
                  </a:lnTo>
                  <a:lnTo>
                    <a:pt x="609701" y="26873"/>
                  </a:lnTo>
                  <a:close/>
                </a:path>
                <a:path w="667385" h="191135">
                  <a:moveTo>
                    <a:pt x="666864" y="160248"/>
                  </a:moveTo>
                  <a:lnTo>
                    <a:pt x="659041" y="152425"/>
                  </a:lnTo>
                  <a:lnTo>
                    <a:pt x="655637" y="152425"/>
                  </a:lnTo>
                  <a:lnTo>
                    <a:pt x="647814" y="160248"/>
                  </a:lnTo>
                  <a:lnTo>
                    <a:pt x="647814" y="163652"/>
                  </a:lnTo>
                  <a:lnTo>
                    <a:pt x="655637" y="171475"/>
                  </a:lnTo>
                  <a:lnTo>
                    <a:pt x="659041" y="171475"/>
                  </a:lnTo>
                  <a:lnTo>
                    <a:pt x="666864" y="163664"/>
                  </a:lnTo>
                  <a:lnTo>
                    <a:pt x="666864" y="161963"/>
                  </a:lnTo>
                  <a:lnTo>
                    <a:pt x="666864" y="160248"/>
                  </a:lnTo>
                  <a:close/>
                </a:path>
              </a:pathLst>
            </a:custGeom>
            <a:solidFill>
              <a:srgbClr val="FF4040"/>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96404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4F77-B1FE-1D6F-67CD-9338DD1CA184}"/>
              </a:ext>
            </a:extLst>
          </p:cNvPr>
          <p:cNvSpPr>
            <a:spLocks noGrp="1"/>
          </p:cNvSpPr>
          <p:nvPr>
            <p:ph type="ctrTitle"/>
          </p:nvPr>
        </p:nvSpPr>
        <p:spPr/>
        <p:txBody>
          <a:bodyPr/>
          <a:lstStyle/>
          <a:p>
            <a:r>
              <a:rPr lang="en-US" dirty="0"/>
              <a:t>Service Priority Areas </a:t>
            </a:r>
            <a:endParaRPr lang="en-GB" dirty="0"/>
          </a:p>
        </p:txBody>
      </p:sp>
      <p:sp>
        <p:nvSpPr>
          <p:cNvPr id="3" name="Subtitle 2">
            <a:extLst>
              <a:ext uri="{FF2B5EF4-FFF2-40B4-BE49-F238E27FC236}">
                <a16:creationId xmlns:a16="http://schemas.microsoft.com/office/drawing/2014/main" id="{C7F08026-3B55-3E53-B80B-6614F2DEBB88}"/>
              </a:ext>
            </a:extLst>
          </p:cNvPr>
          <p:cNvSpPr>
            <a:spLocks noGrp="1"/>
          </p:cNvSpPr>
          <p:nvPr>
            <p:ph type="subTitle" idx="1"/>
          </p:nvPr>
        </p:nvSpPr>
        <p:spPr/>
        <p:txBody>
          <a:bodyPr>
            <a:noAutofit/>
          </a:bodyPr>
          <a:lstStyle/>
          <a:p>
            <a:pPr marL="0" indent="0" algn="just">
              <a:buNone/>
            </a:pPr>
            <a:r>
              <a:rPr lang="en-GB" sz="2000" dirty="0">
                <a:effectLst/>
                <a:latin typeface="Calibri" panose="020F0502020204030204" pitchFamily="34" charset="0"/>
                <a:ea typeface="Times New Roman" panose="02020603050405020304" pitchFamily="18" charset="0"/>
                <a:cs typeface="Calibri" panose="020F0502020204030204" pitchFamily="34" charset="0"/>
              </a:rPr>
              <a:t>The Fire Authority priorities as agreed by the Scrutiny and Audit Panel are as follows: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Reducing accidental dwelling fires.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Undertake </a:t>
            </a:r>
            <a:r>
              <a:rPr lang="en-GB" sz="2000" dirty="0">
                <a:latin typeface="Calibri" panose="020F0502020204030204" pitchFamily="34" charset="0"/>
                <a:ea typeface="Times New Roman" panose="02020603050405020304" pitchFamily="18" charset="0"/>
                <a:cs typeface="Calibri" panose="020F0502020204030204" pitchFamily="34" charset="0"/>
              </a:rPr>
              <a:t>9</a:t>
            </a:r>
            <a:r>
              <a:rPr lang="en-GB" sz="2000" dirty="0">
                <a:effectLst/>
                <a:latin typeface="Calibri" panose="020F0502020204030204" pitchFamily="34" charset="0"/>
                <a:ea typeface="Times New Roman" panose="02020603050405020304" pitchFamily="18" charset="0"/>
                <a:cs typeface="Calibri" panose="020F0502020204030204" pitchFamily="34" charset="0"/>
              </a:rPr>
              <a:t>,000 home safety visits of which 90% to be delivered to vulnerable members of our community.</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Reducing sickness.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Reducing attendance at false alarm calls.</a:t>
            </a:r>
          </a:p>
          <a:p>
            <a:pPr marL="342900" lvl="0" indent="-342900" algn="just">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Increasing inspections in high-risk premises</a:t>
            </a:r>
            <a:r>
              <a:rPr lang="en-GB" sz="2000" dirty="0">
                <a:effectLst/>
                <a:latin typeface="Arial" panose="020B0604020202020204" pitchFamily="34" charset="0"/>
                <a:ea typeface="Times New Roman" panose="02020603050405020304" pitchFamily="18" charset="0"/>
              </a:rPr>
              <a:t>.</a:t>
            </a:r>
            <a:endParaRPr lang="en-GB" sz="2000" dirty="0"/>
          </a:p>
        </p:txBody>
      </p:sp>
      <p:sp>
        <p:nvSpPr>
          <p:cNvPr id="4" name="Slide Number Placeholder 3">
            <a:extLst>
              <a:ext uri="{FF2B5EF4-FFF2-40B4-BE49-F238E27FC236}">
                <a16:creationId xmlns:a16="http://schemas.microsoft.com/office/drawing/2014/main" id="{6B4295E3-AE30-8DCA-2D73-91569CAF0E1F}"/>
              </a:ext>
            </a:extLst>
          </p:cNvPr>
          <p:cNvSpPr>
            <a:spLocks noGrp="1"/>
          </p:cNvSpPr>
          <p:nvPr>
            <p:ph type="sldNum" sz="quarter" idx="12"/>
          </p:nvPr>
        </p:nvSpPr>
        <p:spPr/>
        <p:txBody>
          <a:bodyPr/>
          <a:lstStyle/>
          <a:p>
            <a:fld id="{9FFE5F64-E8CB-4F58-B62A-F5B601B30668}" type="slidenum">
              <a:rPr lang="en-GB" smtClean="0"/>
              <a:t>8</a:t>
            </a:fld>
            <a:endParaRPr lang="en-GB" dirty="0"/>
          </a:p>
        </p:txBody>
      </p:sp>
    </p:spTree>
    <p:extLst>
      <p:ext uri="{BB962C8B-B14F-4D97-AF65-F5344CB8AC3E}">
        <p14:creationId xmlns:p14="http://schemas.microsoft.com/office/powerpoint/2010/main" val="1792664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1"/>
            <a:ext cx="7254815" cy="646332"/>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800" dirty="0">
                <a:solidFill>
                  <a:schemeClr val="tx1"/>
                </a:solidFill>
                <a:latin typeface="Calibri" panose="020F0502020204030204" pitchFamily="34" charset="0"/>
                <a:cs typeface="Calibri" panose="020F0502020204030204" pitchFamily="34" charset="0"/>
              </a:rPr>
              <a:t>Priority 1 – Number of accidental dwelling fires </a:t>
            </a:r>
          </a:p>
        </p:txBody>
      </p:sp>
      <p:sp>
        <p:nvSpPr>
          <p:cNvPr id="3" name="TextBox 2">
            <a:extLst>
              <a:ext uri="{FF2B5EF4-FFF2-40B4-BE49-F238E27FC236}">
                <a16:creationId xmlns:a16="http://schemas.microsoft.com/office/drawing/2014/main" id="{F1F2A861-D992-A4D2-6FF7-8D1183A05CCE}"/>
              </a:ext>
            </a:extLst>
          </p:cNvPr>
          <p:cNvSpPr txBox="1"/>
          <p:nvPr/>
        </p:nvSpPr>
        <p:spPr>
          <a:xfrm>
            <a:off x="0" y="646331"/>
            <a:ext cx="7254815" cy="792000"/>
          </a:xfrm>
          <a:prstGeom prst="rect">
            <a:avLst/>
          </a:prstGeom>
          <a:solidFill>
            <a:schemeClr val="accent6">
              <a:lumMod val="20000"/>
              <a:lumOff val="80000"/>
            </a:schemeClr>
          </a:solidFill>
        </p:spPr>
        <p:txBody>
          <a:bodyPr wrap="square" rtlCol="0">
            <a:spAutoFit/>
          </a:bodyPr>
          <a:lstStyle/>
          <a:p>
            <a:r>
              <a:rPr lang="en-US" dirty="0"/>
              <a:t>The number of fires in dwellings where the cause of fire was accidental or not known </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4" y="-1"/>
            <a:ext cx="1503871" cy="646332"/>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317 at end of Q3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9063487" y="0"/>
            <a:ext cx="1762664" cy="646331"/>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RAG Status – Green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4" y="646330"/>
            <a:ext cx="1503871" cy="792000"/>
          </a:xfrm>
          <a:prstGeom prst="rect">
            <a:avLst/>
          </a:prstGeom>
          <a:solidFill>
            <a:schemeClr val="accent6">
              <a:lumMod val="20000"/>
              <a:lumOff val="80000"/>
            </a:schemeClr>
          </a:solidFill>
        </p:spPr>
        <p:txBody>
          <a:bodyPr>
            <a:normAutofit fontScale="25000" lnSpcReduction="200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4800" dirty="0">
                <a:solidFill>
                  <a:schemeClr val="tx1"/>
                </a:solidFill>
                <a:latin typeface="Calibri" panose="020F0502020204030204" pitchFamily="34" charset="0"/>
                <a:cs typeface="Calibri" panose="020F0502020204030204" pitchFamily="34" charset="0"/>
              </a:rPr>
              <a:t>Reduction Target:</a:t>
            </a:r>
          </a:p>
          <a:p>
            <a:r>
              <a:rPr lang="en-US" sz="4800" b="0" dirty="0">
                <a:solidFill>
                  <a:schemeClr val="tx1"/>
                </a:solidFill>
                <a:latin typeface="Calibri" panose="020F0502020204030204" pitchFamily="34" charset="0"/>
                <a:cs typeface="Calibri" panose="020F0502020204030204" pitchFamily="34" charset="0"/>
              </a:rPr>
              <a:t>Green &lt; 451 </a:t>
            </a:r>
          </a:p>
          <a:p>
            <a:r>
              <a:rPr lang="en-US" sz="4800" b="0" dirty="0">
                <a:solidFill>
                  <a:schemeClr val="tx1"/>
                </a:solidFill>
                <a:latin typeface="Calibri" panose="020F0502020204030204" pitchFamily="34" charset="0"/>
                <a:cs typeface="Calibri" panose="020F0502020204030204" pitchFamily="34" charset="0"/>
              </a:rPr>
              <a:t>Amber 451- 496</a:t>
            </a:r>
          </a:p>
          <a:p>
            <a:r>
              <a:rPr lang="en-US" sz="4800" b="0" dirty="0">
                <a:solidFill>
                  <a:schemeClr val="tx1"/>
                </a:solidFill>
                <a:latin typeface="Calibri" panose="020F0502020204030204" pitchFamily="34" charset="0"/>
                <a:cs typeface="Calibri" panose="020F0502020204030204" pitchFamily="34" charset="0"/>
              </a:rPr>
              <a:t>Red &gt; 496</a:t>
            </a:r>
            <a:endParaRPr lang="en-US" sz="2800" b="0" dirty="0">
              <a:solidFill>
                <a:schemeClr val="tx1"/>
              </a:solidFill>
              <a:latin typeface="Calibri" panose="020F0502020204030204" pitchFamily="34" charset="0"/>
              <a:cs typeface="Calibri" panose="020F0502020204030204" pitchFamily="34" charset="0"/>
            </a:endParaRP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63487" y="646330"/>
            <a:ext cx="1762664" cy="792000"/>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Service Owner </a:t>
            </a:r>
          </a:p>
          <a:p>
            <a:r>
              <a:rPr lang="en-US" sz="1100" b="0" dirty="0">
                <a:solidFill>
                  <a:schemeClr val="tx1"/>
                </a:solidFill>
                <a:latin typeface="Calibri" panose="020F0502020204030204" pitchFamily="34" charset="0"/>
                <a:cs typeface="Calibri" panose="020F0502020204030204" pitchFamily="34" charset="0"/>
              </a:rPr>
              <a:t>Matt Lloyd </a:t>
            </a:r>
          </a:p>
          <a:p>
            <a:r>
              <a:rPr lang="en-US" sz="1100" dirty="0">
                <a:solidFill>
                  <a:schemeClr val="tx1"/>
                </a:solidFill>
                <a:latin typeface="Calibri" panose="020F0502020204030204" pitchFamily="34" charset="0"/>
                <a:cs typeface="Calibri" panose="020F0502020204030204" pitchFamily="34" charset="0"/>
              </a:rPr>
              <a:t>Area</a:t>
            </a:r>
            <a:r>
              <a:rPr lang="en-US" sz="1100" b="0" dirty="0">
                <a:solidFill>
                  <a:schemeClr val="tx1"/>
                </a:solidFill>
                <a:latin typeface="Calibri" panose="020F0502020204030204" pitchFamily="34" charset="0"/>
                <a:cs typeface="Calibri" panose="020F0502020204030204" pitchFamily="34" charset="0"/>
              </a:rPr>
              <a:t> – Prevention and Protection  (Community Safety</a:t>
            </a:r>
            <a:r>
              <a:rPr lang="en-US" sz="900" b="0" dirty="0">
                <a:solidFill>
                  <a:schemeClr val="tx1"/>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B3AF7035-2063-8C09-8675-C53E7454FA14}"/>
              </a:ext>
            </a:extLst>
          </p:cNvPr>
          <p:cNvSpPr txBox="1"/>
          <p:nvPr/>
        </p:nvSpPr>
        <p:spPr>
          <a:xfrm>
            <a:off x="3613389" y="5417999"/>
            <a:ext cx="7226779" cy="1440000"/>
          </a:xfrm>
          <a:prstGeom prst="rect">
            <a:avLst/>
          </a:prstGeom>
          <a:solidFill>
            <a:schemeClr val="accent6">
              <a:lumMod val="20000"/>
              <a:lumOff val="80000"/>
            </a:schemeClr>
          </a:solidFill>
        </p:spPr>
        <p:txBody>
          <a:bodyPr wrap="square" rtlCol="0">
            <a:spAutoFit/>
          </a:bodyPr>
          <a:lstStyle/>
          <a:p>
            <a:r>
              <a:rPr lang="en-US" sz="1600" b="1" dirty="0"/>
              <a:t>Commentary and actions (Treat or Tolerate): Current Annual Projection </a:t>
            </a:r>
            <a:r>
              <a:rPr lang="en-US" sz="1600" b="1" dirty="0">
                <a:solidFill>
                  <a:schemeClr val="accent6">
                    <a:lumMod val="50000"/>
                  </a:schemeClr>
                </a:solidFill>
              </a:rPr>
              <a:t>– 422</a:t>
            </a:r>
          </a:p>
          <a:p>
            <a:r>
              <a:rPr lang="en-US" sz="1600" dirty="0"/>
              <a:t>Performance is as expected and on track</a:t>
            </a:r>
          </a:p>
          <a:p>
            <a:endParaRPr lang="en-US" sz="1600" dirty="0"/>
          </a:p>
          <a:p>
            <a:endParaRPr lang="en-US" dirty="0"/>
          </a:p>
          <a:p>
            <a:r>
              <a:rPr lang="en-US" dirty="0"/>
              <a:t> </a:t>
            </a:r>
            <a:endParaRPr lang="en-GB" dirty="0"/>
          </a:p>
        </p:txBody>
      </p:sp>
      <p:sp>
        <p:nvSpPr>
          <p:cNvPr id="13" name="Slide Number Placeholder 12">
            <a:extLst>
              <a:ext uri="{FF2B5EF4-FFF2-40B4-BE49-F238E27FC236}">
                <a16:creationId xmlns:a16="http://schemas.microsoft.com/office/drawing/2014/main" id="{1462D575-A7C5-0B52-864B-40AB1FFE61B9}"/>
              </a:ext>
            </a:extLst>
          </p:cNvPr>
          <p:cNvSpPr>
            <a:spLocks noGrp="1"/>
          </p:cNvSpPr>
          <p:nvPr>
            <p:ph type="sldNum" sz="quarter" idx="12"/>
          </p:nvPr>
        </p:nvSpPr>
        <p:spPr/>
        <p:txBody>
          <a:bodyPr/>
          <a:lstStyle/>
          <a:p>
            <a:fld id="{9FFE5F64-E8CB-4F58-B62A-F5B601B30668}" type="slidenum">
              <a:rPr lang="en-GB" smtClean="0"/>
              <a:t>9</a:t>
            </a:fld>
            <a:endParaRPr lang="en-GB" dirty="0"/>
          </a:p>
        </p:txBody>
      </p:sp>
      <p:pic>
        <p:nvPicPr>
          <p:cNvPr id="9" name="Picture 8">
            <a:extLst>
              <a:ext uri="{FF2B5EF4-FFF2-40B4-BE49-F238E27FC236}">
                <a16:creationId xmlns:a16="http://schemas.microsoft.com/office/drawing/2014/main" id="{17365E74-9E05-4654-6C49-E841E5AE2121}"/>
              </a:ext>
            </a:extLst>
          </p:cNvPr>
          <p:cNvPicPr>
            <a:picLocks noChangeAspect="1"/>
          </p:cNvPicPr>
          <p:nvPr/>
        </p:nvPicPr>
        <p:blipFill>
          <a:blip r:embed="rId3"/>
          <a:stretch>
            <a:fillRect/>
          </a:stretch>
        </p:blipFill>
        <p:spPr>
          <a:xfrm>
            <a:off x="-1" y="5417998"/>
            <a:ext cx="3613390" cy="1440001"/>
          </a:xfrm>
          <a:prstGeom prst="rect">
            <a:avLst/>
          </a:prstGeom>
        </p:spPr>
      </p:pic>
      <p:pic>
        <p:nvPicPr>
          <p:cNvPr id="11" name="Picture 10">
            <a:extLst>
              <a:ext uri="{FF2B5EF4-FFF2-40B4-BE49-F238E27FC236}">
                <a16:creationId xmlns:a16="http://schemas.microsoft.com/office/drawing/2014/main" id="{ABA0115C-7DB9-513A-462F-21DAE3222036}"/>
              </a:ext>
            </a:extLst>
          </p:cNvPr>
          <p:cNvPicPr>
            <a:picLocks noChangeAspect="1"/>
          </p:cNvPicPr>
          <p:nvPr/>
        </p:nvPicPr>
        <p:blipFill>
          <a:blip r:embed="rId4"/>
          <a:stretch>
            <a:fillRect/>
          </a:stretch>
        </p:blipFill>
        <p:spPr>
          <a:xfrm>
            <a:off x="544750" y="1736420"/>
            <a:ext cx="5992238" cy="2973967"/>
          </a:xfrm>
          <a:prstGeom prst="rect">
            <a:avLst/>
          </a:prstGeom>
        </p:spPr>
      </p:pic>
      <p:pic>
        <p:nvPicPr>
          <p:cNvPr id="15" name="Picture 14">
            <a:extLst>
              <a:ext uri="{FF2B5EF4-FFF2-40B4-BE49-F238E27FC236}">
                <a16:creationId xmlns:a16="http://schemas.microsoft.com/office/drawing/2014/main" id="{AEEF9483-DFDF-5F66-B087-B676661153D0}"/>
              </a:ext>
            </a:extLst>
          </p:cNvPr>
          <p:cNvPicPr>
            <a:picLocks noChangeAspect="1"/>
          </p:cNvPicPr>
          <p:nvPr/>
        </p:nvPicPr>
        <p:blipFill>
          <a:blip r:embed="rId5"/>
          <a:stretch>
            <a:fillRect/>
          </a:stretch>
        </p:blipFill>
        <p:spPr>
          <a:xfrm>
            <a:off x="6887183" y="1478294"/>
            <a:ext cx="4143983" cy="3803825"/>
          </a:xfrm>
          <a:prstGeom prst="rect">
            <a:avLst/>
          </a:prstGeom>
        </p:spPr>
      </p:pic>
    </p:spTree>
    <p:extLst>
      <p:ext uri="{BB962C8B-B14F-4D97-AF65-F5344CB8AC3E}">
        <p14:creationId xmlns:p14="http://schemas.microsoft.com/office/powerpoint/2010/main" val="2545856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C9C2CB2-9F5C-4A9F-ACBC-4EEEEF49B98F}" vid="{B6E23526-1A8D-4A54-A4DA-8EB05E0DD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ESFRS Powerpoint Final (003)</Template>
  <TotalTime>4693</TotalTime>
  <Words>2323</Words>
  <Application>Microsoft Office PowerPoint</Application>
  <PresentationFormat>Widescreen</PresentationFormat>
  <Paragraphs>318</Paragraphs>
  <Slides>21</Slides>
  <Notes>17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Lucida Sans</vt:lpstr>
      <vt:lpstr>Times New Roman</vt:lpstr>
      <vt:lpstr>Office Theme</vt:lpstr>
      <vt:lpstr>Document</vt:lpstr>
      <vt:lpstr>East Sussex Fire and Rescue Service Performance Report</vt:lpstr>
      <vt:lpstr>Contents </vt:lpstr>
      <vt:lpstr>Scrutiny and Audit Quarterly Performance Report </vt:lpstr>
      <vt:lpstr>Performance at a glance summary </vt:lpstr>
      <vt:lpstr>Performance at a glance </vt:lpstr>
      <vt:lpstr>Performance at a glance </vt:lpstr>
      <vt:lpstr>Performance at a glance </vt:lpstr>
      <vt:lpstr>Service Priority Areas </vt:lpstr>
      <vt:lpstr>PowerPoint Presentation</vt:lpstr>
      <vt:lpstr>PowerPoint Presentation</vt:lpstr>
      <vt:lpstr>PowerPoint Presentation</vt:lpstr>
      <vt:lpstr>PowerPoint Presentation</vt:lpstr>
      <vt:lpstr>PowerPoint Presentation</vt:lpstr>
      <vt:lpstr>PowerPoint Presentation</vt:lpstr>
      <vt:lpstr>Performance measures needing improvement </vt:lpstr>
      <vt:lpstr>PowerPoint Presentation</vt:lpstr>
      <vt:lpstr>PowerPoint Presentation</vt:lpstr>
      <vt:lpstr>PowerPoint Presentation</vt:lpstr>
      <vt:lpstr>PowerPoint Presentation</vt:lpstr>
      <vt:lpstr>Annual Performance Measures and new performance measures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Purcell</dc:creator>
  <cp:lastModifiedBy>Marcus Whiting</cp:lastModifiedBy>
  <cp:revision>176</cp:revision>
  <dcterms:created xsi:type="dcterms:W3CDTF">2023-03-24T09:21:43Z</dcterms:created>
  <dcterms:modified xsi:type="dcterms:W3CDTF">2025-02-05T12:04:43Z</dcterms:modified>
</cp:coreProperties>
</file>