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301" r:id="rId5"/>
    <p:sldId id="303" r:id="rId6"/>
    <p:sldId id="306" r:id="rId7"/>
    <p:sldId id="295" r:id="rId8"/>
    <p:sldId id="299" r:id="rId9"/>
    <p:sldId id="271" r:id="rId10"/>
    <p:sldId id="272" r:id="rId11"/>
    <p:sldId id="278" r:id="rId12"/>
    <p:sldId id="273" r:id="rId13"/>
    <p:sldId id="274" r:id="rId14"/>
    <p:sldId id="276" r:id="rId15"/>
    <p:sldId id="297" r:id="rId16"/>
    <p:sldId id="284" r:id="rId17"/>
    <p:sldId id="289" r:id="rId18"/>
    <p:sldId id="308" r:id="rId19"/>
    <p:sldId id="310" r:id="rId20"/>
    <p:sldId id="300"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438" userDrawn="1">
          <p15:clr>
            <a:srgbClr val="A4A3A4"/>
          </p15:clr>
        </p15:guide>
        <p15:guide id="4" pos="7219" userDrawn="1">
          <p15:clr>
            <a:srgbClr val="A4A3A4"/>
          </p15:clr>
        </p15:guide>
        <p15:guide id="5" orient="horz" pos="572" userDrawn="1">
          <p15:clr>
            <a:srgbClr val="A4A3A4"/>
          </p15:clr>
        </p15:guide>
        <p15:guide id="6" orient="horz" pos="1275" userDrawn="1">
          <p15:clr>
            <a:srgbClr val="A4A3A4"/>
          </p15:clr>
        </p15:guide>
        <p15:guide id="7" orient="horz" pos="3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279"/>
    <a:srgbClr val="F0DCDA"/>
    <a:srgbClr val="960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709" autoAdjust="0"/>
  </p:normalViewPr>
  <p:slideViewPr>
    <p:cSldViewPr snapToGrid="0" showGuides="1">
      <p:cViewPr varScale="1">
        <p:scale>
          <a:sx n="59" d="100"/>
          <a:sy n="59" d="100"/>
        </p:scale>
        <p:origin x="836" y="52"/>
      </p:cViewPr>
      <p:guideLst>
        <p:guide orient="horz" pos="2205"/>
        <p:guide pos="3840"/>
        <p:guide pos="438"/>
        <p:guide pos="7219"/>
        <p:guide orient="horz" pos="572"/>
        <p:guide orient="horz" pos="1275"/>
        <p:guide orient="horz" pos="38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16"/>
    </inkml:context>
    <inkml:brush xml:id="br0">
      <inkml:brushProperty name="width" value="0.025" units="cm"/>
      <inkml:brushProperty name="height" value="0.025" units="cm"/>
      <inkml:brushProperty name="color" value="#008C3A"/>
    </inkml:brush>
  </inkml:definitions>
  <inkml:trace contextRef="#ctx0" brushRef="#br0">0 1 24575,'7'1'0,"0"0"0,0 0 0,0 1 0,0 0 0,13 5 0,18 6 0,-20-11 0,1 0 0,1-1 0,-1-1 0,26-4 0,-19 2 0,-9 0 0,-11 1 0,-1 1 0,1-1 0,-1 1 0,1 0 0,-1 1 0,1-1 0,-1 1 0,1 0 0,6 2 0,62 27-1365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17"/>
    </inkml:context>
    <inkml:brush xml:id="br0">
      <inkml:brushProperty name="width" value="0.025" units="cm"/>
      <inkml:brushProperty name="height" value="0.025" units="cm"/>
      <inkml:brushProperty name="color" value="#008C3A"/>
    </inkml:brush>
  </inkml:definitions>
  <inkml:trace contextRef="#ctx0" brushRef="#br0">1 0 24575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18"/>
    </inkml:context>
    <inkml:brush xml:id="br0">
      <inkml:brushProperty name="width" value="0.025" units="cm"/>
      <inkml:brushProperty name="height" value="0.025" units="cm"/>
      <inkml:brushProperty name="color" value="#008C3A"/>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19"/>
    </inkml:context>
    <inkml:brush xml:id="br0">
      <inkml:brushProperty name="width" value="0.035" units="cm"/>
      <inkml:brushProperty name="height" value="0.035" units="cm"/>
      <inkml:brushProperty name="color" value="#008C3A"/>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20"/>
    </inkml:context>
    <inkml:brush xml:id="br0">
      <inkml:brushProperty name="width" value="0.035" units="cm"/>
      <inkml:brushProperty name="height" value="0.035" units="cm"/>
      <inkml:brushProperty name="color" value="#008C3A"/>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7T11:36:08.321"/>
    </inkml:context>
    <inkml:brush xml:id="br0">
      <inkml:brushProperty name="width" value="0.035" units="cm"/>
      <inkml:brushProperty name="height" value="0.035" units="cm"/>
      <inkml:brushProperty name="color" value="#008C3A"/>
    </inkml:brush>
  </inkml:definitions>
  <inkml:trace contextRef="#ctx0" brushRef="#br0">0 0 24575,'1'1'0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ED1A1-A825-4580-83F0-E641FF6B177C}" type="datetimeFigureOut">
              <a:rPr lang="en-GB" smtClean="0"/>
              <a:t>05/02/2025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A6AED0-96D5-473C-B732-6C7C8E22A38C}" type="slidenum">
              <a:rPr lang="en-GB" smtClean="0"/>
              <a:t>‹#›</a:t>
            </a:fld>
            <a:endParaRPr lang="en-GB" dirty="0"/>
          </a:p>
        </p:txBody>
      </p:sp>
    </p:spTree>
    <p:extLst>
      <p:ext uri="{BB962C8B-B14F-4D97-AF65-F5344CB8AC3E}">
        <p14:creationId xmlns:p14="http://schemas.microsoft.com/office/powerpoint/2010/main" val="2346754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a:t>
            </a:fld>
            <a:endParaRPr lang="en-GB" dirty="0"/>
          </a:p>
        </p:txBody>
      </p:sp>
    </p:spTree>
    <p:extLst>
      <p:ext uri="{BB962C8B-B14F-4D97-AF65-F5344CB8AC3E}">
        <p14:creationId xmlns:p14="http://schemas.microsoft.com/office/powerpoint/2010/main" val="32806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12</a:t>
            </a:fld>
            <a:endParaRPr lang="en-GB" dirty="0"/>
          </a:p>
        </p:txBody>
      </p:sp>
    </p:spTree>
    <p:extLst>
      <p:ext uri="{BB962C8B-B14F-4D97-AF65-F5344CB8AC3E}">
        <p14:creationId xmlns:p14="http://schemas.microsoft.com/office/powerpoint/2010/main" val="1807535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13</a:t>
            </a:fld>
            <a:endParaRPr lang="en-GB" dirty="0"/>
          </a:p>
        </p:txBody>
      </p:sp>
    </p:spTree>
    <p:extLst>
      <p:ext uri="{BB962C8B-B14F-4D97-AF65-F5344CB8AC3E}">
        <p14:creationId xmlns:p14="http://schemas.microsoft.com/office/powerpoint/2010/main" val="153595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14</a:t>
            </a:fld>
            <a:endParaRPr lang="en-GB" dirty="0"/>
          </a:p>
        </p:txBody>
      </p:sp>
    </p:spTree>
    <p:extLst>
      <p:ext uri="{BB962C8B-B14F-4D97-AF65-F5344CB8AC3E}">
        <p14:creationId xmlns:p14="http://schemas.microsoft.com/office/powerpoint/2010/main" val="417738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16</a:t>
            </a:fld>
            <a:endParaRPr lang="en-GB" dirty="0"/>
          </a:p>
        </p:txBody>
      </p:sp>
    </p:spTree>
    <p:extLst>
      <p:ext uri="{BB962C8B-B14F-4D97-AF65-F5344CB8AC3E}">
        <p14:creationId xmlns:p14="http://schemas.microsoft.com/office/powerpoint/2010/main" val="82219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17</a:t>
            </a:fld>
            <a:endParaRPr lang="en-GB" dirty="0"/>
          </a:p>
        </p:txBody>
      </p:sp>
    </p:spTree>
    <p:extLst>
      <p:ext uri="{BB962C8B-B14F-4D97-AF65-F5344CB8AC3E}">
        <p14:creationId xmlns:p14="http://schemas.microsoft.com/office/powerpoint/2010/main" val="93139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18</a:t>
            </a:fld>
            <a:endParaRPr lang="en-GB" dirty="0"/>
          </a:p>
        </p:txBody>
      </p:sp>
    </p:spTree>
    <p:extLst>
      <p:ext uri="{BB962C8B-B14F-4D97-AF65-F5344CB8AC3E}">
        <p14:creationId xmlns:p14="http://schemas.microsoft.com/office/powerpoint/2010/main" val="149112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19</a:t>
            </a:fld>
            <a:endParaRPr lang="en-GB" dirty="0"/>
          </a:p>
        </p:txBody>
      </p:sp>
    </p:spTree>
    <p:extLst>
      <p:ext uri="{BB962C8B-B14F-4D97-AF65-F5344CB8AC3E}">
        <p14:creationId xmlns:p14="http://schemas.microsoft.com/office/powerpoint/2010/main" val="2673700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21</a:t>
            </a:fld>
            <a:endParaRPr lang="en-GB" dirty="0"/>
          </a:p>
        </p:txBody>
      </p:sp>
    </p:spTree>
    <p:extLst>
      <p:ext uri="{BB962C8B-B14F-4D97-AF65-F5344CB8AC3E}">
        <p14:creationId xmlns:p14="http://schemas.microsoft.com/office/powerpoint/2010/main" val="6796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2</a:t>
            </a:fld>
            <a:endParaRPr lang="en-GB" dirty="0"/>
          </a:p>
        </p:txBody>
      </p:sp>
    </p:spTree>
    <p:extLst>
      <p:ext uri="{BB962C8B-B14F-4D97-AF65-F5344CB8AC3E}">
        <p14:creationId xmlns:p14="http://schemas.microsoft.com/office/powerpoint/2010/main" val="140848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3</a:t>
            </a:fld>
            <a:endParaRPr lang="en-GB" dirty="0"/>
          </a:p>
        </p:txBody>
      </p:sp>
    </p:spTree>
    <p:extLst>
      <p:ext uri="{BB962C8B-B14F-4D97-AF65-F5344CB8AC3E}">
        <p14:creationId xmlns:p14="http://schemas.microsoft.com/office/powerpoint/2010/main" val="310585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5</a:t>
            </a:fld>
            <a:endParaRPr lang="en-GB"/>
          </a:p>
        </p:txBody>
      </p:sp>
    </p:spTree>
    <p:extLst>
      <p:ext uri="{BB962C8B-B14F-4D97-AF65-F5344CB8AC3E}">
        <p14:creationId xmlns:p14="http://schemas.microsoft.com/office/powerpoint/2010/main" val="2177981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6</a:t>
            </a:fld>
            <a:endParaRPr lang="en-GB"/>
          </a:p>
        </p:txBody>
      </p:sp>
    </p:spTree>
    <p:extLst>
      <p:ext uri="{BB962C8B-B14F-4D97-AF65-F5344CB8AC3E}">
        <p14:creationId xmlns:p14="http://schemas.microsoft.com/office/powerpoint/2010/main" val="207494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6AED0-96D5-473C-B732-6C7C8E22A38C}" type="slidenum">
              <a:rPr lang="en-GB" smtClean="0"/>
              <a:t>7</a:t>
            </a:fld>
            <a:endParaRPr lang="en-GB"/>
          </a:p>
        </p:txBody>
      </p:sp>
    </p:spTree>
    <p:extLst>
      <p:ext uri="{BB962C8B-B14F-4D97-AF65-F5344CB8AC3E}">
        <p14:creationId xmlns:p14="http://schemas.microsoft.com/office/powerpoint/2010/main" val="286761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9</a:t>
            </a:fld>
            <a:endParaRPr lang="en-GB" dirty="0"/>
          </a:p>
        </p:txBody>
      </p:sp>
    </p:spTree>
    <p:extLst>
      <p:ext uri="{BB962C8B-B14F-4D97-AF65-F5344CB8AC3E}">
        <p14:creationId xmlns:p14="http://schemas.microsoft.com/office/powerpoint/2010/main" val="69498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10</a:t>
            </a:fld>
            <a:endParaRPr lang="en-GB" dirty="0"/>
          </a:p>
        </p:txBody>
      </p:sp>
    </p:spTree>
    <p:extLst>
      <p:ext uri="{BB962C8B-B14F-4D97-AF65-F5344CB8AC3E}">
        <p14:creationId xmlns:p14="http://schemas.microsoft.com/office/powerpoint/2010/main" val="4248406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A6AED0-96D5-473C-B732-6C7C8E22A38C}" type="slidenum">
              <a:rPr lang="en-GB" smtClean="0"/>
              <a:t>11</a:t>
            </a:fld>
            <a:endParaRPr lang="en-GB" dirty="0"/>
          </a:p>
        </p:txBody>
      </p:sp>
    </p:spTree>
    <p:extLst>
      <p:ext uri="{BB962C8B-B14F-4D97-AF65-F5344CB8AC3E}">
        <p14:creationId xmlns:p14="http://schemas.microsoft.com/office/powerpoint/2010/main" val="1638635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6392"/>
            <a:ext cx="9144000" cy="2645855"/>
          </a:xfrm>
        </p:spPr>
        <p:txBody>
          <a:bodyPr anchor="b"/>
          <a:lstStyle>
            <a:lvl1pPr algn="ctr">
              <a:defRPr sz="6000"/>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8A4C544C-BCF6-494C-8264-A012893E0778}"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655384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379"/>
            <a:ext cx="7313612" cy="1052825"/>
          </a:xfrm>
        </p:spPr>
        <p:txBody>
          <a:bodyPr anchor="b"/>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5183188" y="1470581"/>
            <a:ext cx="6172200" cy="43904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1470581"/>
            <a:ext cx="3932237" cy="43984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C94A23-2FFE-47BD-BE83-8A50A47FEC2F}"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361558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915427"/>
            <a:ext cx="6172200" cy="39456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5" name="Date Placeholder 4"/>
          <p:cNvSpPr>
            <a:spLocks noGrp="1"/>
          </p:cNvSpPr>
          <p:nvPr>
            <p:ph type="dt" sz="half" idx="10"/>
          </p:nvPr>
        </p:nvSpPr>
        <p:spPr/>
        <p:txBody>
          <a:bodyPr/>
          <a:lstStyle/>
          <a:p>
            <a:fld id="{CBEB8677-4FFB-41C3-850C-CA813E8CB219}"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sp>
        <p:nvSpPr>
          <p:cNvPr id="8" name="Title 1"/>
          <p:cNvSpPr>
            <a:spLocks noGrp="1"/>
          </p:cNvSpPr>
          <p:nvPr>
            <p:ph type="title"/>
          </p:nvPr>
        </p:nvSpPr>
        <p:spPr>
          <a:xfrm>
            <a:off x="839788" y="342342"/>
            <a:ext cx="3932237" cy="1386037"/>
          </a:xfrm>
        </p:spPr>
        <p:txBody>
          <a:bodyPr anchor="b"/>
          <a:lstStyle>
            <a:lvl1pPr>
              <a:defRPr sz="3200">
                <a:solidFill>
                  <a:schemeClr val="tx1"/>
                </a:solidFill>
              </a:defRPr>
            </a:lvl1pPr>
          </a:lstStyle>
          <a:p>
            <a:r>
              <a:rPr lang="en-US"/>
              <a:t>Click to edit Master title style</a:t>
            </a:r>
            <a:endParaRPr lang="en-GB" dirty="0"/>
          </a:p>
        </p:txBody>
      </p:sp>
      <p:sp>
        <p:nvSpPr>
          <p:cNvPr id="9" name="Text Placeholder 3"/>
          <p:cNvSpPr>
            <a:spLocks noGrp="1"/>
          </p:cNvSpPr>
          <p:nvPr>
            <p:ph type="body" sz="half" idx="2"/>
          </p:nvPr>
        </p:nvSpPr>
        <p:spPr>
          <a:xfrm>
            <a:off x="839788" y="1876926"/>
            <a:ext cx="3932237" cy="3992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2030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D457FEF-096C-467D-A3BA-B8D12FCE769C}"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9445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8683DD-7437-4C8E-88FC-3CCEFFFCE1FA}"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317174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D82E9025-5C9C-455D-9543-63566E769FAD}"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1448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1726481"/>
          </a:xfrm>
        </p:spPr>
        <p:txBody>
          <a:bodyPr anchor="b"/>
          <a:lstStyle>
            <a:lvl1pPr>
              <a:defRPr sz="6000"/>
            </a:lvl1pPr>
          </a:lstStyle>
          <a:p>
            <a:r>
              <a:rPr lang="en-US"/>
              <a:t>Click to edit Master title style</a:t>
            </a:r>
            <a:endParaRPr lang="en-GB" dirty="0"/>
          </a:p>
        </p:txBody>
      </p:sp>
      <p:sp>
        <p:nvSpPr>
          <p:cNvPr id="3" name="Text Placeholder 2"/>
          <p:cNvSpPr>
            <a:spLocks noGrp="1"/>
          </p:cNvSpPr>
          <p:nvPr>
            <p:ph type="body" idx="1"/>
          </p:nvPr>
        </p:nvSpPr>
        <p:spPr>
          <a:xfrm>
            <a:off x="831850" y="3628725"/>
            <a:ext cx="10515600" cy="246092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506FD-3D09-43FF-9B7E-4B268292CE3F}" type="datetime1">
              <a:rPr lang="en-GB" smtClean="0"/>
              <a:t>05/02/2025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FFE5F64-E8CB-4F58-B62A-F5B601B30668}" type="slidenum">
              <a:rPr lang="en-GB" smtClean="0"/>
              <a:t>‹#›</a:t>
            </a:fld>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57403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644183"/>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1C1F74-9837-4E6A-9F72-A2AFAEBC6116}" type="datetime1">
              <a:rPr lang="en-GB" smtClean="0"/>
              <a:t>05/02/2025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FFE5F64-E8CB-4F58-B62A-F5B601B30668}" type="slidenum">
              <a:rPr lang="en-GB" smtClean="0"/>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735771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56560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389514"/>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56560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38951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66E9DD-3B10-4BDA-A1A6-55CFA2B6E883}" type="datetime1">
              <a:rPr lang="en-GB" smtClean="0"/>
              <a:t>05/02/2025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FFE5F64-E8CB-4F58-B62A-F5B601B30668}" type="slidenum">
              <a:rPr lang="en-GB" smtClean="0"/>
              <a:t>‹#›</a:t>
            </a:fld>
            <a:endParaRPr lang="en-GB" dirty="0"/>
          </a:p>
        </p:txBody>
      </p:sp>
      <p:sp>
        <p:nvSpPr>
          <p:cNvPr id="10"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4085260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D0D0CF-0045-448F-835E-A5DC7AB04C0D}" type="datetime1">
              <a:rPr lang="en-GB" smtClean="0"/>
              <a:t>05/02/2025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FFE5F64-E8CB-4F58-B62A-F5B601B30668}" type="slidenum">
              <a:rPr lang="en-GB" smtClean="0"/>
              <a:t>‹#›</a:t>
            </a:fld>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9712" y="406681"/>
            <a:ext cx="2450236" cy="720000"/>
          </a:xfrm>
          <a:prstGeom prst="rect">
            <a:avLst/>
          </a:prstGeom>
        </p:spPr>
      </p:pic>
    </p:spTree>
    <p:extLst>
      <p:ext uri="{BB962C8B-B14F-4D97-AF65-F5344CB8AC3E}">
        <p14:creationId xmlns:p14="http://schemas.microsoft.com/office/powerpoint/2010/main" val="277037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E3E2B-0287-4E2D-AD6D-3A6F81C15560}"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712" y="86170"/>
            <a:ext cx="2450236" cy="720000"/>
          </a:xfrm>
          <a:prstGeom prst="rect">
            <a:avLst/>
          </a:prstGeom>
        </p:spPr>
      </p:pic>
    </p:spTree>
    <p:extLst>
      <p:ext uri="{BB962C8B-B14F-4D97-AF65-F5344CB8AC3E}">
        <p14:creationId xmlns:p14="http://schemas.microsoft.com/office/powerpoint/2010/main" val="89353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B7247-131A-4B22-B517-DEDC9C9F7107}"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123460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BE26E8-5BA1-4DD1-8105-5100C58308F4}" type="datetime1">
              <a:rPr lang="en-GB" smtClean="0"/>
              <a:t>05/02/2025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FFE5F64-E8CB-4F58-B62A-F5B601B30668}" type="slidenum">
              <a:rPr lang="en-GB" smtClean="0"/>
              <a:t>‹#›</a:t>
            </a:fld>
            <a:endParaRPr lang="en-GB" dirty="0"/>
          </a:p>
        </p:txBody>
      </p:sp>
    </p:spTree>
    <p:extLst>
      <p:ext uri="{BB962C8B-B14F-4D97-AF65-F5344CB8AC3E}">
        <p14:creationId xmlns:p14="http://schemas.microsoft.com/office/powerpoint/2010/main" val="41557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14296"/>
            <a:ext cx="10515600" cy="11148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6441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10525"/>
            <a:ext cx="2743200" cy="249385"/>
          </a:xfrm>
          <a:prstGeom prst="rect">
            <a:avLst/>
          </a:prstGeom>
        </p:spPr>
        <p:txBody>
          <a:bodyPr vert="horz" lIns="91440" tIns="45720" rIns="91440" bIns="45720" rtlCol="0" anchor="ctr"/>
          <a:lstStyle>
            <a:lvl1pPr algn="l">
              <a:defRPr sz="1200">
                <a:solidFill>
                  <a:srgbClr val="96070D"/>
                </a:solidFill>
              </a:defRPr>
            </a:lvl1pPr>
          </a:lstStyle>
          <a:p>
            <a:fld id="{E71D7312-EBE2-4B67-A699-C6FA0AC42CE0}" type="datetime1">
              <a:rPr lang="en-GB" smtClean="0"/>
              <a:t>05/02/2025</a:t>
            </a:fld>
            <a:endParaRPr lang="en-GB" dirty="0"/>
          </a:p>
        </p:txBody>
      </p:sp>
      <p:sp>
        <p:nvSpPr>
          <p:cNvPr id="5" name="Footer Placeholder 4"/>
          <p:cNvSpPr>
            <a:spLocks noGrp="1"/>
          </p:cNvSpPr>
          <p:nvPr>
            <p:ph type="ftr" sz="quarter" idx="3"/>
          </p:nvPr>
        </p:nvSpPr>
        <p:spPr>
          <a:xfrm>
            <a:off x="4038600" y="6310525"/>
            <a:ext cx="4114800" cy="249385"/>
          </a:xfrm>
          <a:prstGeom prst="rect">
            <a:avLst/>
          </a:prstGeom>
        </p:spPr>
        <p:txBody>
          <a:bodyPr vert="horz" lIns="91440" tIns="45720" rIns="91440" bIns="45720" rtlCol="0" anchor="ctr"/>
          <a:lstStyle>
            <a:lvl1pPr algn="ctr">
              <a:defRPr sz="1200">
                <a:solidFill>
                  <a:srgbClr val="96070D"/>
                </a:solidFill>
              </a:defRPr>
            </a:lvl1pPr>
          </a:lstStyle>
          <a:p>
            <a:endParaRPr lang="en-GB" dirty="0"/>
          </a:p>
        </p:txBody>
      </p:sp>
      <p:sp>
        <p:nvSpPr>
          <p:cNvPr id="6" name="Slide Number Placeholder 5"/>
          <p:cNvSpPr>
            <a:spLocks noGrp="1"/>
          </p:cNvSpPr>
          <p:nvPr>
            <p:ph type="sldNum" sz="quarter" idx="4"/>
          </p:nvPr>
        </p:nvSpPr>
        <p:spPr>
          <a:xfrm>
            <a:off x="8610600" y="6310525"/>
            <a:ext cx="2743200" cy="249385"/>
          </a:xfrm>
          <a:prstGeom prst="rect">
            <a:avLst/>
          </a:prstGeom>
        </p:spPr>
        <p:txBody>
          <a:bodyPr vert="horz" lIns="91440" tIns="45720" rIns="91440" bIns="45720" rtlCol="0" anchor="ctr"/>
          <a:lstStyle>
            <a:lvl1pPr algn="r">
              <a:defRPr sz="1200">
                <a:solidFill>
                  <a:srgbClr val="96070D"/>
                </a:solidFill>
              </a:defRPr>
            </a:lvl1pPr>
          </a:lstStyle>
          <a:p>
            <a:fld id="{9FFE5F64-E8CB-4F58-B62A-F5B601B30668}" type="slidenum">
              <a:rPr lang="en-GB" smtClean="0"/>
              <a:pPr/>
              <a:t>‹#›</a:t>
            </a:fld>
            <a:endParaRPr lang="en-GB" dirty="0"/>
          </a:p>
        </p:txBody>
      </p:sp>
    </p:spTree>
    <p:extLst>
      <p:ext uri="{BB962C8B-B14F-4D97-AF65-F5344CB8AC3E}">
        <p14:creationId xmlns:p14="http://schemas.microsoft.com/office/powerpoint/2010/main" val="1044547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0"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2.JP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1.emf"/><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1.png"/><Relationship Id="rId18" Type="http://schemas.openxmlformats.org/officeDocument/2006/relationships/customXml" Target="../ink/ink3.xml"/><Relationship Id="rId3" Type="http://schemas.openxmlformats.org/officeDocument/2006/relationships/package" Target="../embeddings/Microsoft_Word_Document.docx"/><Relationship Id="rId21" Type="http://schemas.openxmlformats.org/officeDocument/2006/relationships/customXml" Target="../ink/ink5.xml"/><Relationship Id="rId7" Type="http://schemas.openxmlformats.org/officeDocument/2006/relationships/package" Target="../embeddings/Microsoft_Word_Document3.docx"/><Relationship Id="rId12" Type="http://schemas.openxmlformats.org/officeDocument/2006/relationships/package" Target="../embeddings/Microsoft_Word_Document5.docx"/><Relationship Id="rId17"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customXml" Target="../ink/ink2.xml"/><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package" Target="../embeddings/Microsoft_Word_Document2.docx"/><Relationship Id="rId11" Type="http://schemas.openxmlformats.org/officeDocument/2006/relationships/image" Target="../media/image10.emf"/><Relationship Id="rId5" Type="http://schemas.openxmlformats.org/officeDocument/2006/relationships/package" Target="../embeddings/Microsoft_Word_Document1.docx"/><Relationship Id="rId15" Type="http://schemas.openxmlformats.org/officeDocument/2006/relationships/image" Target="../media/image12.png"/><Relationship Id="rId23" Type="http://schemas.openxmlformats.org/officeDocument/2006/relationships/image" Target="../media/image15.png"/><Relationship Id="rId10" Type="http://schemas.openxmlformats.org/officeDocument/2006/relationships/image" Target="../media/image9.emf"/><Relationship Id="rId19" Type="http://schemas.openxmlformats.org/officeDocument/2006/relationships/customXml" Target="../ink/ink4.xml"/><Relationship Id="rId4" Type="http://schemas.openxmlformats.org/officeDocument/2006/relationships/image" Target="../media/image7.emf"/><Relationship Id="rId9" Type="http://schemas.openxmlformats.org/officeDocument/2006/relationships/package" Target="../embeddings/Microsoft_Word_Document4.docx"/><Relationship Id="rId14" Type="http://schemas.openxmlformats.org/officeDocument/2006/relationships/customXml" Target="../ink/ink1.xml"/><Relationship Id="rId22"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package" Target="../embeddings/Microsoft_Word_Document6.docx"/><Relationship Id="rId7" Type="http://schemas.openxmlformats.org/officeDocument/2006/relationships/package" Target="../embeddings/Microsoft_Word_Document8.docx"/><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package" Target="../embeddings/Microsoft_Word_Document7.docx"/><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package" Target="../embeddings/Microsoft_Word_Document10.docx"/><Relationship Id="rId5" Type="http://schemas.openxmlformats.org/officeDocument/2006/relationships/image" Target="../media/image20.emf"/><Relationship Id="rId4" Type="http://schemas.openxmlformats.org/officeDocument/2006/relationships/package" Target="../embeddings/Microsoft_Word_Document9.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0655" y="610107"/>
            <a:ext cx="9144000" cy="2645855"/>
          </a:xfrm>
        </p:spPr>
        <p:txBody>
          <a:bodyPr>
            <a:normAutofit/>
          </a:bodyPr>
          <a:lstStyle/>
          <a:p>
            <a:r>
              <a:rPr lang="en-US" dirty="0"/>
              <a:t>East Sussex Fire and Rescue Service Performance Report</a:t>
            </a:r>
            <a:endParaRPr lang="en-GB" dirty="0"/>
          </a:p>
        </p:txBody>
      </p:sp>
      <p:sp>
        <p:nvSpPr>
          <p:cNvPr id="3" name="Subtitle 2"/>
          <p:cNvSpPr>
            <a:spLocks noGrp="1"/>
          </p:cNvSpPr>
          <p:nvPr>
            <p:ph type="subTitle" idx="1"/>
          </p:nvPr>
        </p:nvSpPr>
        <p:spPr/>
        <p:txBody>
          <a:bodyPr>
            <a:normAutofit/>
          </a:bodyPr>
          <a:lstStyle/>
          <a:p>
            <a:r>
              <a:rPr lang="en-US" sz="5400" dirty="0"/>
              <a:t>Quarter 2 2023/24</a:t>
            </a:r>
            <a:endParaRPr lang="en-GB" sz="5400" dirty="0"/>
          </a:p>
        </p:txBody>
      </p:sp>
      <p:sp>
        <p:nvSpPr>
          <p:cNvPr id="4" name="Slide Number Placeholder 3">
            <a:extLst>
              <a:ext uri="{FF2B5EF4-FFF2-40B4-BE49-F238E27FC236}">
                <a16:creationId xmlns:a16="http://schemas.microsoft.com/office/drawing/2014/main" id="{398F2B08-4CF9-5DF9-8802-444A57B63F04}"/>
              </a:ext>
            </a:extLst>
          </p:cNvPr>
          <p:cNvSpPr>
            <a:spLocks noGrp="1"/>
          </p:cNvSpPr>
          <p:nvPr>
            <p:ph type="sldNum" sz="quarter" idx="12"/>
          </p:nvPr>
        </p:nvSpPr>
        <p:spPr/>
        <p:txBody>
          <a:bodyPr/>
          <a:lstStyle/>
          <a:p>
            <a:fld id="{9FFE5F64-E8CB-4F58-B62A-F5B601B30668}" type="slidenum">
              <a:rPr lang="en-GB" smtClean="0"/>
              <a:t>1</a:t>
            </a:fld>
            <a:endParaRPr lang="en-GB" dirty="0"/>
          </a:p>
        </p:txBody>
      </p:sp>
    </p:spTree>
    <p:extLst>
      <p:ext uri="{BB962C8B-B14F-4D97-AF65-F5344CB8AC3E}">
        <p14:creationId xmlns:p14="http://schemas.microsoft.com/office/powerpoint/2010/main" val="416024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1"/>
            <a:ext cx="7254815" cy="807522"/>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2a – Undertake 9,000 home safety visits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807522"/>
            <a:ext cx="7254815" cy="792000"/>
          </a:xfrm>
          <a:prstGeom prst="rect">
            <a:avLst/>
          </a:prstGeom>
          <a:solidFill>
            <a:schemeClr val="accent6">
              <a:lumMod val="20000"/>
              <a:lumOff val="80000"/>
            </a:schemeClr>
          </a:solidFill>
        </p:spPr>
        <p:txBody>
          <a:bodyPr wrap="square" rtlCol="0">
            <a:spAutoFit/>
          </a:bodyPr>
          <a:lstStyle/>
          <a:p>
            <a:r>
              <a:rPr lang="en-US" dirty="0"/>
              <a:t>The number of home fire safety visits where the householder was given fire safety advice and or had a fire alarm installed.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9178" y="1"/>
            <a:ext cx="1570729" cy="80752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900" dirty="0">
                <a:solidFill>
                  <a:schemeClr val="tx1"/>
                </a:solidFill>
                <a:latin typeface="Calibri" panose="020F0502020204030204" pitchFamily="34" charset="0"/>
                <a:cs typeface="Calibri" panose="020F0502020204030204" pitchFamily="34" charset="0"/>
              </a:rPr>
              <a:t>4,567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2734"/>
            <a:ext cx="1762664" cy="820257"/>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9178" y="799048"/>
            <a:ext cx="1570729"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Improvement Target: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Green &gt; 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Amber 8,100 - 9,000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Red &lt; 8100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99048"/>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 </a:t>
            </a:r>
            <a:r>
              <a:rPr lang="en-US" sz="1100" b="0" dirty="0">
                <a:solidFill>
                  <a:schemeClr val="tx1"/>
                </a:solidFill>
                <a:latin typeface="Calibri" panose="020F0502020204030204" pitchFamily="34" charset="0"/>
                <a:cs typeface="Calibri" panose="020F0502020204030204" pitchFamily="34" charset="0"/>
              </a:rPr>
              <a:t>–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8189" y="5417998"/>
            <a:ext cx="7198747"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6">
                    <a:lumMod val="50000"/>
                  </a:schemeClr>
                </a:solidFill>
              </a:rPr>
              <a:t>9,109</a:t>
            </a:r>
          </a:p>
          <a:p>
            <a:r>
              <a:rPr lang="en-US" sz="1600" dirty="0"/>
              <a:t>Performance is as expected and on track</a:t>
            </a:r>
          </a:p>
          <a:p>
            <a:endParaRPr lang="en-US" sz="1600"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10</a:t>
            </a:fld>
            <a:endParaRPr lang="en-GB" dirty="0"/>
          </a:p>
        </p:txBody>
      </p:sp>
      <p:pic>
        <p:nvPicPr>
          <p:cNvPr id="6" name="Picture 5">
            <a:extLst>
              <a:ext uri="{FF2B5EF4-FFF2-40B4-BE49-F238E27FC236}">
                <a16:creationId xmlns:a16="http://schemas.microsoft.com/office/drawing/2014/main" id="{34117255-0423-6A01-70BC-AC55E6999E1D}"/>
              </a:ext>
            </a:extLst>
          </p:cNvPr>
          <p:cNvPicPr>
            <a:picLocks noChangeAspect="1"/>
          </p:cNvPicPr>
          <p:nvPr/>
        </p:nvPicPr>
        <p:blipFill>
          <a:blip r:embed="rId3"/>
          <a:stretch>
            <a:fillRect/>
          </a:stretch>
        </p:blipFill>
        <p:spPr>
          <a:xfrm>
            <a:off x="-1" y="5417999"/>
            <a:ext cx="3638189" cy="1440000"/>
          </a:xfrm>
          <a:prstGeom prst="rect">
            <a:avLst/>
          </a:prstGeom>
        </p:spPr>
      </p:pic>
      <p:pic>
        <p:nvPicPr>
          <p:cNvPr id="10" name="Picture 9">
            <a:extLst>
              <a:ext uri="{FF2B5EF4-FFF2-40B4-BE49-F238E27FC236}">
                <a16:creationId xmlns:a16="http://schemas.microsoft.com/office/drawing/2014/main" id="{728EF96B-0803-9E7C-C0BA-3F7BEBC015D3}"/>
              </a:ext>
            </a:extLst>
          </p:cNvPr>
          <p:cNvPicPr>
            <a:picLocks noChangeAspect="1"/>
          </p:cNvPicPr>
          <p:nvPr/>
        </p:nvPicPr>
        <p:blipFill>
          <a:blip r:embed="rId4"/>
          <a:stretch>
            <a:fillRect/>
          </a:stretch>
        </p:blipFill>
        <p:spPr>
          <a:xfrm>
            <a:off x="591127" y="1790844"/>
            <a:ext cx="6179128" cy="2984355"/>
          </a:xfrm>
          <a:prstGeom prst="rect">
            <a:avLst/>
          </a:prstGeom>
        </p:spPr>
      </p:pic>
      <p:pic>
        <p:nvPicPr>
          <p:cNvPr id="15" name="Picture 14">
            <a:extLst>
              <a:ext uri="{FF2B5EF4-FFF2-40B4-BE49-F238E27FC236}">
                <a16:creationId xmlns:a16="http://schemas.microsoft.com/office/drawing/2014/main" id="{B18D8883-CF7E-E421-288F-474A71DB0E9C}"/>
              </a:ext>
            </a:extLst>
          </p:cNvPr>
          <p:cNvPicPr>
            <a:picLocks noChangeAspect="1"/>
          </p:cNvPicPr>
          <p:nvPr/>
        </p:nvPicPr>
        <p:blipFill>
          <a:blip r:embed="rId5"/>
          <a:stretch>
            <a:fillRect/>
          </a:stretch>
        </p:blipFill>
        <p:spPr>
          <a:xfrm>
            <a:off x="7075055" y="1790845"/>
            <a:ext cx="3761881" cy="3483119"/>
          </a:xfrm>
          <a:prstGeom prst="rect">
            <a:avLst/>
          </a:prstGeom>
        </p:spPr>
      </p:pic>
    </p:spTree>
    <p:extLst>
      <p:ext uri="{BB962C8B-B14F-4D97-AF65-F5344CB8AC3E}">
        <p14:creationId xmlns:p14="http://schemas.microsoft.com/office/powerpoint/2010/main" val="174850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2" y="0"/>
            <a:ext cx="7254815" cy="806400"/>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Priority 2b – D</a:t>
            </a:r>
            <a:r>
              <a:rPr lang="en-GB" sz="2400" dirty="0">
                <a:solidFill>
                  <a:schemeClr val="tx1"/>
                </a:solidFill>
                <a:ea typeface="Times New Roman" panose="02020603050405020304" pitchFamily="18" charset="0"/>
              </a:rPr>
              <a:t>eliver 90% of all</a:t>
            </a:r>
            <a:r>
              <a:rPr lang="en-GB"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home safety visits to vulnerable members of our community.</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06" y="784442"/>
            <a:ext cx="7254815" cy="830997"/>
          </a:xfrm>
          <a:prstGeom prst="rect">
            <a:avLst/>
          </a:prstGeom>
          <a:solidFill>
            <a:schemeClr val="accent6">
              <a:lumMod val="20000"/>
              <a:lumOff val="80000"/>
            </a:schemeClr>
          </a:solidFill>
        </p:spPr>
        <p:txBody>
          <a:bodyPr wrap="square" rtlCol="0">
            <a:spAutoFit/>
          </a:bodyPr>
          <a:lstStyle/>
          <a:p>
            <a:r>
              <a:rPr lang="en-US" sz="1600" dirty="0"/>
              <a:t>Vulnerability is defined as lone pensioners, people over 65, people in rented accommodation, single parent families, hearing /sight impaired and those with a limiting long elderly.</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373994" y="0"/>
            <a:ext cx="1503871"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93.5%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97350" y="-11203"/>
            <a:ext cx="1762664" cy="806400"/>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373994" y="784442"/>
            <a:ext cx="1503871"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90%  </a:t>
            </a:r>
          </a:p>
          <a:p>
            <a:r>
              <a:rPr lang="en-US" sz="1100" b="0" dirty="0">
                <a:solidFill>
                  <a:schemeClr val="tx1"/>
                </a:solidFill>
                <a:latin typeface="Calibri" panose="020F0502020204030204" pitchFamily="34" charset="0"/>
                <a:cs typeface="Calibri" panose="020F0502020204030204" pitchFamily="34" charset="0"/>
              </a:rPr>
              <a:t>Amber 81% - 90%</a:t>
            </a:r>
          </a:p>
          <a:p>
            <a:r>
              <a:rPr lang="en-US" sz="1100" b="0" dirty="0">
                <a:solidFill>
                  <a:schemeClr val="tx1"/>
                </a:solidFill>
                <a:latin typeface="Calibri" panose="020F0502020204030204" pitchFamily="34" charset="0"/>
                <a:cs typeface="Calibri" panose="020F0502020204030204" pitchFamily="34" charset="0"/>
              </a:rPr>
              <a:t>Red &lt; 81%</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11839" y="795191"/>
            <a:ext cx="1748175" cy="809498"/>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5" y="5422730"/>
            <a:ext cx="7147098"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rgbClr val="00B050"/>
                </a:solidFill>
              </a:rPr>
              <a:t>93.5%</a:t>
            </a:r>
          </a:p>
          <a:p>
            <a:r>
              <a:rPr lang="en-US" sz="1600" dirty="0"/>
              <a:t>Performance is as expected and on track</a:t>
            </a:r>
          </a:p>
          <a:p>
            <a:endParaRPr lang="en-US"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A624208E-69C0-EC13-03C5-DDC0E5E1378D}"/>
              </a:ext>
            </a:extLst>
          </p:cNvPr>
          <p:cNvSpPr>
            <a:spLocks noGrp="1"/>
          </p:cNvSpPr>
          <p:nvPr>
            <p:ph type="sldNum" sz="quarter" idx="12"/>
          </p:nvPr>
        </p:nvSpPr>
        <p:spPr/>
        <p:txBody>
          <a:bodyPr/>
          <a:lstStyle/>
          <a:p>
            <a:fld id="{9FFE5F64-E8CB-4F58-B62A-F5B601B30668}" type="slidenum">
              <a:rPr lang="en-GB" smtClean="0"/>
              <a:t>11</a:t>
            </a:fld>
            <a:endParaRPr lang="en-GB" dirty="0"/>
          </a:p>
        </p:txBody>
      </p:sp>
      <p:pic>
        <p:nvPicPr>
          <p:cNvPr id="6" name="Picture 5">
            <a:extLst>
              <a:ext uri="{FF2B5EF4-FFF2-40B4-BE49-F238E27FC236}">
                <a16:creationId xmlns:a16="http://schemas.microsoft.com/office/drawing/2014/main" id="{4905B929-0882-56E7-A600-4B18492EAC62}"/>
              </a:ext>
            </a:extLst>
          </p:cNvPr>
          <p:cNvPicPr>
            <a:picLocks noChangeAspect="1"/>
          </p:cNvPicPr>
          <p:nvPr/>
        </p:nvPicPr>
        <p:blipFill>
          <a:blip r:embed="rId3"/>
          <a:stretch>
            <a:fillRect/>
          </a:stretch>
        </p:blipFill>
        <p:spPr>
          <a:xfrm>
            <a:off x="10781" y="5429279"/>
            <a:ext cx="3616623" cy="1440000"/>
          </a:xfrm>
          <a:prstGeom prst="rect">
            <a:avLst/>
          </a:prstGeom>
        </p:spPr>
      </p:pic>
      <p:pic>
        <p:nvPicPr>
          <p:cNvPr id="10" name="Picture 9">
            <a:extLst>
              <a:ext uri="{FF2B5EF4-FFF2-40B4-BE49-F238E27FC236}">
                <a16:creationId xmlns:a16="http://schemas.microsoft.com/office/drawing/2014/main" id="{1C847A97-EB32-AB83-4385-80B1EEEF7A9C}"/>
              </a:ext>
            </a:extLst>
          </p:cNvPr>
          <p:cNvPicPr>
            <a:picLocks noChangeAspect="1"/>
          </p:cNvPicPr>
          <p:nvPr/>
        </p:nvPicPr>
        <p:blipFill>
          <a:blip r:embed="rId4"/>
          <a:stretch>
            <a:fillRect/>
          </a:stretch>
        </p:blipFill>
        <p:spPr>
          <a:xfrm>
            <a:off x="600364" y="1902691"/>
            <a:ext cx="5994400" cy="2826327"/>
          </a:xfrm>
          <a:prstGeom prst="rect">
            <a:avLst/>
          </a:prstGeom>
        </p:spPr>
      </p:pic>
      <p:pic>
        <p:nvPicPr>
          <p:cNvPr id="14" name="Picture 13">
            <a:extLst>
              <a:ext uri="{FF2B5EF4-FFF2-40B4-BE49-F238E27FC236}">
                <a16:creationId xmlns:a16="http://schemas.microsoft.com/office/drawing/2014/main" id="{72E0350F-AA29-5440-7460-201581830370}"/>
              </a:ext>
            </a:extLst>
          </p:cNvPr>
          <p:cNvPicPr>
            <a:picLocks noChangeAspect="1"/>
          </p:cNvPicPr>
          <p:nvPr/>
        </p:nvPicPr>
        <p:blipFill>
          <a:blip r:embed="rId5"/>
          <a:stretch>
            <a:fillRect/>
          </a:stretch>
        </p:blipFill>
        <p:spPr>
          <a:xfrm>
            <a:off x="7028873" y="1682991"/>
            <a:ext cx="3890555" cy="3581736"/>
          </a:xfrm>
          <a:prstGeom prst="rect">
            <a:avLst/>
          </a:prstGeom>
        </p:spPr>
      </p:pic>
    </p:spTree>
    <p:extLst>
      <p:ext uri="{BB962C8B-B14F-4D97-AF65-F5344CB8AC3E}">
        <p14:creationId xmlns:p14="http://schemas.microsoft.com/office/powerpoint/2010/main" val="257322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10781" y="0"/>
            <a:ext cx="7265597" cy="730591"/>
          </a:xfrm>
          <a:prstGeom prst="rect">
            <a:avLst/>
          </a:prstGeom>
          <a:solidFill>
            <a:srgbClr val="92D05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3 – Reducing the number of absences of our employees due to sickness</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0" y="730447"/>
            <a:ext cx="7254812" cy="646331"/>
          </a:xfrm>
          <a:prstGeom prst="rect">
            <a:avLst/>
          </a:prstGeom>
          <a:solidFill>
            <a:schemeClr val="accent6">
              <a:lumMod val="20000"/>
              <a:lumOff val="80000"/>
            </a:schemeClr>
          </a:solidFill>
        </p:spPr>
        <p:txBody>
          <a:bodyPr wrap="square" rtlCol="0">
            <a:spAutoFit/>
          </a:bodyPr>
          <a:lstStyle/>
          <a:p>
            <a:r>
              <a:rPr lang="en-US" dirty="0"/>
              <a:t>The number of days/ shifts lost to sickness divided by the number of staff in post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14235"/>
            <a:ext cx="1503870"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4.9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9" y="7189"/>
            <a:ext cx="1762662" cy="71621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5" y="731099"/>
            <a:ext cx="1503871" cy="646331"/>
          </a:xfrm>
          <a:prstGeom prst="rect">
            <a:avLst/>
          </a:prstGeom>
          <a:solidFill>
            <a:schemeClr val="accent6">
              <a:lumMod val="20000"/>
              <a:lumOff val="8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10</a:t>
            </a:r>
          </a:p>
          <a:p>
            <a:r>
              <a:rPr lang="en-US" sz="4800" b="0" dirty="0">
                <a:solidFill>
                  <a:schemeClr val="tx1"/>
                </a:solidFill>
                <a:latin typeface="Calibri" panose="020F0502020204030204" pitchFamily="34" charset="0"/>
                <a:cs typeface="Calibri" panose="020F0502020204030204" pitchFamily="34" charset="0"/>
              </a:rPr>
              <a:t>Amber 10 -11  </a:t>
            </a:r>
          </a:p>
          <a:p>
            <a:r>
              <a:rPr lang="en-US" sz="4800" b="0" dirty="0">
                <a:solidFill>
                  <a:schemeClr val="tx1"/>
                </a:solidFill>
                <a:latin typeface="Calibri" panose="020F0502020204030204" pitchFamily="34" charset="0"/>
                <a:cs typeface="Calibri" panose="020F0502020204030204" pitchFamily="34" charset="0"/>
              </a:rPr>
              <a:t>Red &gt; 11</a:t>
            </a:r>
          </a:p>
          <a:p>
            <a:r>
              <a:rPr lang="en-US" sz="2800" dirty="0">
                <a:solidFill>
                  <a:schemeClr val="tx1"/>
                </a:solidFill>
                <a:latin typeface="Calibri" panose="020F0502020204030204" pitchFamily="34" charset="0"/>
                <a:cs typeface="Calibri" panose="020F0502020204030204" pitchFamily="34" charset="0"/>
              </a:rPr>
              <a:t> </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723401"/>
            <a:ext cx="1762664" cy="646331"/>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Jules King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People Strategy</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31447" y="5403764"/>
            <a:ext cx="7198746" cy="1440000"/>
          </a:xfrm>
          <a:prstGeom prst="rect">
            <a:avLst/>
          </a:prstGeom>
          <a:solidFill>
            <a:schemeClr val="accent6">
              <a:lumMod val="20000"/>
              <a:lumOff val="80000"/>
            </a:schemeClr>
          </a:solidFill>
        </p:spPr>
        <p:txBody>
          <a:bodyPr wrap="square" rtlCol="0">
            <a:spAutoFit/>
          </a:bodyPr>
          <a:lstStyle/>
          <a:p>
            <a:r>
              <a:rPr lang="en-US" sz="1600" dirty="0"/>
              <a:t>Commentary and actions (Treat or Tolerate): Current Annual Projection – </a:t>
            </a:r>
            <a:r>
              <a:rPr lang="en-US" sz="1600" b="1" dirty="0">
                <a:solidFill>
                  <a:schemeClr val="accent6">
                    <a:lumMod val="50000"/>
                  </a:schemeClr>
                </a:solidFill>
              </a:rPr>
              <a:t>9.8</a:t>
            </a:r>
          </a:p>
          <a:p>
            <a:r>
              <a:rPr lang="en-US" sz="1600" dirty="0"/>
              <a:t>Performance is as expected and on track</a:t>
            </a:r>
          </a:p>
          <a:p>
            <a:endParaRPr lang="en-US" dirty="0"/>
          </a:p>
          <a:p>
            <a:endParaRPr lang="en-US" dirty="0"/>
          </a:p>
          <a:p>
            <a:r>
              <a:rPr lang="en-US" dirty="0"/>
              <a:t> </a:t>
            </a:r>
            <a:endParaRPr lang="en-GB" dirty="0"/>
          </a:p>
        </p:txBody>
      </p:sp>
      <p:sp>
        <p:nvSpPr>
          <p:cNvPr id="10" name="Slide Number Placeholder 9">
            <a:extLst>
              <a:ext uri="{FF2B5EF4-FFF2-40B4-BE49-F238E27FC236}">
                <a16:creationId xmlns:a16="http://schemas.microsoft.com/office/drawing/2014/main" id="{352B9586-A968-F109-8D4B-2FA90C0577A3}"/>
              </a:ext>
            </a:extLst>
          </p:cNvPr>
          <p:cNvSpPr>
            <a:spLocks noGrp="1"/>
          </p:cNvSpPr>
          <p:nvPr>
            <p:ph type="sldNum" sz="quarter" idx="12"/>
          </p:nvPr>
        </p:nvSpPr>
        <p:spPr/>
        <p:txBody>
          <a:bodyPr/>
          <a:lstStyle/>
          <a:p>
            <a:fld id="{9FFE5F64-E8CB-4F58-B62A-F5B601B30668}" type="slidenum">
              <a:rPr lang="en-GB" smtClean="0"/>
              <a:t>12</a:t>
            </a:fld>
            <a:endParaRPr lang="en-GB" dirty="0"/>
          </a:p>
        </p:txBody>
      </p:sp>
      <p:pic>
        <p:nvPicPr>
          <p:cNvPr id="9" name="Picture 8">
            <a:extLst>
              <a:ext uri="{FF2B5EF4-FFF2-40B4-BE49-F238E27FC236}">
                <a16:creationId xmlns:a16="http://schemas.microsoft.com/office/drawing/2014/main" id="{B0F38783-E74C-9792-2DB7-EEB8E13EED47}"/>
              </a:ext>
            </a:extLst>
          </p:cNvPr>
          <p:cNvPicPr>
            <a:picLocks noChangeAspect="1"/>
          </p:cNvPicPr>
          <p:nvPr/>
        </p:nvPicPr>
        <p:blipFill>
          <a:blip r:embed="rId3"/>
          <a:stretch>
            <a:fillRect/>
          </a:stretch>
        </p:blipFill>
        <p:spPr>
          <a:xfrm>
            <a:off x="0" y="5403765"/>
            <a:ext cx="3631447" cy="1454234"/>
          </a:xfrm>
          <a:prstGeom prst="rect">
            <a:avLst/>
          </a:prstGeom>
        </p:spPr>
      </p:pic>
      <p:pic>
        <p:nvPicPr>
          <p:cNvPr id="11" name="Picture 10">
            <a:extLst>
              <a:ext uri="{FF2B5EF4-FFF2-40B4-BE49-F238E27FC236}">
                <a16:creationId xmlns:a16="http://schemas.microsoft.com/office/drawing/2014/main" id="{D78A58E8-900C-F405-480E-1C581BACC673}"/>
              </a:ext>
            </a:extLst>
          </p:cNvPr>
          <p:cNvPicPr>
            <a:picLocks noChangeAspect="1"/>
          </p:cNvPicPr>
          <p:nvPr/>
        </p:nvPicPr>
        <p:blipFill>
          <a:blip r:embed="rId4"/>
          <a:stretch>
            <a:fillRect/>
          </a:stretch>
        </p:blipFill>
        <p:spPr>
          <a:xfrm>
            <a:off x="581891" y="1625601"/>
            <a:ext cx="6236481" cy="2918690"/>
          </a:xfrm>
          <a:prstGeom prst="rect">
            <a:avLst/>
          </a:prstGeom>
        </p:spPr>
      </p:pic>
      <p:pic>
        <p:nvPicPr>
          <p:cNvPr id="15" name="Picture 14">
            <a:extLst>
              <a:ext uri="{FF2B5EF4-FFF2-40B4-BE49-F238E27FC236}">
                <a16:creationId xmlns:a16="http://schemas.microsoft.com/office/drawing/2014/main" id="{6B4FE9C9-B186-C3B4-4314-51461D68FCB4}"/>
              </a:ext>
            </a:extLst>
          </p:cNvPr>
          <p:cNvPicPr>
            <a:picLocks noChangeAspect="1"/>
          </p:cNvPicPr>
          <p:nvPr/>
        </p:nvPicPr>
        <p:blipFill>
          <a:blip r:embed="rId5"/>
          <a:stretch>
            <a:fillRect/>
          </a:stretch>
        </p:blipFill>
        <p:spPr>
          <a:xfrm>
            <a:off x="7093527" y="1589920"/>
            <a:ext cx="3823278" cy="3665571"/>
          </a:xfrm>
          <a:prstGeom prst="rect">
            <a:avLst/>
          </a:prstGeom>
        </p:spPr>
      </p:pic>
    </p:spTree>
    <p:extLst>
      <p:ext uri="{BB962C8B-B14F-4D97-AF65-F5344CB8AC3E}">
        <p14:creationId xmlns:p14="http://schemas.microsoft.com/office/powerpoint/2010/main" val="3654913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0"/>
            <a:ext cx="7265597" cy="730591"/>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4 – Reducing attendance at automatic </a:t>
            </a:r>
            <a:r>
              <a:rPr lang="en-GB" sz="2400" dirty="0">
                <a:solidFill>
                  <a:schemeClr val="tx1"/>
                </a:solidFill>
                <a:ea typeface="Times New Roman" panose="02020603050405020304" pitchFamily="18" charset="0"/>
              </a:rPr>
              <a:t>false alarms </a:t>
            </a:r>
            <a:endParaRPr lang="en-GB" sz="2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1F2A861-D992-A4D2-6FF7-8D1183A05CCE}"/>
              </a:ext>
            </a:extLst>
          </p:cNvPr>
          <p:cNvSpPr txBox="1"/>
          <p:nvPr/>
        </p:nvSpPr>
        <p:spPr>
          <a:xfrm>
            <a:off x="-3" y="730591"/>
            <a:ext cx="7254815" cy="646331"/>
          </a:xfrm>
          <a:prstGeom prst="rect">
            <a:avLst/>
          </a:prstGeom>
          <a:solidFill>
            <a:schemeClr val="accent4">
              <a:lumMod val="20000"/>
              <a:lumOff val="80000"/>
            </a:schemeClr>
          </a:solidFill>
        </p:spPr>
        <p:txBody>
          <a:bodyPr wrap="square" rtlCol="0">
            <a:spAutoFit/>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Number of automatic fire alarms incidents attended to properties covered by the Fire Safety Order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6" y="0"/>
            <a:ext cx="1503870"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1,551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52702" y="0"/>
            <a:ext cx="1762662" cy="684593"/>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6" y="705898"/>
            <a:ext cx="1503871" cy="772524"/>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2,820 </a:t>
            </a:r>
          </a:p>
          <a:p>
            <a:r>
              <a:rPr lang="en-US" sz="1100" b="0" dirty="0">
                <a:solidFill>
                  <a:schemeClr val="tx1"/>
                </a:solidFill>
                <a:latin typeface="Calibri" panose="020F0502020204030204" pitchFamily="34" charset="0"/>
                <a:cs typeface="Calibri" panose="020F0502020204030204" pitchFamily="34" charset="0"/>
              </a:rPr>
              <a:t>Amber 2,820 - 3,102</a:t>
            </a:r>
          </a:p>
          <a:p>
            <a:r>
              <a:rPr lang="en-US" sz="1100" b="0" dirty="0">
                <a:solidFill>
                  <a:schemeClr val="tx1"/>
                </a:solidFill>
                <a:latin typeface="Calibri" panose="020F0502020204030204" pitchFamily="34" charset="0"/>
                <a:cs typeface="Calibri" panose="020F0502020204030204" pitchFamily="34" charset="0"/>
              </a:rPr>
              <a:t>Red &gt; 3,102</a:t>
            </a:r>
          </a:p>
          <a:p>
            <a:r>
              <a:rPr lang="en-US" sz="1100" dirty="0">
                <a:solidFill>
                  <a:schemeClr val="tx1"/>
                </a:solidFill>
                <a:latin typeface="Calibri" panose="020F0502020204030204" pitchFamily="34" charset="0"/>
                <a:cs typeface="Calibri" panose="020F0502020204030204" pitchFamily="34" charset="0"/>
              </a:rPr>
              <a:t> </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627404" y="5453407"/>
            <a:ext cx="7187962" cy="1440000"/>
          </a:xfrm>
          <a:prstGeom prst="rect">
            <a:avLst/>
          </a:prstGeom>
          <a:solidFill>
            <a:schemeClr val="accent4">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2">
                    <a:lumMod val="50000"/>
                  </a:schemeClr>
                </a:solidFill>
              </a:rPr>
              <a:t>3,094</a:t>
            </a:r>
          </a:p>
          <a:p>
            <a:r>
              <a:rPr lang="en-US" sz="1600" dirty="0"/>
              <a:t>Performance is within amber tolerance – so tolerate</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52703" y="684593"/>
            <a:ext cx="1762664" cy="762210"/>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12A88DDE-2253-18ED-BA42-1E5D5BE63305}"/>
              </a:ext>
            </a:extLst>
          </p:cNvPr>
          <p:cNvSpPr>
            <a:spLocks noGrp="1"/>
          </p:cNvSpPr>
          <p:nvPr>
            <p:ph type="sldNum" sz="quarter" idx="12"/>
          </p:nvPr>
        </p:nvSpPr>
        <p:spPr/>
        <p:txBody>
          <a:bodyPr/>
          <a:lstStyle/>
          <a:p>
            <a:fld id="{9FFE5F64-E8CB-4F58-B62A-F5B601B30668}" type="slidenum">
              <a:rPr lang="en-GB" smtClean="0"/>
              <a:t>13</a:t>
            </a:fld>
            <a:endParaRPr lang="en-GB" dirty="0"/>
          </a:p>
        </p:txBody>
      </p:sp>
      <p:pic>
        <p:nvPicPr>
          <p:cNvPr id="8" name="Picture 7">
            <a:extLst>
              <a:ext uri="{FF2B5EF4-FFF2-40B4-BE49-F238E27FC236}">
                <a16:creationId xmlns:a16="http://schemas.microsoft.com/office/drawing/2014/main" id="{D41F6C00-8A12-FE69-30CC-FD8BE44E9EF8}"/>
              </a:ext>
            </a:extLst>
          </p:cNvPr>
          <p:cNvPicPr>
            <a:picLocks noChangeAspect="1"/>
          </p:cNvPicPr>
          <p:nvPr/>
        </p:nvPicPr>
        <p:blipFill>
          <a:blip r:embed="rId3"/>
          <a:stretch>
            <a:fillRect/>
          </a:stretch>
        </p:blipFill>
        <p:spPr>
          <a:xfrm>
            <a:off x="0" y="5453406"/>
            <a:ext cx="3627404" cy="1440000"/>
          </a:xfrm>
          <a:prstGeom prst="rect">
            <a:avLst/>
          </a:prstGeom>
        </p:spPr>
      </p:pic>
      <p:pic>
        <p:nvPicPr>
          <p:cNvPr id="16" name="Picture 15">
            <a:extLst>
              <a:ext uri="{FF2B5EF4-FFF2-40B4-BE49-F238E27FC236}">
                <a16:creationId xmlns:a16="http://schemas.microsoft.com/office/drawing/2014/main" id="{5C118DB2-EDD7-C9E0-07F0-7F755116C82B}"/>
              </a:ext>
            </a:extLst>
          </p:cNvPr>
          <p:cNvPicPr>
            <a:picLocks noChangeAspect="1"/>
          </p:cNvPicPr>
          <p:nvPr/>
        </p:nvPicPr>
        <p:blipFill>
          <a:blip r:embed="rId4"/>
          <a:stretch>
            <a:fillRect/>
          </a:stretch>
        </p:blipFill>
        <p:spPr>
          <a:xfrm>
            <a:off x="6770451" y="1446803"/>
            <a:ext cx="4226583" cy="3762571"/>
          </a:xfrm>
          <a:prstGeom prst="rect">
            <a:avLst/>
          </a:prstGeom>
        </p:spPr>
      </p:pic>
      <p:pic>
        <p:nvPicPr>
          <p:cNvPr id="11" name="Picture 10">
            <a:extLst>
              <a:ext uri="{FF2B5EF4-FFF2-40B4-BE49-F238E27FC236}">
                <a16:creationId xmlns:a16="http://schemas.microsoft.com/office/drawing/2014/main" id="{D52684BF-32B0-C106-E490-1B569A3341F9}"/>
              </a:ext>
            </a:extLst>
          </p:cNvPr>
          <p:cNvPicPr>
            <a:picLocks noChangeAspect="1"/>
          </p:cNvPicPr>
          <p:nvPr/>
        </p:nvPicPr>
        <p:blipFill>
          <a:blip r:embed="rId5"/>
          <a:stretch>
            <a:fillRect/>
          </a:stretch>
        </p:blipFill>
        <p:spPr>
          <a:xfrm>
            <a:off x="701964" y="1810326"/>
            <a:ext cx="5874328" cy="2918691"/>
          </a:xfrm>
          <a:prstGeom prst="rect">
            <a:avLst/>
          </a:prstGeom>
        </p:spPr>
      </p:pic>
    </p:spTree>
    <p:extLst>
      <p:ext uri="{BB962C8B-B14F-4D97-AF65-F5344CB8AC3E}">
        <p14:creationId xmlns:p14="http://schemas.microsoft.com/office/powerpoint/2010/main" val="51569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solidFill>
                  <a:schemeClr val="tx1"/>
                </a:solidFill>
                <a:effectLst/>
                <a:latin typeface="Arial" panose="020B0604020202020204" pitchFamily="34" charset="0"/>
                <a:ea typeface="Times New Roman" panose="02020603050405020304" pitchFamily="18" charset="0"/>
              </a:rPr>
              <a:t>Priority 5 – </a:t>
            </a:r>
            <a:r>
              <a:rPr lang="en-GB" sz="2400" dirty="0">
                <a:solidFill>
                  <a:schemeClr val="tx1"/>
                </a:solidFill>
              </a:rPr>
              <a:t>Inspections of high-risk premises completed</a:t>
            </a:r>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646331"/>
          </a:xfrm>
          <a:prstGeom prst="rect">
            <a:avLst/>
          </a:prstGeom>
          <a:solidFill>
            <a:schemeClr val="accent4">
              <a:lumMod val="20000"/>
              <a:lumOff val="80000"/>
            </a:schemeClr>
          </a:solidFill>
        </p:spPr>
        <p:txBody>
          <a:bodyPr wrap="square" rtlCol="0">
            <a:spAutoFit/>
          </a:bodyPr>
          <a:lstStyle/>
          <a:p>
            <a:r>
              <a:rPr lang="en-US" dirty="0"/>
              <a:t>The number of audits / inspections completed within East Sussex as provided from the reinspection list</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249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8" y="1"/>
            <a:ext cx="1762662" cy="716212"/>
          </a:xfrm>
          <a:prstGeom prst="rect">
            <a:avLst/>
          </a:prstGeom>
          <a:solidFill>
            <a:srgbClr val="FFC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Amber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646331"/>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500  </a:t>
            </a:r>
          </a:p>
          <a:p>
            <a:r>
              <a:rPr lang="en-US" sz="1100" b="0" dirty="0">
                <a:solidFill>
                  <a:schemeClr val="tx1"/>
                </a:solidFill>
                <a:latin typeface="Calibri" panose="020F0502020204030204" pitchFamily="34" charset="0"/>
                <a:cs typeface="Calibri" panose="020F0502020204030204" pitchFamily="34" charset="0"/>
              </a:rPr>
              <a:t>Amber 450 - 500</a:t>
            </a:r>
          </a:p>
          <a:p>
            <a:r>
              <a:rPr lang="en-US" sz="1100" b="0" dirty="0">
                <a:solidFill>
                  <a:schemeClr val="tx1"/>
                </a:solidFill>
                <a:latin typeface="Calibri" panose="020F0502020204030204" pitchFamily="34" charset="0"/>
                <a:cs typeface="Calibri" panose="020F0502020204030204" pitchFamily="34" charset="0"/>
              </a:rPr>
              <a:t>Red &lt; 450</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6"/>
            <a:ext cx="6889987" cy="1440000"/>
          </a:xfrm>
          <a:prstGeom prst="rect">
            <a:avLst/>
          </a:prstGeom>
          <a:solidFill>
            <a:schemeClr val="accent4">
              <a:lumMod val="20000"/>
              <a:lumOff val="80000"/>
            </a:schemeClr>
          </a:solidFill>
        </p:spPr>
        <p:txBody>
          <a:bodyPr wrap="square" rtlCol="0">
            <a:spAutoFit/>
          </a:bodyPr>
          <a:lstStyle/>
          <a:p>
            <a:r>
              <a:rPr lang="en-US" sz="1600" b="1" dirty="0"/>
              <a:t>Commentary and actions (Treat or Tolerate): Current Annual Projection – </a:t>
            </a:r>
            <a:r>
              <a:rPr lang="en-US" sz="1600" b="1" dirty="0">
                <a:solidFill>
                  <a:schemeClr val="accent2">
                    <a:lumMod val="50000"/>
                  </a:schemeClr>
                </a:solidFill>
              </a:rPr>
              <a:t>497</a:t>
            </a:r>
          </a:p>
          <a:p>
            <a:r>
              <a:rPr lang="en-US" sz="1600" dirty="0"/>
              <a:t>Performance is within amber tolerance – so tolerate</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9063487" y="690914"/>
            <a:ext cx="1762664" cy="684479"/>
          </a:xfrm>
          <a:prstGeom prst="rect">
            <a:avLst/>
          </a:prstGeom>
          <a:solidFill>
            <a:schemeClr val="accent4">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Service Delivery (Business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14</a:t>
            </a:fld>
            <a:endParaRPr lang="en-GB" dirty="0"/>
          </a:p>
        </p:txBody>
      </p:sp>
      <p:pic>
        <p:nvPicPr>
          <p:cNvPr id="9" name="Picture 8">
            <a:extLst>
              <a:ext uri="{FF2B5EF4-FFF2-40B4-BE49-F238E27FC236}">
                <a16:creationId xmlns:a16="http://schemas.microsoft.com/office/drawing/2014/main" id="{0D28CC05-CC92-5ECD-9C7F-90FEB4AF381D}"/>
              </a:ext>
            </a:extLst>
          </p:cNvPr>
          <p:cNvPicPr>
            <a:picLocks noChangeAspect="1"/>
          </p:cNvPicPr>
          <p:nvPr/>
        </p:nvPicPr>
        <p:blipFill>
          <a:blip r:embed="rId3"/>
          <a:stretch>
            <a:fillRect/>
          </a:stretch>
        </p:blipFill>
        <p:spPr>
          <a:xfrm>
            <a:off x="-1" y="5408936"/>
            <a:ext cx="3936163" cy="1449064"/>
          </a:xfrm>
          <a:prstGeom prst="rect">
            <a:avLst/>
          </a:prstGeom>
        </p:spPr>
      </p:pic>
      <p:pic>
        <p:nvPicPr>
          <p:cNvPr id="13" name="Picture 12">
            <a:extLst>
              <a:ext uri="{FF2B5EF4-FFF2-40B4-BE49-F238E27FC236}">
                <a16:creationId xmlns:a16="http://schemas.microsoft.com/office/drawing/2014/main" id="{266D4A62-DA4A-AF5F-F827-FEA2DE413924}"/>
              </a:ext>
            </a:extLst>
          </p:cNvPr>
          <p:cNvPicPr>
            <a:picLocks noChangeAspect="1"/>
          </p:cNvPicPr>
          <p:nvPr/>
        </p:nvPicPr>
        <p:blipFill>
          <a:blip r:embed="rId4"/>
          <a:stretch>
            <a:fillRect/>
          </a:stretch>
        </p:blipFill>
        <p:spPr>
          <a:xfrm>
            <a:off x="406400" y="1736436"/>
            <a:ext cx="6437745" cy="3205019"/>
          </a:xfrm>
          <a:prstGeom prst="rect">
            <a:avLst/>
          </a:prstGeom>
        </p:spPr>
      </p:pic>
      <p:pic>
        <p:nvPicPr>
          <p:cNvPr id="19" name="Picture 18">
            <a:extLst>
              <a:ext uri="{FF2B5EF4-FFF2-40B4-BE49-F238E27FC236}">
                <a16:creationId xmlns:a16="http://schemas.microsoft.com/office/drawing/2014/main" id="{D27F9F2D-FF8F-87D6-F4B9-0D9EEC7F6968}"/>
              </a:ext>
            </a:extLst>
          </p:cNvPr>
          <p:cNvPicPr>
            <a:picLocks noChangeAspect="1"/>
          </p:cNvPicPr>
          <p:nvPr/>
        </p:nvPicPr>
        <p:blipFill>
          <a:blip r:embed="rId5"/>
          <a:stretch>
            <a:fillRect/>
          </a:stretch>
        </p:blipFill>
        <p:spPr>
          <a:xfrm>
            <a:off x="6724073" y="1414626"/>
            <a:ext cx="4294909" cy="3956161"/>
          </a:xfrm>
          <a:prstGeom prst="rect">
            <a:avLst/>
          </a:prstGeom>
        </p:spPr>
      </p:pic>
    </p:spTree>
    <p:extLst>
      <p:ext uri="{BB962C8B-B14F-4D97-AF65-F5344CB8AC3E}">
        <p14:creationId xmlns:p14="http://schemas.microsoft.com/office/powerpoint/2010/main" val="318846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Performance measures needing improvement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15</a:t>
            </a:fld>
            <a:endParaRPr lang="en-GB" dirty="0"/>
          </a:p>
        </p:txBody>
      </p:sp>
    </p:spTree>
    <p:extLst>
      <p:ext uri="{BB962C8B-B14F-4D97-AF65-F5344CB8AC3E}">
        <p14:creationId xmlns:p14="http://schemas.microsoft.com/office/powerpoint/2010/main" val="158978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09 – </a:t>
            </a:r>
            <a:r>
              <a:rPr lang="en-US" sz="2400" dirty="0"/>
              <a:t>Number of primary fire deaths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923330"/>
          </a:xfrm>
          <a:prstGeom prst="rect">
            <a:avLst/>
          </a:prstGeom>
          <a:solidFill>
            <a:srgbClr val="F0DCDA"/>
          </a:solidFill>
        </p:spPr>
        <p:txBody>
          <a:bodyPr wrap="square" rtlCol="0">
            <a:spAutoFit/>
          </a:bodyPr>
          <a:lstStyle/>
          <a:p>
            <a:r>
              <a:rPr lang="en-US" dirty="0"/>
              <a:t>The number of people whose death was caused by fire in a major fire which involves property, casualties or 5 or more appliances the death may occur weeks or months later.</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4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 0  </a:t>
            </a:r>
          </a:p>
          <a:p>
            <a:r>
              <a:rPr lang="en-US" sz="1400" b="0" dirty="0">
                <a:solidFill>
                  <a:schemeClr val="tx1"/>
                </a:solidFill>
                <a:latin typeface="Calibri" panose="020F0502020204030204" pitchFamily="34" charset="0"/>
                <a:cs typeface="Calibri" panose="020F0502020204030204" pitchFamily="34" charset="0"/>
              </a:rPr>
              <a:t>Amber &gt; 0-3</a:t>
            </a:r>
          </a:p>
          <a:p>
            <a:r>
              <a:rPr lang="en-US" sz="1400" b="0" dirty="0">
                <a:solidFill>
                  <a:schemeClr val="tx1"/>
                </a:solidFill>
                <a:latin typeface="Calibri" panose="020F0502020204030204" pitchFamily="34" charset="0"/>
                <a:cs typeface="Calibri" panose="020F0502020204030204" pitchFamily="34" charset="0"/>
              </a:rPr>
              <a:t>Red &gt; 3</a:t>
            </a: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8" y="988569"/>
            <a:ext cx="1762664" cy="386826"/>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endParaRPr lang="en-US" sz="1050" dirty="0">
              <a:solidFill>
                <a:schemeClr val="tx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6"/>
            <a:ext cx="6889987"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8</a:t>
            </a:r>
          </a:p>
          <a:p>
            <a:r>
              <a:rPr lang="en-US" sz="1400" dirty="0"/>
              <a:t>This KPI has recently been reviewed and agreed that we strive to have no fire deaths within a year, therefore, any deaths will result in this KPI being red. The service undertakes fatal fire reviews after every fatal fire to determine any outcomes in respect of prevention activities.  </a:t>
            </a:r>
          </a:p>
          <a:p>
            <a:r>
              <a:rPr lang="en-US" sz="1400" dirty="0"/>
              <a:t>There were no fatalities in Quarter 2.</a:t>
            </a:r>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2" y="690914"/>
            <a:ext cx="1839169" cy="96147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 </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 Prevention &amp; Protection (Community Safety) </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16</a:t>
            </a:fld>
            <a:endParaRPr lang="en-GB" dirty="0"/>
          </a:p>
        </p:txBody>
      </p:sp>
      <p:pic>
        <p:nvPicPr>
          <p:cNvPr id="9" name="Picture 8">
            <a:extLst>
              <a:ext uri="{FF2B5EF4-FFF2-40B4-BE49-F238E27FC236}">
                <a16:creationId xmlns:a16="http://schemas.microsoft.com/office/drawing/2014/main" id="{8D2024AE-81C6-9248-814F-6F2713CD8AE6}"/>
              </a:ext>
            </a:extLst>
          </p:cNvPr>
          <p:cNvPicPr>
            <a:picLocks noChangeAspect="1"/>
          </p:cNvPicPr>
          <p:nvPr/>
        </p:nvPicPr>
        <p:blipFill>
          <a:blip r:embed="rId3"/>
          <a:stretch>
            <a:fillRect/>
          </a:stretch>
        </p:blipFill>
        <p:spPr>
          <a:xfrm>
            <a:off x="10782" y="5396085"/>
            <a:ext cx="3925381" cy="1461915"/>
          </a:xfrm>
          <a:prstGeom prst="rect">
            <a:avLst/>
          </a:prstGeom>
        </p:spPr>
      </p:pic>
      <p:pic>
        <p:nvPicPr>
          <p:cNvPr id="15" name="Picture 14">
            <a:extLst>
              <a:ext uri="{FF2B5EF4-FFF2-40B4-BE49-F238E27FC236}">
                <a16:creationId xmlns:a16="http://schemas.microsoft.com/office/drawing/2014/main" id="{E9848C29-4E9F-BADF-4BA7-BBFDF36FBB19}"/>
              </a:ext>
            </a:extLst>
          </p:cNvPr>
          <p:cNvPicPr>
            <a:picLocks noChangeAspect="1"/>
          </p:cNvPicPr>
          <p:nvPr/>
        </p:nvPicPr>
        <p:blipFill>
          <a:blip r:embed="rId4"/>
          <a:stretch>
            <a:fillRect/>
          </a:stretch>
        </p:blipFill>
        <p:spPr>
          <a:xfrm>
            <a:off x="6945549" y="1687996"/>
            <a:ext cx="4192622" cy="3582354"/>
          </a:xfrm>
          <a:prstGeom prst="rect">
            <a:avLst/>
          </a:prstGeom>
        </p:spPr>
      </p:pic>
      <p:pic>
        <p:nvPicPr>
          <p:cNvPr id="14" name="Picture 13" descr="A graph with a green line">
            <a:extLst>
              <a:ext uri="{FF2B5EF4-FFF2-40B4-BE49-F238E27FC236}">
                <a16:creationId xmlns:a16="http://schemas.microsoft.com/office/drawing/2014/main" id="{390E7956-5A1C-D53E-4CCE-56F6B1973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327" y="1790979"/>
            <a:ext cx="6539346" cy="3178185"/>
          </a:xfrm>
          <a:prstGeom prst="rect">
            <a:avLst/>
          </a:prstGeom>
        </p:spPr>
      </p:pic>
    </p:spTree>
    <p:extLst>
      <p:ext uri="{BB962C8B-B14F-4D97-AF65-F5344CB8AC3E}">
        <p14:creationId xmlns:p14="http://schemas.microsoft.com/office/powerpoint/2010/main" val="305766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21</a:t>
            </a:r>
            <a:r>
              <a:rPr lang="en-GB" sz="2400" b="1" dirty="0">
                <a:effectLst/>
                <a:latin typeface="Arial" panose="020B0604020202020204" pitchFamily="34" charset="0"/>
                <a:ea typeface="Times New Roman" panose="02020603050405020304" pitchFamily="18" charset="0"/>
              </a:rPr>
              <a:t> – </a:t>
            </a:r>
            <a:r>
              <a:rPr lang="en-US" sz="2400" dirty="0"/>
              <a:t>Number of workplaces reported accidents / injuries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702000"/>
          </a:xfrm>
          <a:prstGeom prst="rect">
            <a:avLst/>
          </a:prstGeom>
          <a:solidFill>
            <a:srgbClr val="F0DCDA"/>
          </a:solidFill>
        </p:spPr>
        <p:txBody>
          <a:bodyPr wrap="square" rtlCol="0">
            <a:spAutoFit/>
          </a:bodyPr>
          <a:lstStyle/>
          <a:p>
            <a:r>
              <a:rPr lang="en-US" dirty="0"/>
              <a:t>The number of safety events received</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100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74014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Reduction Target:</a:t>
            </a:r>
          </a:p>
          <a:p>
            <a:r>
              <a:rPr lang="en-US" sz="1100" b="0" dirty="0">
                <a:solidFill>
                  <a:schemeClr val="tx1"/>
                </a:solidFill>
                <a:latin typeface="Calibri" panose="020F0502020204030204" pitchFamily="34" charset="0"/>
                <a:cs typeface="Calibri" panose="020F0502020204030204" pitchFamily="34" charset="0"/>
              </a:rPr>
              <a:t>Green &lt; 170  </a:t>
            </a:r>
          </a:p>
          <a:p>
            <a:r>
              <a:rPr lang="en-US" sz="1100" b="0" dirty="0">
                <a:solidFill>
                  <a:schemeClr val="tx1"/>
                </a:solidFill>
                <a:latin typeface="Calibri" panose="020F0502020204030204" pitchFamily="34" charset="0"/>
                <a:cs typeface="Calibri" panose="020F0502020204030204" pitchFamily="34" charset="0"/>
              </a:rPr>
              <a:t>Amber 170 – 187</a:t>
            </a:r>
          </a:p>
          <a:p>
            <a:r>
              <a:rPr lang="en-US" sz="1100" b="0" dirty="0">
                <a:solidFill>
                  <a:schemeClr val="tx1"/>
                </a:solidFill>
                <a:latin typeface="Calibri" panose="020F0502020204030204" pitchFamily="34" charset="0"/>
                <a:cs typeface="Calibri" panose="020F0502020204030204" pitchFamily="34" charset="0"/>
              </a:rPr>
              <a:t>Red &gt; 187</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6857265"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200</a:t>
            </a:r>
          </a:p>
          <a:p>
            <a:r>
              <a:rPr lang="en-US" sz="1050" dirty="0"/>
              <a:t>Q2 There is a decrease in reported incidents in the second quarter of 2023/24, but still off target for the annual KPI of &lt;170. Note PI21 includes injuries, near hits, vehicle/equipment damage and ill health.  ESFRS has a proactive reporting culture, which supports trend analysis and  development of targeted campaigns, communications and training.  One trend identified was increased manual handling injuries, due to higher attendance at </a:t>
            </a:r>
            <a:r>
              <a:rPr lang="en-US" sz="1050" dirty="0" err="1"/>
              <a:t>SECAmb</a:t>
            </a:r>
            <a:r>
              <a:rPr lang="en-US" sz="1050" dirty="0"/>
              <a:t> incidents, handling casualties in restricted environments e.g. staircases and the age profile of the operational workforce.  Enhanced manual handling training has been developed with targeted information on equipment that can be used for casualty extraction in restricted spaces.   </a:t>
            </a: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58904"/>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Julie King</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17</a:t>
            </a:fld>
            <a:endParaRPr lang="en-GB" dirty="0"/>
          </a:p>
        </p:txBody>
      </p:sp>
      <p:pic>
        <p:nvPicPr>
          <p:cNvPr id="8" name="Picture 7">
            <a:extLst>
              <a:ext uri="{FF2B5EF4-FFF2-40B4-BE49-F238E27FC236}">
                <a16:creationId xmlns:a16="http://schemas.microsoft.com/office/drawing/2014/main" id="{708FECAA-DF9E-7081-FFF3-032E5285CF7A}"/>
              </a:ext>
            </a:extLst>
          </p:cNvPr>
          <p:cNvPicPr>
            <a:picLocks noChangeAspect="1"/>
          </p:cNvPicPr>
          <p:nvPr/>
        </p:nvPicPr>
        <p:blipFill>
          <a:blip r:embed="rId3"/>
          <a:stretch>
            <a:fillRect/>
          </a:stretch>
        </p:blipFill>
        <p:spPr>
          <a:xfrm>
            <a:off x="10782" y="5408937"/>
            <a:ext cx="3954780" cy="1440000"/>
          </a:xfrm>
          <a:prstGeom prst="rect">
            <a:avLst/>
          </a:prstGeom>
        </p:spPr>
      </p:pic>
      <p:pic>
        <p:nvPicPr>
          <p:cNvPr id="17" name="Picture 16">
            <a:extLst>
              <a:ext uri="{FF2B5EF4-FFF2-40B4-BE49-F238E27FC236}">
                <a16:creationId xmlns:a16="http://schemas.microsoft.com/office/drawing/2014/main" id="{B9E3F624-312A-38AB-4CCC-779D745F6867}"/>
              </a:ext>
            </a:extLst>
          </p:cNvPr>
          <p:cNvPicPr>
            <a:picLocks noChangeAspect="1"/>
          </p:cNvPicPr>
          <p:nvPr/>
        </p:nvPicPr>
        <p:blipFill>
          <a:blip r:embed="rId4"/>
          <a:stretch>
            <a:fillRect/>
          </a:stretch>
        </p:blipFill>
        <p:spPr>
          <a:xfrm>
            <a:off x="6799634" y="1441627"/>
            <a:ext cx="4260715" cy="3859947"/>
          </a:xfrm>
          <a:prstGeom prst="rect">
            <a:avLst/>
          </a:prstGeom>
        </p:spPr>
      </p:pic>
      <p:pic>
        <p:nvPicPr>
          <p:cNvPr id="11" name="Picture 10">
            <a:extLst>
              <a:ext uri="{FF2B5EF4-FFF2-40B4-BE49-F238E27FC236}">
                <a16:creationId xmlns:a16="http://schemas.microsoft.com/office/drawing/2014/main" id="{901A92A6-DF07-376C-B3F7-8F379A7C128B}"/>
              </a:ext>
            </a:extLst>
          </p:cNvPr>
          <p:cNvPicPr>
            <a:picLocks noChangeAspect="1"/>
          </p:cNvPicPr>
          <p:nvPr/>
        </p:nvPicPr>
        <p:blipFill>
          <a:blip r:embed="rId5"/>
          <a:stretch>
            <a:fillRect/>
          </a:stretch>
        </p:blipFill>
        <p:spPr>
          <a:xfrm>
            <a:off x="369455" y="1782617"/>
            <a:ext cx="6502400" cy="3131127"/>
          </a:xfrm>
          <a:prstGeom prst="rect">
            <a:avLst/>
          </a:prstGeom>
        </p:spPr>
      </p:pic>
    </p:spTree>
    <p:extLst>
      <p:ext uri="{BB962C8B-B14F-4D97-AF65-F5344CB8AC3E}">
        <p14:creationId xmlns:p14="http://schemas.microsoft.com/office/powerpoint/2010/main" val="3670791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a:t>
            </a:r>
            <a:r>
              <a:rPr lang="en-GB" sz="2400" dirty="0">
                <a:ea typeface="Times New Roman" panose="02020603050405020304" pitchFamily="18" charset="0"/>
              </a:rPr>
              <a:t>20</a:t>
            </a:r>
            <a:r>
              <a:rPr lang="en-GB" sz="2400" b="1" dirty="0">
                <a:effectLst/>
                <a:latin typeface="Arial" panose="020B0604020202020204" pitchFamily="34" charset="0"/>
                <a:ea typeface="Times New Roman" panose="02020603050405020304" pitchFamily="18" charset="0"/>
              </a:rPr>
              <a:t> – </a:t>
            </a:r>
            <a:r>
              <a:rPr lang="en-US" sz="2400" dirty="0"/>
              <a:t>Number of RIDDOR incidents</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830997"/>
          </a:xfrm>
          <a:prstGeom prst="rect">
            <a:avLst/>
          </a:prstGeom>
          <a:solidFill>
            <a:srgbClr val="F0DCDA"/>
          </a:solidFill>
        </p:spPr>
        <p:txBody>
          <a:bodyPr wrap="square" rtlCol="0">
            <a:spAutoFit/>
          </a:bodyPr>
          <a:lstStyle/>
          <a:p>
            <a:r>
              <a:rPr lang="en-US" sz="1600" dirty="0"/>
              <a:t>The number of incidents required to be reported under the Reporting of Injuries, Diseases and Dangerous Occurrences Regulations 1995 that were reported to the Health &amp; Safety section through the Service’s accident reporting procedure. </a:t>
            </a:r>
            <a:endParaRPr lang="en-GB" sz="1600"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6 at end of Q2</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869146"/>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Reduction Target:</a:t>
            </a:r>
          </a:p>
          <a:p>
            <a:r>
              <a:rPr lang="en-US" sz="1400" b="0" dirty="0">
                <a:solidFill>
                  <a:schemeClr val="tx1"/>
                </a:solidFill>
                <a:latin typeface="Calibri" panose="020F0502020204030204" pitchFamily="34" charset="0"/>
                <a:cs typeface="Calibri" panose="020F0502020204030204" pitchFamily="34" charset="0"/>
              </a:rPr>
              <a:t>Green &lt; 5  </a:t>
            </a:r>
          </a:p>
          <a:p>
            <a:r>
              <a:rPr lang="en-US" sz="1400" b="0" dirty="0">
                <a:solidFill>
                  <a:schemeClr val="tx1"/>
                </a:solidFill>
                <a:latin typeface="Calibri" panose="020F0502020204030204" pitchFamily="34" charset="0"/>
                <a:cs typeface="Calibri" panose="020F0502020204030204" pitchFamily="34" charset="0"/>
              </a:rPr>
              <a:t>Amber 6</a:t>
            </a:r>
          </a:p>
          <a:p>
            <a:r>
              <a:rPr lang="en-US" sz="1400" b="0" dirty="0">
                <a:solidFill>
                  <a:schemeClr val="tx1"/>
                </a:solidFill>
                <a:latin typeface="Calibri" panose="020F0502020204030204" pitchFamily="34" charset="0"/>
                <a:cs typeface="Calibri" panose="020F0502020204030204" pitchFamily="34" charset="0"/>
              </a:rPr>
              <a:t>Red &gt; 6</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4" y="5419972"/>
            <a:ext cx="6899686"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12</a:t>
            </a:r>
          </a:p>
          <a:p>
            <a:r>
              <a:rPr lang="en-US" sz="1100" dirty="0"/>
              <a:t>Q2 There is an increase in RIDDORs in the second quarter of 2023/24 and still off target for the annual KPI of &lt;8. </a:t>
            </a:r>
            <a:r>
              <a:rPr lang="en-GB" sz="1100" dirty="0">
                <a:solidFill>
                  <a:srgbClr val="000000"/>
                </a:solidFill>
                <a:effectLst/>
                <a:ea typeface="Times New Roman" panose="02020603050405020304" pitchFamily="18" charset="0"/>
                <a:cs typeface="Times New Roman" panose="02020603050405020304" pitchFamily="18" charset="0"/>
              </a:rPr>
              <a:t>The 4 RIDDOR reports made to the HSE in Q2 2023/24 were:</a:t>
            </a:r>
          </a:p>
          <a:p>
            <a:r>
              <a:rPr lang="en-GB" sz="1100" dirty="0">
                <a:solidFill>
                  <a:srgbClr val="000000"/>
                </a:solidFill>
                <a:effectLst/>
                <a:ea typeface="Times New Roman" panose="02020603050405020304" pitchFamily="18" charset="0"/>
                <a:cs typeface="Times New Roman" panose="02020603050405020304" pitchFamily="18" charset="0"/>
              </a:rPr>
              <a:t>1x Hospital treatment and discharged:  Cut hand at an RTC during casualty removal from vehicle; and </a:t>
            </a:r>
            <a:endParaRPr lang="en-GB" sz="1100" dirty="0">
              <a:effectLst/>
              <a:ea typeface="Calibri" panose="020F0502020204030204" pitchFamily="34" charset="0"/>
              <a:cs typeface="Times New Roman" panose="02020603050405020304" pitchFamily="18" charset="0"/>
            </a:endParaRPr>
          </a:p>
          <a:p>
            <a:r>
              <a:rPr lang="en-GB" sz="1100" dirty="0">
                <a:solidFill>
                  <a:srgbClr val="000000"/>
                </a:solidFill>
                <a:effectLst/>
                <a:ea typeface="Times New Roman" panose="02020603050405020304" pitchFamily="18" charset="0"/>
                <a:cs typeface="Times New Roman" panose="02020603050405020304" pitchFamily="18" charset="0"/>
              </a:rPr>
              <a:t>3x &gt;7 day absence: Broken down as 1 x Manual handling injury, back spasm when moving cylinders on the fireground; 1 x Manual handling, back spasm when undertaking hose management at incident; and   </a:t>
            </a:r>
            <a:endParaRPr lang="en-GB" sz="1100" dirty="0">
              <a:effectLst/>
              <a:ea typeface="Calibri" panose="020F0502020204030204" pitchFamily="34" charset="0"/>
              <a:cs typeface="Times New Roman" panose="02020603050405020304" pitchFamily="18" charset="0"/>
            </a:endParaRPr>
          </a:p>
          <a:p>
            <a:r>
              <a:rPr lang="en-GB" sz="1100" dirty="0">
                <a:solidFill>
                  <a:srgbClr val="000000"/>
                </a:solidFill>
                <a:effectLst/>
                <a:ea typeface="Times New Roman" panose="02020603050405020304" pitchFamily="18" charset="0"/>
                <a:cs typeface="Times New Roman" panose="02020603050405020304" pitchFamily="18" charset="0"/>
              </a:rPr>
              <a:t>1 x back spasm following extended waiting time to be committed wearing BA (not undertaking any activity).    </a:t>
            </a:r>
            <a:endParaRPr lang="en-GB" sz="1100" dirty="0">
              <a:effectLst/>
              <a:ea typeface="Calibri" panose="020F0502020204030204" pitchFamily="34" charset="0"/>
              <a:cs typeface="Times New Roman" panose="02020603050405020304" pitchFamily="18" charset="0"/>
            </a:endParaRPr>
          </a:p>
          <a:p>
            <a:endParaRPr lang="en-US" dirty="0"/>
          </a:p>
          <a:p>
            <a:endParaRPr lang="en-US"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887901"/>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400" dirty="0">
                <a:solidFill>
                  <a:schemeClr val="tx1"/>
                </a:solidFill>
                <a:latin typeface="Calibri" panose="020F0502020204030204" pitchFamily="34" charset="0"/>
                <a:cs typeface="Calibri" panose="020F0502020204030204" pitchFamily="34" charset="0"/>
              </a:rPr>
              <a:t>Service Owner </a:t>
            </a:r>
          </a:p>
          <a:p>
            <a:r>
              <a:rPr lang="en-US" sz="1400" b="0" dirty="0">
                <a:solidFill>
                  <a:schemeClr val="tx1"/>
                </a:solidFill>
                <a:latin typeface="Calibri" panose="020F0502020204030204" pitchFamily="34" charset="0"/>
                <a:cs typeface="Calibri" panose="020F0502020204030204" pitchFamily="34" charset="0"/>
              </a:rPr>
              <a:t>Julie King</a:t>
            </a:r>
          </a:p>
          <a:p>
            <a:r>
              <a:rPr lang="en-US" sz="1400" dirty="0">
                <a:solidFill>
                  <a:schemeClr val="tx1"/>
                </a:solidFill>
                <a:latin typeface="Calibri" panose="020F0502020204030204" pitchFamily="34" charset="0"/>
                <a:cs typeface="Calibri" panose="020F0502020204030204" pitchFamily="34" charset="0"/>
              </a:rPr>
              <a:t>Area</a:t>
            </a:r>
            <a:r>
              <a:rPr lang="en-US" sz="1400" b="0" dirty="0">
                <a:solidFill>
                  <a:schemeClr val="tx1"/>
                </a:solidFill>
                <a:latin typeface="Calibri" panose="020F0502020204030204" pitchFamily="34" charset="0"/>
                <a:cs typeface="Calibri" panose="020F0502020204030204" pitchFamily="34" charset="0"/>
              </a:rPr>
              <a:t>: Health, Safety and Wellbeing</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18</a:t>
            </a:fld>
            <a:endParaRPr lang="en-GB" dirty="0"/>
          </a:p>
        </p:txBody>
      </p:sp>
      <p:pic>
        <p:nvPicPr>
          <p:cNvPr id="8" name="Picture 7">
            <a:extLst>
              <a:ext uri="{FF2B5EF4-FFF2-40B4-BE49-F238E27FC236}">
                <a16:creationId xmlns:a16="http://schemas.microsoft.com/office/drawing/2014/main" id="{1C111786-B1A0-4B95-4345-DCA435D6C0B8}"/>
              </a:ext>
            </a:extLst>
          </p:cNvPr>
          <p:cNvPicPr>
            <a:picLocks noChangeAspect="1"/>
          </p:cNvPicPr>
          <p:nvPr/>
        </p:nvPicPr>
        <p:blipFill>
          <a:blip r:embed="rId3"/>
          <a:stretch>
            <a:fillRect/>
          </a:stretch>
        </p:blipFill>
        <p:spPr>
          <a:xfrm>
            <a:off x="0" y="5408936"/>
            <a:ext cx="3936163" cy="1449063"/>
          </a:xfrm>
          <a:prstGeom prst="rect">
            <a:avLst/>
          </a:prstGeom>
        </p:spPr>
      </p:pic>
      <p:pic>
        <p:nvPicPr>
          <p:cNvPr id="17" name="Picture 16">
            <a:extLst>
              <a:ext uri="{FF2B5EF4-FFF2-40B4-BE49-F238E27FC236}">
                <a16:creationId xmlns:a16="http://schemas.microsoft.com/office/drawing/2014/main" id="{BD3A48AF-37FB-61CE-21DC-DA1A287BA36F}"/>
              </a:ext>
            </a:extLst>
          </p:cNvPr>
          <p:cNvPicPr>
            <a:picLocks noChangeAspect="1"/>
          </p:cNvPicPr>
          <p:nvPr/>
        </p:nvPicPr>
        <p:blipFill>
          <a:blip r:embed="rId4"/>
          <a:stretch>
            <a:fillRect/>
          </a:stretch>
        </p:blipFill>
        <p:spPr>
          <a:xfrm>
            <a:off x="6831442" y="1795509"/>
            <a:ext cx="4311075" cy="3470311"/>
          </a:xfrm>
          <a:prstGeom prst="rect">
            <a:avLst/>
          </a:prstGeom>
        </p:spPr>
      </p:pic>
      <p:pic>
        <p:nvPicPr>
          <p:cNvPr id="11" name="Picture 10">
            <a:extLst>
              <a:ext uri="{FF2B5EF4-FFF2-40B4-BE49-F238E27FC236}">
                <a16:creationId xmlns:a16="http://schemas.microsoft.com/office/drawing/2014/main" id="{F5BDFBEE-2DDE-01FE-65ED-0178A1AD479A}"/>
              </a:ext>
            </a:extLst>
          </p:cNvPr>
          <p:cNvPicPr>
            <a:picLocks noChangeAspect="1"/>
          </p:cNvPicPr>
          <p:nvPr/>
        </p:nvPicPr>
        <p:blipFill>
          <a:blip r:embed="rId5"/>
          <a:stretch>
            <a:fillRect/>
          </a:stretch>
        </p:blipFill>
        <p:spPr>
          <a:xfrm>
            <a:off x="443345" y="1976582"/>
            <a:ext cx="6308437" cy="2890982"/>
          </a:xfrm>
          <a:prstGeom prst="rect">
            <a:avLst/>
          </a:prstGeom>
        </p:spPr>
      </p:pic>
    </p:spTree>
    <p:extLst>
      <p:ext uri="{BB962C8B-B14F-4D97-AF65-F5344CB8AC3E}">
        <p14:creationId xmlns:p14="http://schemas.microsoft.com/office/powerpoint/2010/main" val="33007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65597" cy="716212"/>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GB" sz="2400" b="1" dirty="0">
                <a:effectLst/>
                <a:latin typeface="Arial" panose="020B0604020202020204" pitchFamily="34" charset="0"/>
                <a:ea typeface="Times New Roman" panose="02020603050405020304" pitchFamily="18" charset="0"/>
              </a:rPr>
              <a:t>PI 16 – </a:t>
            </a:r>
            <a:r>
              <a:rPr lang="en-US" sz="2400" dirty="0"/>
              <a:t>Number of Operational Business Safety Visits completed</a:t>
            </a:r>
            <a:endParaRPr lang="en-GB" sz="2400" dirty="0"/>
          </a:p>
        </p:txBody>
      </p:sp>
      <p:sp>
        <p:nvSpPr>
          <p:cNvPr id="3" name="TextBox 2">
            <a:extLst>
              <a:ext uri="{FF2B5EF4-FFF2-40B4-BE49-F238E27FC236}">
                <a16:creationId xmlns:a16="http://schemas.microsoft.com/office/drawing/2014/main" id="{F1F2A861-D992-A4D2-6FF7-8D1183A05CCE}"/>
              </a:ext>
            </a:extLst>
          </p:cNvPr>
          <p:cNvSpPr txBox="1"/>
          <p:nvPr/>
        </p:nvSpPr>
        <p:spPr>
          <a:xfrm>
            <a:off x="10782" y="729063"/>
            <a:ext cx="7254815" cy="646331"/>
          </a:xfrm>
          <a:prstGeom prst="rect">
            <a:avLst/>
          </a:prstGeom>
          <a:solidFill>
            <a:srgbClr val="F0DCDA"/>
          </a:solidFill>
        </p:spPr>
        <p:txBody>
          <a:bodyPr wrap="square" rtlCol="0">
            <a:spAutoFit/>
          </a:bodyPr>
          <a:lstStyle/>
          <a:p>
            <a:r>
              <a:rPr lang="en-US" dirty="0"/>
              <a:t>Total number of Fire safety checks undertaken and completed by operational crew members and officers.</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7" y="1"/>
            <a:ext cx="1503870"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443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8986981" y="1"/>
            <a:ext cx="1839169" cy="716212"/>
          </a:xfrm>
          <a:prstGeom prst="rect">
            <a:avLst/>
          </a:prstGeom>
          <a:solidFill>
            <a:srgbClr val="FF000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latin typeface="Calibri" panose="020F0502020204030204" pitchFamily="34" charset="0"/>
                <a:cs typeface="Calibri" panose="020F0502020204030204" pitchFamily="34" charset="0"/>
              </a:rPr>
              <a:t>RAG Status – Red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7" y="690915"/>
            <a:ext cx="1503871" cy="740148"/>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Improvement Target:</a:t>
            </a:r>
          </a:p>
          <a:p>
            <a:r>
              <a:rPr lang="en-US" sz="1100" b="0" dirty="0">
                <a:solidFill>
                  <a:schemeClr val="tx1"/>
                </a:solidFill>
                <a:latin typeface="Calibri" panose="020F0502020204030204" pitchFamily="34" charset="0"/>
                <a:cs typeface="Calibri" panose="020F0502020204030204" pitchFamily="34" charset="0"/>
              </a:rPr>
              <a:t>Green &gt; 1,000  </a:t>
            </a:r>
          </a:p>
          <a:p>
            <a:r>
              <a:rPr lang="en-US" sz="1100" b="0" dirty="0">
                <a:solidFill>
                  <a:schemeClr val="tx1"/>
                </a:solidFill>
                <a:latin typeface="Calibri" panose="020F0502020204030204" pitchFamily="34" charset="0"/>
                <a:cs typeface="Calibri" panose="020F0502020204030204" pitchFamily="34" charset="0"/>
              </a:rPr>
              <a:t>Amber 900 – 1,000</a:t>
            </a:r>
          </a:p>
          <a:p>
            <a:r>
              <a:rPr lang="en-US" sz="1100" b="0" dirty="0">
                <a:solidFill>
                  <a:schemeClr val="tx1"/>
                </a:solidFill>
                <a:latin typeface="Calibri" panose="020F0502020204030204" pitchFamily="34" charset="0"/>
                <a:cs typeface="Calibri" panose="020F0502020204030204" pitchFamily="34" charset="0"/>
              </a:rPr>
              <a:t>Red &lt; 900</a:t>
            </a:r>
          </a:p>
        </p:txBody>
      </p:sp>
      <p:sp>
        <p:nvSpPr>
          <p:cNvPr id="12" name="TextBox 11">
            <a:extLst>
              <a:ext uri="{FF2B5EF4-FFF2-40B4-BE49-F238E27FC236}">
                <a16:creationId xmlns:a16="http://schemas.microsoft.com/office/drawing/2014/main" id="{F177A77C-B0E5-A7B9-C437-BBE631DFCFDA}"/>
              </a:ext>
            </a:extLst>
          </p:cNvPr>
          <p:cNvSpPr txBox="1"/>
          <p:nvPr/>
        </p:nvSpPr>
        <p:spPr>
          <a:xfrm>
            <a:off x="3936163" y="5408937"/>
            <a:ext cx="6857265" cy="1440000"/>
          </a:xfrm>
          <a:prstGeom prst="rect">
            <a:avLst/>
          </a:prstGeom>
          <a:solidFill>
            <a:srgbClr val="F0DCDA"/>
          </a:solidFill>
        </p:spPr>
        <p:txBody>
          <a:bodyPr wrap="square" rtlCol="0">
            <a:spAutoFit/>
          </a:bodyPr>
          <a:lstStyle/>
          <a:p>
            <a:r>
              <a:rPr lang="en-US" sz="1600" b="1" dirty="0"/>
              <a:t>Commentary and actions (Treat or Tolerate): Current Annual Projection – </a:t>
            </a:r>
            <a:r>
              <a:rPr lang="en-US" sz="1600" b="1" dirty="0">
                <a:solidFill>
                  <a:srgbClr val="FF0000"/>
                </a:solidFill>
              </a:rPr>
              <a:t>884</a:t>
            </a:r>
          </a:p>
          <a:p>
            <a:r>
              <a:rPr lang="en-GB" sz="1200" dirty="0">
                <a:effectLst/>
                <a:latin typeface="Calibri" panose="020F0502020204030204" pitchFamily="34" charset="0"/>
                <a:ea typeface="Calibri" panose="020F0502020204030204" pitchFamily="34" charset="0"/>
              </a:rPr>
              <a:t>Some Fire Safety Checks were detailed on the system as Open, although they were not booked in for allocation. This has now been addressed and the process updated. There is also a small number that were sent to Fire Safety for uploading manually, this has now changed to an electronic process which will assist with the speed in which they are recorded.  The tablet implementation will continue to assist with accuracy of these numbers, however, we remain on target for meeting this performance indicator by the end of Q4.</a:t>
            </a:r>
            <a:endParaRPr lang="en-US" sz="1200" dirty="0"/>
          </a:p>
          <a:p>
            <a:endParaRPr lang="en-US" dirty="0"/>
          </a:p>
          <a:p>
            <a:r>
              <a:rPr lang="en-US" dirty="0"/>
              <a:t> </a:t>
            </a:r>
            <a:endParaRPr lang="en-GB" dirty="0"/>
          </a:p>
        </p:txBody>
      </p:sp>
      <p:sp>
        <p:nvSpPr>
          <p:cNvPr id="6" name="Title 2">
            <a:extLst>
              <a:ext uri="{FF2B5EF4-FFF2-40B4-BE49-F238E27FC236}">
                <a16:creationId xmlns:a16="http://schemas.microsoft.com/office/drawing/2014/main" id="{A22CE2E5-B6A5-47B9-7ADA-1FBD3086EB53}"/>
              </a:ext>
            </a:extLst>
          </p:cNvPr>
          <p:cNvSpPr txBox="1">
            <a:spLocks/>
          </p:cNvSpPr>
          <p:nvPr/>
        </p:nvSpPr>
        <p:spPr>
          <a:xfrm>
            <a:off x="8986980" y="672159"/>
            <a:ext cx="1839169" cy="758904"/>
          </a:xfrm>
          <a:prstGeom prst="rect">
            <a:avLst/>
          </a:prstGeom>
          <a:solidFill>
            <a:srgbClr val="F0DCDA"/>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200" dirty="0">
                <a:solidFill>
                  <a:schemeClr val="tx1"/>
                </a:solidFill>
                <a:latin typeface="Calibri" panose="020F0502020204030204" pitchFamily="34" charset="0"/>
                <a:cs typeface="Calibri" panose="020F0502020204030204" pitchFamily="34" charset="0"/>
              </a:rPr>
              <a:t>Service Owner </a:t>
            </a:r>
          </a:p>
          <a:p>
            <a:r>
              <a:rPr lang="en-US" sz="1200" b="0" dirty="0">
                <a:solidFill>
                  <a:schemeClr val="tx1"/>
                </a:solidFill>
                <a:latin typeface="Calibri" panose="020F0502020204030204" pitchFamily="34" charset="0"/>
                <a:cs typeface="Calibri" panose="020F0502020204030204" pitchFamily="34" charset="0"/>
              </a:rPr>
              <a:t>Matt Lloyd</a:t>
            </a:r>
          </a:p>
          <a:p>
            <a:r>
              <a:rPr lang="en-US" sz="1200" dirty="0">
                <a:solidFill>
                  <a:schemeClr val="tx1"/>
                </a:solidFill>
                <a:latin typeface="Calibri" panose="020F0502020204030204" pitchFamily="34" charset="0"/>
                <a:cs typeface="Calibri" panose="020F0502020204030204" pitchFamily="34" charset="0"/>
              </a:rPr>
              <a:t>Area</a:t>
            </a:r>
            <a:r>
              <a:rPr lang="en-US" sz="1200" b="0" dirty="0">
                <a:solidFill>
                  <a:schemeClr val="tx1"/>
                </a:solidFill>
                <a:latin typeface="Calibri" panose="020F0502020204030204" pitchFamily="34" charset="0"/>
                <a:cs typeface="Calibri" panose="020F0502020204030204" pitchFamily="34" charset="0"/>
              </a:rPr>
              <a:t>: Prevention and Protection (Protection)</a:t>
            </a:r>
          </a:p>
        </p:txBody>
      </p:sp>
      <p:sp>
        <p:nvSpPr>
          <p:cNvPr id="10" name="Slide Number Placeholder 9">
            <a:extLst>
              <a:ext uri="{FF2B5EF4-FFF2-40B4-BE49-F238E27FC236}">
                <a16:creationId xmlns:a16="http://schemas.microsoft.com/office/drawing/2014/main" id="{A979C819-537C-4481-66B8-95265572D10E}"/>
              </a:ext>
            </a:extLst>
          </p:cNvPr>
          <p:cNvSpPr>
            <a:spLocks noGrp="1"/>
          </p:cNvSpPr>
          <p:nvPr>
            <p:ph type="sldNum" sz="quarter" idx="12"/>
          </p:nvPr>
        </p:nvSpPr>
        <p:spPr/>
        <p:txBody>
          <a:bodyPr/>
          <a:lstStyle/>
          <a:p>
            <a:fld id="{9FFE5F64-E8CB-4F58-B62A-F5B601B30668}" type="slidenum">
              <a:rPr lang="en-GB" smtClean="0"/>
              <a:t>19</a:t>
            </a:fld>
            <a:endParaRPr lang="en-GB" dirty="0"/>
          </a:p>
        </p:txBody>
      </p:sp>
      <p:pic>
        <p:nvPicPr>
          <p:cNvPr id="16" name="Picture 15">
            <a:extLst>
              <a:ext uri="{FF2B5EF4-FFF2-40B4-BE49-F238E27FC236}">
                <a16:creationId xmlns:a16="http://schemas.microsoft.com/office/drawing/2014/main" id="{2134BD04-6964-A5EB-4DF6-EE0157375A8E}"/>
              </a:ext>
            </a:extLst>
          </p:cNvPr>
          <p:cNvPicPr>
            <a:picLocks noChangeAspect="1"/>
          </p:cNvPicPr>
          <p:nvPr/>
        </p:nvPicPr>
        <p:blipFill>
          <a:blip r:embed="rId3"/>
          <a:stretch>
            <a:fillRect/>
          </a:stretch>
        </p:blipFill>
        <p:spPr>
          <a:xfrm>
            <a:off x="6780179" y="1542188"/>
            <a:ext cx="4170124" cy="3699954"/>
          </a:xfrm>
          <a:prstGeom prst="rect">
            <a:avLst/>
          </a:prstGeom>
        </p:spPr>
      </p:pic>
      <p:pic>
        <p:nvPicPr>
          <p:cNvPr id="11" name="Picture 10">
            <a:extLst>
              <a:ext uri="{FF2B5EF4-FFF2-40B4-BE49-F238E27FC236}">
                <a16:creationId xmlns:a16="http://schemas.microsoft.com/office/drawing/2014/main" id="{198035CB-E9F4-C236-98BF-1266F4EB00CB}"/>
              </a:ext>
            </a:extLst>
          </p:cNvPr>
          <p:cNvPicPr>
            <a:picLocks noChangeAspect="1"/>
          </p:cNvPicPr>
          <p:nvPr/>
        </p:nvPicPr>
        <p:blipFill>
          <a:blip r:embed="rId4"/>
          <a:stretch>
            <a:fillRect/>
          </a:stretch>
        </p:blipFill>
        <p:spPr>
          <a:xfrm>
            <a:off x="757382" y="1911928"/>
            <a:ext cx="6151418" cy="2837828"/>
          </a:xfrm>
          <a:prstGeom prst="rect">
            <a:avLst/>
          </a:prstGeom>
        </p:spPr>
      </p:pic>
      <p:pic>
        <p:nvPicPr>
          <p:cNvPr id="8" name="Picture 7">
            <a:extLst>
              <a:ext uri="{FF2B5EF4-FFF2-40B4-BE49-F238E27FC236}">
                <a16:creationId xmlns:a16="http://schemas.microsoft.com/office/drawing/2014/main" id="{D31451A0-A5C5-8BF3-6D31-6864E8BBBD74}"/>
              </a:ext>
            </a:extLst>
          </p:cNvPr>
          <p:cNvPicPr>
            <a:picLocks noChangeAspect="1"/>
          </p:cNvPicPr>
          <p:nvPr/>
        </p:nvPicPr>
        <p:blipFill>
          <a:blip r:embed="rId5"/>
          <a:stretch>
            <a:fillRect/>
          </a:stretch>
        </p:blipFill>
        <p:spPr>
          <a:xfrm>
            <a:off x="10781" y="5408936"/>
            <a:ext cx="3925381" cy="1449063"/>
          </a:xfrm>
          <a:prstGeom prst="rect">
            <a:avLst/>
          </a:prstGeom>
        </p:spPr>
      </p:pic>
    </p:spTree>
    <p:extLst>
      <p:ext uri="{BB962C8B-B14F-4D97-AF65-F5344CB8AC3E}">
        <p14:creationId xmlns:p14="http://schemas.microsoft.com/office/powerpoint/2010/main" val="2364900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lstStyle/>
          <a:p>
            <a:r>
              <a:rPr lang="en-US" dirty="0"/>
              <a:t>Contents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865087" y="1707545"/>
            <a:ext cx="10515600" cy="4351338"/>
          </a:xfrm>
        </p:spPr>
        <p:txBody>
          <a:bodyPr>
            <a:normAutofit fontScale="92500" lnSpcReduction="10000"/>
          </a:bodyPr>
          <a:lstStyle/>
          <a:p>
            <a:pPr marL="457200" lvl="1" indent="0">
              <a:buNone/>
            </a:pPr>
            <a:endParaRPr lang="en-US" dirty="0">
              <a:latin typeface="+mn-lt"/>
            </a:endParaRPr>
          </a:p>
          <a:p>
            <a:pPr marL="457200" lvl="1" indent="0">
              <a:buNone/>
            </a:pPr>
            <a:r>
              <a:rPr lang="en-US" dirty="0">
                <a:latin typeface="+mn-lt"/>
              </a:rPr>
              <a:t>Report Overview 							</a:t>
            </a:r>
            <a:r>
              <a:rPr lang="en-US" sz="2300" dirty="0">
                <a:latin typeface="+mn-lt"/>
              </a:rPr>
              <a:t>3</a:t>
            </a:r>
          </a:p>
          <a:p>
            <a:pPr marL="457200" lvl="1" indent="0">
              <a:buNone/>
            </a:pPr>
            <a:endParaRPr lang="en-US" dirty="0">
              <a:latin typeface="+mn-lt"/>
            </a:endParaRPr>
          </a:p>
          <a:p>
            <a:pPr marL="457200" lvl="1" indent="0">
              <a:buNone/>
            </a:pPr>
            <a:r>
              <a:rPr lang="en-US" dirty="0">
                <a:latin typeface="+mn-lt"/>
              </a:rPr>
              <a:t>Performance measures at a glance summary  			</a:t>
            </a:r>
            <a:r>
              <a:rPr lang="en-US" sz="2300" dirty="0"/>
              <a:t>4</a:t>
            </a:r>
          </a:p>
          <a:p>
            <a:pPr marL="457200" lvl="1" indent="0">
              <a:buNone/>
            </a:pPr>
            <a:endParaRPr lang="en-US" dirty="0">
              <a:latin typeface="+mn-lt"/>
            </a:endParaRPr>
          </a:p>
          <a:p>
            <a:pPr marL="457200" lvl="1" indent="0">
              <a:buNone/>
            </a:pPr>
            <a:r>
              <a:rPr lang="en-US" dirty="0">
                <a:latin typeface="+mn-lt"/>
              </a:rPr>
              <a:t>Service Priority Areas 						</a:t>
            </a:r>
            <a:r>
              <a:rPr lang="en-US" sz="2300" dirty="0"/>
              <a:t>8</a:t>
            </a:r>
          </a:p>
          <a:p>
            <a:pPr marL="457200" lvl="1" indent="0">
              <a:buNone/>
            </a:pPr>
            <a:endParaRPr lang="en-US" dirty="0">
              <a:latin typeface="+mn-lt"/>
            </a:endParaRPr>
          </a:p>
          <a:p>
            <a:pPr marL="457200" lvl="1" indent="0">
              <a:buNone/>
            </a:pPr>
            <a:r>
              <a:rPr lang="en-US" dirty="0">
                <a:latin typeface="+mn-lt"/>
              </a:rPr>
              <a:t>Performance Measures needing improvement			</a:t>
            </a:r>
            <a:r>
              <a:rPr lang="en-US" sz="2300" dirty="0"/>
              <a:t>15</a:t>
            </a:r>
          </a:p>
          <a:p>
            <a:pPr marL="457200" lvl="1" indent="0">
              <a:buNone/>
            </a:pPr>
            <a:endParaRPr lang="en-US" dirty="0">
              <a:latin typeface="+mn-lt"/>
            </a:endParaRPr>
          </a:p>
          <a:p>
            <a:pPr marL="457200" lvl="1" indent="0">
              <a:buNone/>
            </a:pPr>
            <a:r>
              <a:rPr lang="en-US" dirty="0">
                <a:latin typeface="+mn-lt"/>
              </a:rPr>
              <a:t>Annual Performance Measures and new performance measures 	</a:t>
            </a:r>
            <a:r>
              <a:rPr lang="en-US" sz="2300" dirty="0"/>
              <a:t>24</a:t>
            </a:r>
          </a:p>
          <a:p>
            <a:pPr marL="457200" lvl="1" indent="0">
              <a:buNone/>
            </a:pPr>
            <a:endParaRPr lang="en-US" dirty="0">
              <a:latin typeface="+mn-lt"/>
            </a:endParaRPr>
          </a:p>
          <a:p>
            <a:pPr marL="457200" lvl="1" indent="0">
              <a:buNone/>
            </a:pPr>
            <a:r>
              <a:rPr lang="en-US" dirty="0">
                <a:latin typeface="+mn-lt"/>
              </a:rPr>
              <a:t>			</a:t>
            </a:r>
          </a:p>
          <a:p>
            <a:pPr marL="457200" lvl="1" indent="0">
              <a:buNone/>
            </a:pPr>
            <a:r>
              <a:rPr lang="en-US" dirty="0">
                <a:latin typeface="+mn-lt"/>
              </a:rPr>
              <a:t>	</a:t>
            </a:r>
            <a:r>
              <a:rPr lang="en-US" dirty="0"/>
              <a:t>				</a:t>
            </a:r>
          </a:p>
          <a:p>
            <a:endParaRPr lang="en-GB" dirty="0"/>
          </a:p>
        </p:txBody>
      </p:sp>
      <p:sp>
        <p:nvSpPr>
          <p:cNvPr id="6" name="Slide Number Placeholder 5">
            <a:extLst>
              <a:ext uri="{FF2B5EF4-FFF2-40B4-BE49-F238E27FC236}">
                <a16:creationId xmlns:a16="http://schemas.microsoft.com/office/drawing/2014/main" id="{6F9C31AA-1073-B408-7B35-29B54C03F078}"/>
              </a:ext>
            </a:extLst>
          </p:cNvPr>
          <p:cNvSpPr>
            <a:spLocks noGrp="1"/>
          </p:cNvSpPr>
          <p:nvPr>
            <p:ph type="sldNum" sz="quarter" idx="12"/>
          </p:nvPr>
        </p:nvSpPr>
        <p:spPr/>
        <p:txBody>
          <a:bodyPr/>
          <a:lstStyle/>
          <a:p>
            <a:fld id="{9FFE5F64-E8CB-4F58-B62A-F5B601B30668}" type="slidenum">
              <a:rPr lang="en-GB" smtClean="0"/>
              <a:t>2</a:t>
            </a:fld>
            <a:endParaRPr lang="en-GB" dirty="0"/>
          </a:p>
        </p:txBody>
      </p:sp>
      <p:sp>
        <p:nvSpPr>
          <p:cNvPr id="4" name="Text Placeholder 3">
            <a:extLst>
              <a:ext uri="{FF2B5EF4-FFF2-40B4-BE49-F238E27FC236}">
                <a16:creationId xmlns:a16="http://schemas.microsoft.com/office/drawing/2014/main" id="{3C1A71DF-EFDC-B924-72AD-C78992C5E261}"/>
              </a:ext>
            </a:extLst>
          </p:cNvPr>
          <p:cNvSpPr>
            <a:spLocks noGrp="1"/>
          </p:cNvSpPr>
          <p:nvPr>
            <p:ph type="body" idx="4294967295"/>
          </p:nvPr>
        </p:nvSpPr>
        <p:spPr>
          <a:xfrm>
            <a:off x="0" y="1565275"/>
            <a:ext cx="5157788" cy="823913"/>
          </a:xfrm>
        </p:spPr>
        <p:txBody>
          <a:bodyPr/>
          <a:lstStyle/>
          <a:p>
            <a:pPr marL="0" indent="0">
              <a:buNone/>
            </a:pPr>
            <a:r>
              <a:rPr lang="en-US" dirty="0">
                <a:latin typeface="+mn-lt"/>
              </a:rPr>
              <a:t>		</a:t>
            </a:r>
            <a:endParaRPr lang="en-GB" dirty="0"/>
          </a:p>
        </p:txBody>
      </p:sp>
    </p:spTree>
    <p:extLst>
      <p:ext uri="{BB962C8B-B14F-4D97-AF65-F5344CB8AC3E}">
        <p14:creationId xmlns:p14="http://schemas.microsoft.com/office/powerpoint/2010/main" val="70082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normAutofit/>
          </a:bodyPr>
          <a:lstStyle/>
          <a:p>
            <a:r>
              <a:rPr lang="en-US" dirty="0"/>
              <a:t>Annual Performance Measures and new performance measures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20</a:t>
            </a:fld>
            <a:endParaRPr lang="en-GB" dirty="0"/>
          </a:p>
        </p:txBody>
      </p:sp>
    </p:spTree>
    <p:extLst>
      <p:ext uri="{BB962C8B-B14F-4D97-AF65-F5344CB8AC3E}">
        <p14:creationId xmlns:p14="http://schemas.microsoft.com/office/powerpoint/2010/main" val="247278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5628FE-F593-57E1-E2CD-307ECE5FACA0}"/>
              </a:ext>
            </a:extLst>
          </p:cNvPr>
          <p:cNvSpPr>
            <a:spLocks noGrp="1"/>
          </p:cNvSpPr>
          <p:nvPr>
            <p:ph type="sldNum" sz="quarter" idx="12"/>
          </p:nvPr>
        </p:nvSpPr>
        <p:spPr/>
        <p:txBody>
          <a:bodyPr/>
          <a:lstStyle/>
          <a:p>
            <a:fld id="{9FFE5F64-E8CB-4F58-B62A-F5B601B30668}" type="slidenum">
              <a:rPr lang="en-GB" smtClean="0"/>
              <a:t>21</a:t>
            </a:fld>
            <a:endParaRPr lang="en-GB" dirty="0"/>
          </a:p>
        </p:txBody>
      </p:sp>
      <p:pic>
        <p:nvPicPr>
          <p:cNvPr id="3" name="Picture 2">
            <a:extLst>
              <a:ext uri="{FF2B5EF4-FFF2-40B4-BE49-F238E27FC236}">
                <a16:creationId xmlns:a16="http://schemas.microsoft.com/office/drawing/2014/main" id="{1F920513-21C8-4B97-D5AE-6F7601FB1DCD}"/>
              </a:ext>
            </a:extLst>
          </p:cNvPr>
          <p:cNvPicPr>
            <a:picLocks noChangeAspect="1"/>
          </p:cNvPicPr>
          <p:nvPr/>
        </p:nvPicPr>
        <p:blipFill>
          <a:blip r:embed="rId3"/>
          <a:stretch>
            <a:fillRect/>
          </a:stretch>
        </p:blipFill>
        <p:spPr>
          <a:xfrm>
            <a:off x="228706" y="783771"/>
            <a:ext cx="11943845" cy="5384800"/>
          </a:xfrm>
          <a:prstGeom prst="rect">
            <a:avLst/>
          </a:prstGeom>
        </p:spPr>
      </p:pic>
    </p:spTree>
    <p:extLst>
      <p:ext uri="{BB962C8B-B14F-4D97-AF65-F5344CB8AC3E}">
        <p14:creationId xmlns:p14="http://schemas.microsoft.com/office/powerpoint/2010/main" val="25629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a:xfrm>
            <a:off x="838200" y="214296"/>
            <a:ext cx="8667044" cy="1114883"/>
          </a:xfrm>
        </p:spPr>
        <p:txBody>
          <a:bodyPr>
            <a:normAutofit fontScale="90000"/>
          </a:bodyPr>
          <a:lstStyle/>
          <a:p>
            <a:r>
              <a:rPr lang="en-US" dirty="0"/>
              <a:t>Scrutiny and Audit Quarterly Performance Report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304800" y="1644183"/>
            <a:ext cx="11887200" cy="4351338"/>
          </a:xfrm>
        </p:spPr>
        <p:txBody>
          <a:bodyPr>
            <a:normAutofit fontScale="70000" lnSpcReduction="20000"/>
          </a:bodyPr>
          <a:lstStyle/>
          <a:p>
            <a:pPr marL="0" indent="0">
              <a:lnSpc>
                <a:spcPct val="150000"/>
              </a:lnSpc>
              <a:buNone/>
            </a:pPr>
            <a:r>
              <a:rPr lang="en-US" dirty="0">
                <a:latin typeface="Calibri" panose="020F0502020204030204" pitchFamily="34" charset="0"/>
                <a:cs typeface="Calibri" panose="020F0502020204030204" pitchFamily="34" charset="0"/>
              </a:rPr>
              <a:t>The aim of the Quarterly Performance Report is to summarise how East Sussex Fire &amp; Rescue Service has performed over the previous quarter compared to previous year’s performance and to provide commentary  in relation to the actions being taken to address performance.  </a:t>
            </a:r>
          </a:p>
          <a:p>
            <a:pPr marL="0" indent="0">
              <a:lnSpc>
                <a:spcPct val="150000"/>
              </a:lnSpc>
              <a:buNone/>
            </a:pPr>
            <a:r>
              <a:rPr lang="en-GB" sz="2900" dirty="0">
                <a:latin typeface="Calibri" panose="020F0502020204030204" pitchFamily="34" charset="0"/>
                <a:cs typeface="Calibri" panose="020F0502020204030204" pitchFamily="34" charset="0"/>
              </a:rPr>
              <a:t>The report contains the Service’s Strategic Measures (Tier 1) which are the high level outcome measures that provide a strong indication of organisational performance directly aligned to the delivery of the Purpose and Commitments.   Targets are included and tolerances have been set to show a direction of travel against the measures which enables clearer performance reporting.   Where indicators are new, tolerances and definitions will be set at a future date based on the annual result.  </a:t>
            </a:r>
            <a:endParaRPr lang="en-US" sz="2900" dirty="0">
              <a:latin typeface="Calibri" panose="020F0502020204030204" pitchFamily="34" charset="0"/>
              <a:cs typeface="Calibri" panose="020F0502020204030204" pitchFamily="34" charset="0"/>
            </a:endParaRPr>
          </a:p>
          <a:p>
            <a:pPr marL="0" indent="0">
              <a:lnSpc>
                <a:spcPct val="150000"/>
              </a:lnSpc>
              <a:buNone/>
            </a:pPr>
            <a:r>
              <a:rPr lang="en-US" dirty="0">
                <a:latin typeface="Calibri" panose="020F0502020204030204" pitchFamily="34" charset="0"/>
                <a:cs typeface="Calibri" panose="020F0502020204030204" pitchFamily="34" charset="0"/>
              </a:rPr>
              <a:t>The explanations, mitigations and actions contained within this report are those endorsed by the Service Leadership Team (SLT). This report covers data from the period of 1 April 2023 – 30 September 2023.  </a:t>
            </a:r>
            <a:endParaRPr lang="en-GB"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4712A05-6AD2-1451-075A-D3B17155A0FD}"/>
              </a:ext>
            </a:extLst>
          </p:cNvPr>
          <p:cNvSpPr>
            <a:spLocks noGrp="1"/>
          </p:cNvSpPr>
          <p:nvPr>
            <p:ph type="sldNum" sz="quarter" idx="12"/>
          </p:nvPr>
        </p:nvSpPr>
        <p:spPr/>
        <p:txBody>
          <a:bodyPr/>
          <a:lstStyle/>
          <a:p>
            <a:fld id="{9FFE5F64-E8CB-4F58-B62A-F5B601B30668}" type="slidenum">
              <a:rPr lang="en-GB" smtClean="0"/>
              <a:t>3</a:t>
            </a:fld>
            <a:endParaRPr lang="en-GB" dirty="0"/>
          </a:p>
        </p:txBody>
      </p:sp>
    </p:spTree>
    <p:extLst>
      <p:ext uri="{BB962C8B-B14F-4D97-AF65-F5344CB8AC3E}">
        <p14:creationId xmlns:p14="http://schemas.microsoft.com/office/powerpoint/2010/main" val="12758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Performance at a glance summary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a:xfrm>
            <a:off x="881149" y="3602037"/>
            <a:ext cx="10472651" cy="2708487"/>
          </a:xfrm>
        </p:spPr>
        <p:txBody>
          <a:bodyPr>
            <a:normAutofit fontScale="32500" lnSpcReduction="20000"/>
          </a:bodyPr>
          <a:lstStyle/>
          <a:p>
            <a:pPr algn="l">
              <a:lnSpc>
                <a:spcPct val="120000"/>
              </a:lnSpc>
            </a:pPr>
            <a:r>
              <a:rPr lang="en-US" sz="6400" b="1" dirty="0">
                <a:latin typeface="Calibri" panose="020F0502020204030204" pitchFamily="34" charset="0"/>
              </a:rPr>
              <a:t>At the end of Quarter 2 2023-24 the performance against 21 Strategic measures is as follows:</a:t>
            </a:r>
          </a:p>
          <a:p>
            <a:pPr algn="l">
              <a:lnSpc>
                <a:spcPct val="120000"/>
              </a:lnSpc>
            </a:pPr>
            <a:r>
              <a:rPr lang="en-US" sz="6400" dirty="0">
                <a:latin typeface="Calibri" panose="020F0502020204030204" pitchFamily="34" charset="0"/>
              </a:rPr>
              <a:t>12 of the 21 measures had a GREEN status  (57%) </a:t>
            </a:r>
            <a:endParaRPr lang="en-US" sz="6400" dirty="0">
              <a:solidFill>
                <a:srgbClr val="FF0000"/>
              </a:solidFill>
              <a:latin typeface="Calibri" panose="020F0502020204030204" pitchFamily="34" charset="0"/>
            </a:endParaRPr>
          </a:p>
          <a:p>
            <a:pPr algn="l">
              <a:lnSpc>
                <a:spcPct val="120000"/>
              </a:lnSpc>
            </a:pPr>
            <a:r>
              <a:rPr lang="en-US" sz="6400" dirty="0">
                <a:latin typeface="Calibri" panose="020F0502020204030204" pitchFamily="34" charset="0"/>
              </a:rPr>
              <a:t>5 were AMBER (24%)</a:t>
            </a:r>
          </a:p>
          <a:p>
            <a:pPr algn="l">
              <a:lnSpc>
                <a:spcPct val="120000"/>
              </a:lnSpc>
            </a:pPr>
            <a:r>
              <a:rPr lang="en-US" sz="6400" dirty="0">
                <a:latin typeface="Calibri" panose="020F0502020204030204" pitchFamily="34" charset="0"/>
              </a:rPr>
              <a:t>4 were RED (19%) </a:t>
            </a:r>
          </a:p>
          <a:p>
            <a:pPr algn="l">
              <a:lnSpc>
                <a:spcPct val="120000"/>
              </a:lnSpc>
            </a:pPr>
            <a:r>
              <a:rPr lang="en-US" sz="6400" b="1" dirty="0">
                <a:latin typeface="Calibri" panose="020F0502020204030204" pitchFamily="34" charset="0"/>
              </a:rPr>
              <a:t>Of the service priority areas</a:t>
            </a:r>
          </a:p>
          <a:p>
            <a:pPr algn="l">
              <a:lnSpc>
                <a:spcPct val="120000"/>
              </a:lnSpc>
            </a:pPr>
            <a:r>
              <a:rPr lang="en-US" sz="6400" dirty="0">
                <a:latin typeface="Calibri" panose="020F0502020204030204" pitchFamily="34" charset="0"/>
              </a:rPr>
              <a:t>4 had a GREEN status, 2 had an AMBER status and 0 had a RED status.  </a:t>
            </a:r>
          </a:p>
          <a:p>
            <a:pPr algn="l"/>
            <a:endParaRPr lang="en-US" sz="6400" dirty="0">
              <a:latin typeface="Calibri" panose="020F0502020204030204" pitchFamily="34" charset="0"/>
            </a:endParaRPr>
          </a:p>
          <a:p>
            <a:pPr algn="l"/>
            <a:endParaRPr lang="en-US" sz="6400" dirty="0">
              <a:latin typeface="Calibri" panose="020F0502020204030204" pitchFamily="34" charset="0"/>
            </a:endParaRPr>
          </a:p>
          <a:p>
            <a:endParaRPr lang="en-US" sz="6400" dirty="0"/>
          </a:p>
          <a:p>
            <a:pPr algn="l"/>
            <a:endParaRPr lang="en-GB" sz="6400" b="0" i="0" u="none" strike="noStrike" baseline="0" dirty="0">
              <a:solidFill>
                <a:srgbClr val="000000"/>
              </a:solidFill>
              <a:latin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4</a:t>
            </a:fld>
            <a:endParaRPr lang="en-GB" dirty="0"/>
          </a:p>
        </p:txBody>
      </p:sp>
    </p:spTree>
    <p:extLst>
      <p:ext uri="{BB962C8B-B14F-4D97-AF65-F5344CB8AC3E}">
        <p14:creationId xmlns:p14="http://schemas.microsoft.com/office/powerpoint/2010/main" val="428713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142009" y="4238640"/>
            <a:ext cx="10515600" cy="4324320"/>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Achieving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6153" name="Group 213"/>
          <p:cNvGrpSpPr>
            <a:grpSpLocks/>
          </p:cNvGrpSpPr>
          <p:nvPr/>
        </p:nvGrpSpPr>
        <p:grpSpPr bwMode="auto">
          <a:xfrm>
            <a:off x="1419225" y="247650"/>
            <a:ext cx="714375" cy="9525"/>
            <a:chOff x="0" y="0"/>
            <a:chExt cx="7150" cy="95"/>
          </a:xfrm>
        </p:grpSpPr>
      </p:grpSp>
      <p:grpSp>
        <p:nvGrpSpPr>
          <p:cNvPr id="6151" name="Group 215"/>
          <p:cNvGrpSpPr>
            <a:grpSpLocks/>
          </p:cNvGrpSpPr>
          <p:nvPr/>
        </p:nvGrpSpPr>
        <p:grpSpPr bwMode="auto">
          <a:xfrm>
            <a:off x="1552575" y="19050"/>
            <a:ext cx="19050" cy="19050"/>
            <a:chOff x="0" y="0"/>
            <a:chExt cx="19050" cy="19685"/>
          </a:xfrm>
        </p:grpSpPr>
      </p:grpSp>
      <p:grpSp>
        <p:nvGrpSpPr>
          <p:cNvPr id="6149" name="Group 217"/>
          <p:cNvGrpSpPr>
            <a:grpSpLocks/>
          </p:cNvGrpSpPr>
          <p:nvPr/>
        </p:nvGrpSpPr>
        <p:grpSpPr bwMode="auto">
          <a:xfrm>
            <a:off x="0" y="0"/>
            <a:ext cx="19050" cy="19050"/>
            <a:chOff x="0" y="0"/>
            <a:chExt cx="19050" cy="19050"/>
          </a:xfrm>
        </p:grpSpPr>
      </p:grpSp>
      <p:grpSp>
        <p:nvGrpSpPr>
          <p:cNvPr id="6147" name="Group 219"/>
          <p:cNvGrpSpPr>
            <a:grpSpLocks/>
          </p:cNvGrpSpPr>
          <p:nvPr/>
        </p:nvGrpSpPr>
        <p:grpSpPr bwMode="auto">
          <a:xfrm>
            <a:off x="0" y="0"/>
            <a:ext cx="19050" cy="19050"/>
            <a:chOff x="0" y="0"/>
            <a:chExt cx="19050" cy="19050"/>
          </a:xfrm>
        </p:grpSpPr>
      </p:grpSp>
      <p:grpSp>
        <p:nvGrpSpPr>
          <p:cNvPr id="6145" name="Group 221"/>
          <p:cNvGrpSpPr>
            <a:grpSpLocks/>
          </p:cNvGrpSpPr>
          <p:nvPr/>
        </p:nvGrpSpPr>
        <p:grpSpPr bwMode="auto">
          <a:xfrm>
            <a:off x="0" y="0"/>
            <a:ext cx="19050" cy="19050"/>
            <a:chOff x="0" y="0"/>
            <a:chExt cx="19050" cy="19050"/>
          </a:xfrm>
        </p:grpSpPr>
      </p:grpSp>
      <p:grpSp>
        <p:nvGrpSpPr>
          <p:cNvPr id="6190" name="Group 6189">
            <a:extLst>
              <a:ext uri="{FF2B5EF4-FFF2-40B4-BE49-F238E27FC236}">
                <a16:creationId xmlns:a16="http://schemas.microsoft.com/office/drawing/2014/main" id="{809201C2-7089-829D-A32C-E73B8AAABE69}"/>
              </a:ext>
            </a:extLst>
          </p:cNvPr>
          <p:cNvGrpSpPr>
            <a:grpSpLocks/>
          </p:cNvGrpSpPr>
          <p:nvPr/>
        </p:nvGrpSpPr>
        <p:grpSpPr>
          <a:xfrm>
            <a:off x="0" y="0"/>
            <a:ext cx="19050" cy="19050"/>
            <a:chOff x="0" y="0"/>
            <a:chExt cx="19050" cy="19050"/>
          </a:xfrm>
        </p:grpSpPr>
        <p:sp>
          <p:nvSpPr>
            <p:cNvPr id="6191" name="Graphic 218">
              <a:extLst>
                <a:ext uri="{FF2B5EF4-FFF2-40B4-BE49-F238E27FC236}">
                  <a16:creationId xmlns:a16="http://schemas.microsoft.com/office/drawing/2014/main" id="{73A644DA-4334-AAB0-864F-9EFE748B84BA}"/>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2" name="Group 6191">
            <a:extLst>
              <a:ext uri="{FF2B5EF4-FFF2-40B4-BE49-F238E27FC236}">
                <a16:creationId xmlns:a16="http://schemas.microsoft.com/office/drawing/2014/main" id="{0C6F2BAD-68A8-B366-2772-C902477BA1FD}"/>
              </a:ext>
            </a:extLst>
          </p:cNvPr>
          <p:cNvGrpSpPr>
            <a:grpSpLocks/>
          </p:cNvGrpSpPr>
          <p:nvPr/>
        </p:nvGrpSpPr>
        <p:grpSpPr>
          <a:xfrm>
            <a:off x="0" y="0"/>
            <a:ext cx="19050" cy="19050"/>
            <a:chOff x="0" y="0"/>
            <a:chExt cx="19050" cy="19050"/>
          </a:xfrm>
        </p:grpSpPr>
        <p:sp>
          <p:nvSpPr>
            <p:cNvPr id="6193" name="Graphic 220">
              <a:extLst>
                <a:ext uri="{FF2B5EF4-FFF2-40B4-BE49-F238E27FC236}">
                  <a16:creationId xmlns:a16="http://schemas.microsoft.com/office/drawing/2014/main" id="{09AC99C9-FFC2-FA0D-2453-59C495FF5AE5}"/>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grpSp>
        <p:nvGrpSpPr>
          <p:cNvPr id="6194" name="Group 6193">
            <a:extLst>
              <a:ext uri="{FF2B5EF4-FFF2-40B4-BE49-F238E27FC236}">
                <a16:creationId xmlns:a16="http://schemas.microsoft.com/office/drawing/2014/main" id="{A37CF2EC-439D-0730-B82C-DBF5B920AAEC}"/>
              </a:ext>
            </a:extLst>
          </p:cNvPr>
          <p:cNvGrpSpPr>
            <a:grpSpLocks/>
          </p:cNvGrpSpPr>
          <p:nvPr/>
        </p:nvGrpSpPr>
        <p:grpSpPr>
          <a:xfrm>
            <a:off x="0" y="0"/>
            <a:ext cx="19050" cy="19050"/>
            <a:chOff x="0" y="0"/>
            <a:chExt cx="19050" cy="19050"/>
          </a:xfrm>
        </p:grpSpPr>
        <p:sp>
          <p:nvSpPr>
            <p:cNvPr id="6195" name="Graphic 222">
              <a:extLst>
                <a:ext uri="{FF2B5EF4-FFF2-40B4-BE49-F238E27FC236}">
                  <a16:creationId xmlns:a16="http://schemas.microsoft.com/office/drawing/2014/main" id="{47B3573A-5A1F-80F8-208B-19EC46BD0944}"/>
                </a:ext>
              </a:extLst>
            </p:cNvPr>
            <p:cNvSpPr/>
            <p:nvPr/>
          </p:nvSpPr>
          <p:spPr>
            <a:xfrm>
              <a:off x="0" y="0"/>
              <a:ext cx="19050" cy="19050"/>
            </a:xfrm>
            <a:custGeom>
              <a:avLst/>
              <a:gdLst/>
              <a:ahLst/>
              <a:cxnLst/>
              <a:rect l="l" t="t" r="r" b="b"/>
              <a:pathLst>
                <a:path w="19050" h="19050">
                  <a:moveTo>
                    <a:pt x="11225" y="19054"/>
                  </a:moveTo>
                  <a:lnTo>
                    <a:pt x="0" y="11228"/>
                  </a:lnTo>
                  <a:lnTo>
                    <a:pt x="0" y="7825"/>
                  </a:lnTo>
                  <a:lnTo>
                    <a:pt x="11225" y="0"/>
                  </a:lnTo>
                  <a:lnTo>
                    <a:pt x="12813" y="424"/>
                  </a:lnTo>
                  <a:lnTo>
                    <a:pt x="19053" y="9531"/>
                  </a:lnTo>
                  <a:lnTo>
                    <a:pt x="19052" y="11233"/>
                  </a:lnTo>
                  <a:lnTo>
                    <a:pt x="11225" y="19054"/>
                  </a:lnTo>
                  <a:close/>
                </a:path>
              </a:pathLst>
            </a:custGeom>
            <a:solidFill>
              <a:srgbClr val="6FC279"/>
            </a:solidFill>
          </p:spPr>
          <p:txBody>
            <a:bodyPr wrap="square" lIns="0" tIns="0" rIns="0" bIns="0" rtlCol="0">
              <a:prstTxWarp prst="textNoShape">
                <a:avLst/>
              </a:prstTxWarp>
              <a:noAutofit/>
            </a:bodyPr>
            <a:lstStyle/>
            <a:p>
              <a:endParaRPr lang="en-GB"/>
            </a:p>
          </p:txBody>
        </p:sp>
      </p:grpSp>
      <p:sp>
        <p:nvSpPr>
          <p:cNvPr id="6196" name="Rectangle 104">
            <a:extLst>
              <a:ext uri="{FF2B5EF4-FFF2-40B4-BE49-F238E27FC236}">
                <a16:creationId xmlns:a16="http://schemas.microsoft.com/office/drawing/2014/main" id="{81C30FC2-142E-2C55-2998-AEDE26C07F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7" name="Rectangle 105">
            <a:extLst>
              <a:ext uri="{FF2B5EF4-FFF2-40B4-BE49-F238E27FC236}">
                <a16:creationId xmlns:a16="http://schemas.microsoft.com/office/drawing/2014/main" id="{8E9D1D5E-F9B0-E171-623B-A8B3D4E66CB9}"/>
              </a:ext>
            </a:extLst>
          </p:cNvPr>
          <p:cNvSpPr>
            <a:spLocks noChangeArrowheads="1"/>
          </p:cNvSpPr>
          <p:nvPr/>
        </p:nvSpPr>
        <p:spPr bwMode="auto">
          <a:xfrm>
            <a:off x="17526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198" name="Rectangle 106">
            <a:extLst>
              <a:ext uri="{FF2B5EF4-FFF2-40B4-BE49-F238E27FC236}">
                <a16:creationId xmlns:a16="http://schemas.microsoft.com/office/drawing/2014/main" id="{99EF589A-7DDD-8E0B-4F64-68871A037B05}"/>
              </a:ext>
            </a:extLst>
          </p:cNvPr>
          <p:cNvSpPr>
            <a:spLocks noChangeArrowheads="1"/>
          </p:cNvSpPr>
          <p:nvPr/>
        </p:nvSpPr>
        <p:spPr bwMode="auto">
          <a:xfrm>
            <a:off x="1752600" y="476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99" name="Rectangle 107">
            <a:extLst>
              <a:ext uri="{FF2B5EF4-FFF2-40B4-BE49-F238E27FC236}">
                <a16:creationId xmlns:a16="http://schemas.microsoft.com/office/drawing/2014/main" id="{DE24CA61-23C5-4F20-C30D-9C200A528459}"/>
              </a:ext>
            </a:extLst>
          </p:cNvPr>
          <p:cNvSpPr>
            <a:spLocks noChangeArrowheads="1"/>
          </p:cNvSpPr>
          <p:nvPr/>
        </p:nvSpPr>
        <p:spPr bwMode="auto">
          <a:xfrm>
            <a:off x="1752600" y="495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chemeClr val="tx1"/>
                </a:solidFill>
                <a:effectLst/>
                <a:latin typeface="Arial" panose="020B0604020202020204" pitchFamily="34" charset="0"/>
                <a:ea typeface="Lucida Sans" panose="020B0602030504020204" pitchFamily="34" charset="0"/>
                <a:cs typeface="Lucida Sans" panose="020B0602030504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171" name="Group 213"/>
          <p:cNvGrpSpPr>
            <a:grpSpLocks/>
          </p:cNvGrpSpPr>
          <p:nvPr/>
        </p:nvGrpSpPr>
        <p:grpSpPr bwMode="auto">
          <a:xfrm>
            <a:off x="1419225" y="247650"/>
            <a:ext cx="714375" cy="9525"/>
            <a:chOff x="0" y="0"/>
            <a:chExt cx="7150" cy="95"/>
          </a:xfrm>
        </p:grpSpPr>
      </p:grpSp>
      <p:grpSp>
        <p:nvGrpSpPr>
          <p:cNvPr id="6169" name="Group 215"/>
          <p:cNvGrpSpPr>
            <a:grpSpLocks/>
          </p:cNvGrpSpPr>
          <p:nvPr/>
        </p:nvGrpSpPr>
        <p:grpSpPr bwMode="auto">
          <a:xfrm>
            <a:off x="1552575" y="19050"/>
            <a:ext cx="19050" cy="19050"/>
            <a:chOff x="0" y="0"/>
            <a:chExt cx="19050" cy="19685"/>
          </a:xfrm>
        </p:grpSpPr>
      </p:grpSp>
      <p:grpSp>
        <p:nvGrpSpPr>
          <p:cNvPr id="6167" name="Group 217"/>
          <p:cNvGrpSpPr>
            <a:grpSpLocks/>
          </p:cNvGrpSpPr>
          <p:nvPr/>
        </p:nvGrpSpPr>
        <p:grpSpPr bwMode="auto">
          <a:xfrm>
            <a:off x="0" y="0"/>
            <a:ext cx="19050" cy="19050"/>
            <a:chOff x="0" y="0"/>
            <a:chExt cx="19050" cy="19050"/>
          </a:xfrm>
        </p:grpSpPr>
      </p:grpSp>
      <p:grpSp>
        <p:nvGrpSpPr>
          <p:cNvPr id="6165" name="Group 219"/>
          <p:cNvGrpSpPr>
            <a:grpSpLocks/>
          </p:cNvGrpSpPr>
          <p:nvPr/>
        </p:nvGrpSpPr>
        <p:grpSpPr bwMode="auto">
          <a:xfrm>
            <a:off x="0" y="0"/>
            <a:ext cx="19050" cy="19050"/>
            <a:chOff x="0" y="0"/>
            <a:chExt cx="19050" cy="19050"/>
          </a:xfrm>
        </p:grpSpPr>
      </p:grpSp>
      <p:grpSp>
        <p:nvGrpSpPr>
          <p:cNvPr id="6163" name="Group 221"/>
          <p:cNvGrpSpPr>
            <a:grpSpLocks/>
          </p:cNvGrpSpPr>
          <p:nvPr/>
        </p:nvGrpSpPr>
        <p:grpSpPr bwMode="auto">
          <a:xfrm>
            <a:off x="0" y="0"/>
            <a:ext cx="19050" cy="19050"/>
            <a:chOff x="0" y="0"/>
            <a:chExt cx="19050" cy="19050"/>
          </a:xfrm>
        </p:grpSpPr>
      </p:grpSp>
      <p:grpSp>
        <p:nvGrpSpPr>
          <p:cNvPr id="16" name="Group 47"/>
          <p:cNvGrpSpPr>
            <a:grpSpLocks/>
          </p:cNvGrpSpPr>
          <p:nvPr/>
        </p:nvGrpSpPr>
        <p:grpSpPr bwMode="auto">
          <a:xfrm>
            <a:off x="1419225" y="247650"/>
            <a:ext cx="714375" cy="9525"/>
            <a:chOff x="0" y="0"/>
            <a:chExt cx="7150" cy="95"/>
          </a:xfrm>
        </p:grpSpPr>
      </p:grpSp>
      <p:grpSp>
        <p:nvGrpSpPr>
          <p:cNvPr id="17" name="Group 45"/>
          <p:cNvGrpSpPr>
            <a:grpSpLocks/>
          </p:cNvGrpSpPr>
          <p:nvPr/>
        </p:nvGrpSpPr>
        <p:grpSpPr bwMode="auto">
          <a:xfrm>
            <a:off x="1552575" y="19050"/>
            <a:ext cx="19050" cy="19050"/>
            <a:chOff x="0" y="0"/>
            <a:chExt cx="19050" cy="19685"/>
          </a:xfrm>
        </p:grpSpPr>
      </p:grpSp>
      <p:grpSp>
        <p:nvGrpSpPr>
          <p:cNvPr id="6187" name="Group 43"/>
          <p:cNvGrpSpPr>
            <a:grpSpLocks/>
          </p:cNvGrpSpPr>
          <p:nvPr/>
        </p:nvGrpSpPr>
        <p:grpSpPr bwMode="auto">
          <a:xfrm>
            <a:off x="0" y="0"/>
            <a:ext cx="19050" cy="19050"/>
            <a:chOff x="0" y="0"/>
            <a:chExt cx="19050" cy="19050"/>
          </a:xfrm>
        </p:grpSpPr>
      </p:grpSp>
      <p:grpSp>
        <p:nvGrpSpPr>
          <p:cNvPr id="6185" name="Group 41"/>
          <p:cNvGrpSpPr>
            <a:grpSpLocks/>
          </p:cNvGrpSpPr>
          <p:nvPr/>
        </p:nvGrpSpPr>
        <p:grpSpPr bwMode="auto">
          <a:xfrm>
            <a:off x="0" y="0"/>
            <a:ext cx="19050" cy="19050"/>
            <a:chOff x="0" y="0"/>
            <a:chExt cx="19050" cy="19050"/>
          </a:xfrm>
        </p:grpSpPr>
      </p:grpSp>
      <p:grpSp>
        <p:nvGrpSpPr>
          <p:cNvPr id="6183" name="Group 39"/>
          <p:cNvGrpSpPr>
            <a:grpSpLocks/>
          </p:cNvGrpSpPr>
          <p:nvPr/>
        </p:nvGrpSpPr>
        <p:grpSpPr bwMode="auto">
          <a:xfrm>
            <a:off x="0" y="0"/>
            <a:ext cx="19050" cy="19050"/>
            <a:chOff x="0" y="0"/>
            <a:chExt cx="19050" cy="19050"/>
          </a:xfrm>
        </p:grpSpPr>
      </p:grpSp>
      <p:grpSp>
        <p:nvGrpSpPr>
          <p:cNvPr id="6308" name="Group 259"/>
          <p:cNvGrpSpPr>
            <a:grpSpLocks/>
          </p:cNvGrpSpPr>
          <p:nvPr/>
        </p:nvGrpSpPr>
        <p:grpSpPr bwMode="auto">
          <a:xfrm>
            <a:off x="1419225" y="-73025"/>
            <a:ext cx="714375" cy="257175"/>
            <a:chOff x="0" y="0"/>
            <a:chExt cx="7150" cy="2578"/>
          </a:xfrm>
        </p:grpSpPr>
      </p:grpSp>
      <p:grpSp>
        <p:nvGrpSpPr>
          <p:cNvPr id="5" name="Group 4">
            <a:extLst>
              <a:ext uri="{FF2B5EF4-FFF2-40B4-BE49-F238E27FC236}">
                <a16:creationId xmlns:a16="http://schemas.microsoft.com/office/drawing/2014/main" id="{3ABF22CA-770D-5259-BC2F-555EE2EBAA14}"/>
              </a:ext>
            </a:extLst>
          </p:cNvPr>
          <p:cNvGrpSpPr/>
          <p:nvPr/>
        </p:nvGrpSpPr>
        <p:grpSpPr>
          <a:xfrm>
            <a:off x="369193" y="2495171"/>
            <a:ext cx="2912683" cy="1233488"/>
            <a:chOff x="157403" y="397668"/>
            <a:chExt cx="2912683" cy="1233488"/>
          </a:xfrm>
        </p:grpSpPr>
        <p:grpSp>
          <p:nvGrpSpPr>
            <p:cNvPr id="7" name="Group 6">
              <a:extLst>
                <a:ext uri="{FF2B5EF4-FFF2-40B4-BE49-F238E27FC236}">
                  <a16:creationId xmlns:a16="http://schemas.microsoft.com/office/drawing/2014/main" id="{59DA5A4C-5253-9664-EBA6-5AD112310315}"/>
                </a:ext>
              </a:extLst>
            </p:cNvPr>
            <p:cNvGrpSpPr/>
            <p:nvPr/>
          </p:nvGrpSpPr>
          <p:grpSpPr>
            <a:xfrm>
              <a:off x="157403" y="397668"/>
              <a:ext cx="2912683" cy="1233488"/>
              <a:chOff x="157403" y="397668"/>
              <a:chExt cx="2912683" cy="1233488"/>
            </a:xfrm>
          </p:grpSpPr>
          <p:graphicFrame>
            <p:nvGraphicFramePr>
              <p:cNvPr id="13" name="Object 12">
                <a:extLst>
                  <a:ext uri="{FF2B5EF4-FFF2-40B4-BE49-F238E27FC236}">
                    <a16:creationId xmlns:a16="http://schemas.microsoft.com/office/drawing/2014/main" id="{82622569-FAFB-A33A-BF05-C0B6F11D3D94}"/>
                  </a:ext>
                </a:extLst>
              </p:cNvPr>
              <p:cNvGraphicFramePr>
                <a:graphicFrameLocks noChangeAspect="1"/>
              </p:cNvGraphicFramePr>
              <p:nvPr>
                <p:extLst>
                  <p:ext uri="{D42A27DB-BD31-4B8C-83A1-F6EECF244321}">
                    <p14:modId xmlns:p14="http://schemas.microsoft.com/office/powerpoint/2010/main" val="766009428"/>
                  </p:ext>
                </p:extLst>
              </p:nvPr>
            </p:nvGraphicFramePr>
            <p:xfrm>
              <a:off x="157403" y="397668"/>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9" name="Object 8">
                            <a:extLst>
                              <a:ext uri="{FF2B5EF4-FFF2-40B4-BE49-F238E27FC236}">
                                <a16:creationId xmlns:a16="http://schemas.microsoft.com/office/drawing/2014/main" id="{80C40B5A-1F0F-DF46-B90E-9B33FA25F875}"/>
                              </a:ext>
                            </a:extLst>
                          </p:cNvPr>
                          <p:cNvPicPr/>
                          <p:nvPr/>
                        </p:nvPicPr>
                        <p:blipFill>
                          <a:blip r:embed="rId4"/>
                          <a:stretch>
                            <a:fillRect/>
                          </a:stretch>
                        </p:blipFill>
                        <p:spPr>
                          <a:xfrm>
                            <a:off x="157403" y="397668"/>
                            <a:ext cx="2912683" cy="1233488"/>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54DE73D6-8C0F-F0AC-D755-050358A7C339}"/>
                  </a:ext>
                </a:extLst>
              </p:cNvPr>
              <p:cNvSpPr txBox="1"/>
              <p:nvPr/>
            </p:nvSpPr>
            <p:spPr>
              <a:xfrm>
                <a:off x="341200" y="119670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1" name="TextBox 10">
              <a:extLst>
                <a:ext uri="{FF2B5EF4-FFF2-40B4-BE49-F238E27FC236}">
                  <a16:creationId xmlns:a16="http://schemas.microsoft.com/office/drawing/2014/main" id="{64464B13-BFB9-8944-6472-039575D82AEE}"/>
                </a:ext>
              </a:extLst>
            </p:cNvPr>
            <p:cNvSpPr txBox="1"/>
            <p:nvPr/>
          </p:nvSpPr>
          <p:spPr>
            <a:xfrm>
              <a:off x="479391" y="4727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197</a:t>
              </a:r>
            </a:p>
          </p:txBody>
        </p:sp>
      </p:grpSp>
      <p:sp>
        <p:nvSpPr>
          <p:cNvPr id="15" name="TextBox 14">
            <a:extLst>
              <a:ext uri="{FF2B5EF4-FFF2-40B4-BE49-F238E27FC236}">
                <a16:creationId xmlns:a16="http://schemas.microsoft.com/office/drawing/2014/main" id="{422501DE-E2E6-2DED-D55B-6DF06A344B7F}"/>
              </a:ext>
            </a:extLst>
          </p:cNvPr>
          <p:cNvSpPr txBox="1"/>
          <p:nvPr/>
        </p:nvSpPr>
        <p:spPr>
          <a:xfrm>
            <a:off x="685710" y="2940951"/>
            <a:ext cx="2251034"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PI_001 Number of accidental dwelling fires</a:t>
            </a:r>
            <a:endParaRPr lang="en-GB" sz="1000" dirty="0">
              <a:solidFill>
                <a:prstClr val="black"/>
              </a:solidFill>
              <a:latin typeface="Lucida Sans" panose="020B0602030504020204" pitchFamily="34" charset="0"/>
            </a:endParaRPr>
          </a:p>
        </p:txBody>
      </p:sp>
      <p:grpSp>
        <p:nvGrpSpPr>
          <p:cNvPr id="18" name="Group 17">
            <a:extLst>
              <a:ext uri="{FF2B5EF4-FFF2-40B4-BE49-F238E27FC236}">
                <a16:creationId xmlns:a16="http://schemas.microsoft.com/office/drawing/2014/main" id="{85C80D99-113C-D0F7-1D18-BDBEC6B49181}"/>
              </a:ext>
            </a:extLst>
          </p:cNvPr>
          <p:cNvGrpSpPr/>
          <p:nvPr/>
        </p:nvGrpSpPr>
        <p:grpSpPr>
          <a:xfrm>
            <a:off x="384494" y="4927132"/>
            <a:ext cx="2912683" cy="1233488"/>
            <a:chOff x="199326" y="3643268"/>
            <a:chExt cx="2912683" cy="1233488"/>
          </a:xfrm>
        </p:grpSpPr>
        <p:grpSp>
          <p:nvGrpSpPr>
            <p:cNvPr id="19" name="Group 18">
              <a:extLst>
                <a:ext uri="{FF2B5EF4-FFF2-40B4-BE49-F238E27FC236}">
                  <a16:creationId xmlns:a16="http://schemas.microsoft.com/office/drawing/2014/main" id="{1944DFD3-E72F-52C6-61DA-8BE76A4CF5AF}"/>
                </a:ext>
              </a:extLst>
            </p:cNvPr>
            <p:cNvGrpSpPr/>
            <p:nvPr/>
          </p:nvGrpSpPr>
          <p:grpSpPr>
            <a:xfrm>
              <a:off x="199326" y="3643268"/>
              <a:ext cx="2912683" cy="1233488"/>
              <a:chOff x="3854891" y="2812256"/>
              <a:chExt cx="2912683" cy="1233488"/>
            </a:xfrm>
          </p:grpSpPr>
          <p:graphicFrame>
            <p:nvGraphicFramePr>
              <p:cNvPr id="21" name="Object 20">
                <a:extLst>
                  <a:ext uri="{FF2B5EF4-FFF2-40B4-BE49-F238E27FC236}">
                    <a16:creationId xmlns:a16="http://schemas.microsoft.com/office/drawing/2014/main" id="{9AE916D5-415A-EE5C-DC78-0C89F3380A3B}"/>
                  </a:ext>
                </a:extLst>
              </p:cNvPr>
              <p:cNvGraphicFramePr>
                <a:graphicFrameLocks noChangeAspect="1"/>
              </p:cNvGraphicFramePr>
              <p:nvPr>
                <p:extLst>
                  <p:ext uri="{D42A27DB-BD31-4B8C-83A1-F6EECF244321}">
                    <p14:modId xmlns:p14="http://schemas.microsoft.com/office/powerpoint/2010/main" val="3732870616"/>
                  </p:ext>
                </p:extLst>
              </p:nvPr>
            </p:nvGraphicFramePr>
            <p:xfrm>
              <a:off x="3854891" y="2812256"/>
              <a:ext cx="2912683" cy="1233488"/>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14" name="Object 13">
                            <a:extLst>
                              <a:ext uri="{FF2B5EF4-FFF2-40B4-BE49-F238E27FC236}">
                                <a16:creationId xmlns:a16="http://schemas.microsoft.com/office/drawing/2014/main" id="{E2551E7E-0BC1-456E-0A1B-6F1280729302}"/>
                              </a:ext>
                            </a:extLst>
                          </p:cNvPr>
                          <p:cNvPicPr/>
                          <p:nvPr/>
                        </p:nvPicPr>
                        <p:blipFill>
                          <a:blip r:embed="rId4"/>
                          <a:stretch>
                            <a:fillRect/>
                          </a:stretch>
                        </p:blipFill>
                        <p:spPr>
                          <a:xfrm>
                            <a:off x="3854891" y="2812256"/>
                            <a:ext cx="2912683" cy="1233488"/>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408B0691-CF8C-32B0-5995-94C8CF4A0C8F}"/>
                  </a:ext>
                </a:extLst>
              </p:cNvPr>
              <p:cNvSpPr txBox="1"/>
              <p:nvPr/>
            </p:nvSpPr>
            <p:spPr>
              <a:xfrm>
                <a:off x="4013261" y="3591449"/>
                <a:ext cx="2347851"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0" name="TextBox 19">
              <a:extLst>
                <a:ext uri="{FF2B5EF4-FFF2-40B4-BE49-F238E27FC236}">
                  <a16:creationId xmlns:a16="http://schemas.microsoft.com/office/drawing/2014/main" id="{10241E56-E2F4-E776-CBDC-AFDED51A82E2}"/>
                </a:ext>
              </a:extLst>
            </p:cNvPr>
            <p:cNvSpPr txBox="1"/>
            <p:nvPr/>
          </p:nvSpPr>
          <p:spPr>
            <a:xfrm>
              <a:off x="468737" y="3709699"/>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4.9</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23" name="Group 22">
            <a:extLst>
              <a:ext uri="{FF2B5EF4-FFF2-40B4-BE49-F238E27FC236}">
                <a16:creationId xmlns:a16="http://schemas.microsoft.com/office/drawing/2014/main" id="{5179E358-69F3-5C93-815D-CB08D3BBDAF9}"/>
              </a:ext>
            </a:extLst>
          </p:cNvPr>
          <p:cNvGrpSpPr/>
          <p:nvPr/>
        </p:nvGrpSpPr>
        <p:grpSpPr>
          <a:xfrm>
            <a:off x="361756" y="3725294"/>
            <a:ext cx="2953702" cy="1233488"/>
            <a:chOff x="88069" y="2035517"/>
            <a:chExt cx="2953702" cy="1233488"/>
          </a:xfrm>
        </p:grpSpPr>
        <p:grpSp>
          <p:nvGrpSpPr>
            <p:cNvPr id="24" name="Group 23">
              <a:extLst>
                <a:ext uri="{FF2B5EF4-FFF2-40B4-BE49-F238E27FC236}">
                  <a16:creationId xmlns:a16="http://schemas.microsoft.com/office/drawing/2014/main" id="{E615F623-64FA-904C-75FD-FFCE845E6C80}"/>
                </a:ext>
              </a:extLst>
            </p:cNvPr>
            <p:cNvGrpSpPr/>
            <p:nvPr/>
          </p:nvGrpSpPr>
          <p:grpSpPr>
            <a:xfrm>
              <a:off x="88069" y="2035517"/>
              <a:ext cx="2953702" cy="1233488"/>
              <a:chOff x="136893" y="1741217"/>
              <a:chExt cx="2953702" cy="1233488"/>
            </a:xfrm>
          </p:grpSpPr>
          <p:graphicFrame>
            <p:nvGraphicFramePr>
              <p:cNvPr id="26" name="Object 25">
                <a:extLst>
                  <a:ext uri="{FF2B5EF4-FFF2-40B4-BE49-F238E27FC236}">
                    <a16:creationId xmlns:a16="http://schemas.microsoft.com/office/drawing/2014/main" id="{55625635-10A0-3EB1-3BA5-D8FD37E6F7D6}"/>
                  </a:ext>
                </a:extLst>
              </p:cNvPr>
              <p:cNvGraphicFramePr>
                <a:graphicFrameLocks noChangeAspect="1"/>
              </p:cNvGraphicFramePr>
              <p:nvPr>
                <p:extLst>
                  <p:ext uri="{D42A27DB-BD31-4B8C-83A1-F6EECF244321}">
                    <p14:modId xmlns:p14="http://schemas.microsoft.com/office/powerpoint/2010/main" val="3259467946"/>
                  </p:ext>
                </p:extLst>
              </p:nvPr>
            </p:nvGraphicFramePr>
            <p:xfrm>
              <a:off x="136893" y="1741217"/>
              <a:ext cx="2953702"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4" name="Object 3">
                            <a:extLst>
                              <a:ext uri="{FF2B5EF4-FFF2-40B4-BE49-F238E27FC236}">
                                <a16:creationId xmlns:a16="http://schemas.microsoft.com/office/drawing/2014/main" id="{1B71F248-8731-D405-D088-B0024265AFFA}"/>
                              </a:ext>
                            </a:extLst>
                          </p:cNvPr>
                          <p:cNvPicPr/>
                          <p:nvPr/>
                        </p:nvPicPr>
                        <p:blipFill>
                          <a:blip r:embed="rId4"/>
                          <a:stretch>
                            <a:fillRect/>
                          </a:stretch>
                        </p:blipFill>
                        <p:spPr>
                          <a:xfrm>
                            <a:off x="136893" y="1741217"/>
                            <a:ext cx="2953702" cy="1233488"/>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CE293A9A-B6A8-53B9-F659-288126F1A90C}"/>
                  </a:ext>
                </a:extLst>
              </p:cNvPr>
              <p:cNvSpPr txBox="1"/>
              <p:nvPr/>
            </p:nvSpPr>
            <p:spPr>
              <a:xfrm>
                <a:off x="309528" y="2544794"/>
                <a:ext cx="2266950"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5" name="TextBox 24">
              <a:extLst>
                <a:ext uri="{FF2B5EF4-FFF2-40B4-BE49-F238E27FC236}">
                  <a16:creationId xmlns:a16="http://schemas.microsoft.com/office/drawing/2014/main" id="{D0DCBB79-E389-B5AA-1C8F-F2C07455C8DF}"/>
                </a:ext>
              </a:extLst>
            </p:cNvPr>
            <p:cNvSpPr txBox="1"/>
            <p:nvPr/>
          </p:nvSpPr>
          <p:spPr>
            <a:xfrm>
              <a:off x="403986" y="208445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93.50</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sp>
        <p:nvSpPr>
          <p:cNvPr id="28" name="TextBox 27">
            <a:extLst>
              <a:ext uri="{FF2B5EF4-FFF2-40B4-BE49-F238E27FC236}">
                <a16:creationId xmlns:a16="http://schemas.microsoft.com/office/drawing/2014/main" id="{A85F9394-BFED-8D5B-BC80-7AD167A7AEED}"/>
              </a:ext>
            </a:extLst>
          </p:cNvPr>
          <p:cNvSpPr txBox="1"/>
          <p:nvPr/>
        </p:nvSpPr>
        <p:spPr>
          <a:xfrm>
            <a:off x="666156" y="4130497"/>
            <a:ext cx="2251034"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PI_002 Percentage of Home Safety Visits to vulnerable people</a:t>
            </a:r>
            <a:endParaRPr lang="en-GB" sz="1000" dirty="0">
              <a:solidFill>
                <a:prstClr val="black"/>
              </a:solidFill>
              <a:latin typeface="Lucida Sans" panose="020B0602030504020204" pitchFamily="34" charset="0"/>
            </a:endParaRPr>
          </a:p>
        </p:txBody>
      </p:sp>
      <p:sp>
        <p:nvSpPr>
          <p:cNvPr id="29" name="TextBox 28">
            <a:extLst>
              <a:ext uri="{FF2B5EF4-FFF2-40B4-BE49-F238E27FC236}">
                <a16:creationId xmlns:a16="http://schemas.microsoft.com/office/drawing/2014/main" id="{DFEBD238-9851-91F3-C027-391989C94BEE}"/>
              </a:ext>
            </a:extLst>
          </p:cNvPr>
          <p:cNvSpPr txBox="1"/>
          <p:nvPr/>
        </p:nvSpPr>
        <p:spPr>
          <a:xfrm>
            <a:off x="658696" y="5339477"/>
            <a:ext cx="2549996"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PI_003 Number of working days/shifts lost to sickness</a:t>
            </a:r>
            <a:endParaRPr lang="en-GB" sz="1000" dirty="0">
              <a:solidFill>
                <a:prstClr val="black"/>
              </a:solidFill>
              <a:latin typeface="Lucida Sans" panose="020B0602030504020204" pitchFamily="34" charset="0"/>
            </a:endParaRPr>
          </a:p>
        </p:txBody>
      </p:sp>
      <p:grpSp>
        <p:nvGrpSpPr>
          <p:cNvPr id="30" name="Group 29">
            <a:extLst>
              <a:ext uri="{FF2B5EF4-FFF2-40B4-BE49-F238E27FC236}">
                <a16:creationId xmlns:a16="http://schemas.microsoft.com/office/drawing/2014/main" id="{93E808AA-19C8-B68A-2D23-89AD54B1AA22}"/>
              </a:ext>
            </a:extLst>
          </p:cNvPr>
          <p:cNvGrpSpPr/>
          <p:nvPr/>
        </p:nvGrpSpPr>
        <p:grpSpPr>
          <a:xfrm>
            <a:off x="2041352" y="2600355"/>
            <a:ext cx="715963" cy="254668"/>
            <a:chOff x="237092" y="3943455"/>
            <a:chExt cx="715963" cy="254668"/>
          </a:xfrm>
        </p:grpSpPr>
        <p:sp>
          <p:nvSpPr>
            <p:cNvPr id="31" name="Graphic 184">
              <a:extLst>
                <a:ext uri="{FF2B5EF4-FFF2-40B4-BE49-F238E27FC236}">
                  <a16:creationId xmlns:a16="http://schemas.microsoft.com/office/drawing/2014/main" id="{279995B6-501A-CADE-C6FA-CA3D5F12D5E0}"/>
                </a:ext>
              </a:extLst>
            </p:cNvPr>
            <p:cNvSpPr/>
            <p:nvPr/>
          </p:nvSpPr>
          <p:spPr>
            <a:xfrm>
              <a:off x="237092" y="4196848"/>
              <a:ext cx="715963"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2" name="Graphic 185">
              <a:extLst>
                <a:ext uri="{FF2B5EF4-FFF2-40B4-BE49-F238E27FC236}">
                  <a16:creationId xmlns:a16="http://schemas.microsoft.com/office/drawing/2014/main" id="{DA0EC68B-00DA-0D83-E2F7-0F99C804735C}"/>
                </a:ext>
              </a:extLst>
            </p:cNvPr>
            <p:cNvSpPr/>
            <p:nvPr/>
          </p:nvSpPr>
          <p:spPr>
            <a:xfrm>
              <a:off x="237092" y="4196848"/>
              <a:ext cx="715963"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3" name="Graphic 186">
              <a:extLst>
                <a:ext uri="{FF2B5EF4-FFF2-40B4-BE49-F238E27FC236}">
                  <a16:creationId xmlns:a16="http://schemas.microsoft.com/office/drawing/2014/main" id="{E47B03B8-4AFE-7CE9-C055-AE0D47AD0F5C}"/>
                </a:ext>
              </a:extLst>
            </p:cNvPr>
            <p:cNvSpPr/>
            <p:nvPr/>
          </p:nvSpPr>
          <p:spPr>
            <a:xfrm>
              <a:off x="266902" y="3955299"/>
              <a:ext cx="656193" cy="237092"/>
            </a:xfrm>
            <a:custGeom>
              <a:avLst/>
              <a:gdLst/>
              <a:ahLst/>
              <a:cxnLst/>
              <a:rect l="l" t="t" r="r" b="b"/>
              <a:pathLst>
                <a:path w="655320" h="236220">
                  <a:moveTo>
                    <a:pt x="654957" y="235898"/>
                  </a:moveTo>
                  <a:lnTo>
                    <a:pt x="0" y="235898"/>
                  </a:lnTo>
                  <a:lnTo>
                    <a:pt x="0" y="84249"/>
                  </a:lnTo>
                  <a:lnTo>
                    <a:pt x="59541" y="56166"/>
                  </a:lnTo>
                  <a:lnTo>
                    <a:pt x="119083" y="5616"/>
                  </a:lnTo>
                  <a:lnTo>
                    <a:pt x="178624" y="73016"/>
                  </a:lnTo>
                  <a:lnTo>
                    <a:pt x="297707" y="5616"/>
                  </a:lnTo>
                  <a:lnTo>
                    <a:pt x="357249" y="61782"/>
                  </a:lnTo>
                  <a:lnTo>
                    <a:pt x="416790" y="11233"/>
                  </a:lnTo>
                  <a:lnTo>
                    <a:pt x="476332" y="0"/>
                  </a:lnTo>
                  <a:lnTo>
                    <a:pt x="535874" y="28083"/>
                  </a:lnTo>
                  <a:lnTo>
                    <a:pt x="595415" y="123565"/>
                  </a:lnTo>
                  <a:lnTo>
                    <a:pt x="654957" y="84249"/>
                  </a:lnTo>
                  <a:lnTo>
                    <a:pt x="654957" y="235898"/>
                  </a:lnTo>
                  <a:close/>
                </a:path>
              </a:pathLst>
            </a:custGeom>
            <a:solidFill>
              <a:srgbClr val="00B050">
                <a:alpha val="25098"/>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4" name="Graphic 187">
              <a:extLst>
                <a:ext uri="{FF2B5EF4-FFF2-40B4-BE49-F238E27FC236}">
                  <a16:creationId xmlns:a16="http://schemas.microsoft.com/office/drawing/2014/main" id="{983EF96B-C3B4-7A3C-0352-D34443092786}"/>
                </a:ext>
              </a:extLst>
            </p:cNvPr>
            <p:cNvSpPr/>
            <p:nvPr/>
          </p:nvSpPr>
          <p:spPr>
            <a:xfrm>
              <a:off x="266902" y="3955299"/>
              <a:ext cx="656193" cy="124282"/>
            </a:xfrm>
            <a:custGeom>
              <a:avLst/>
              <a:gdLst/>
              <a:ahLst/>
              <a:cxnLst/>
              <a:rect l="l" t="t" r="r" b="b"/>
              <a:pathLst>
                <a:path w="655320" h="123825">
                  <a:moveTo>
                    <a:pt x="0" y="84249"/>
                  </a:moveTo>
                  <a:lnTo>
                    <a:pt x="59541" y="56166"/>
                  </a:lnTo>
                  <a:lnTo>
                    <a:pt x="119083" y="5616"/>
                  </a:lnTo>
                  <a:lnTo>
                    <a:pt x="178624" y="73016"/>
                  </a:lnTo>
                  <a:lnTo>
                    <a:pt x="238166" y="39316"/>
                  </a:lnTo>
                  <a:lnTo>
                    <a:pt x="297707" y="5616"/>
                  </a:lnTo>
                  <a:lnTo>
                    <a:pt x="357249" y="61782"/>
                  </a:lnTo>
                  <a:lnTo>
                    <a:pt x="416790" y="11233"/>
                  </a:lnTo>
                  <a:lnTo>
                    <a:pt x="476332" y="0"/>
                  </a:lnTo>
                  <a:lnTo>
                    <a:pt x="535874" y="28083"/>
                  </a:lnTo>
                  <a:lnTo>
                    <a:pt x="595415" y="123565"/>
                  </a:lnTo>
                  <a:lnTo>
                    <a:pt x="654957" y="84249"/>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5" name="Graphic 188">
              <a:extLst>
                <a:ext uri="{FF2B5EF4-FFF2-40B4-BE49-F238E27FC236}">
                  <a16:creationId xmlns:a16="http://schemas.microsoft.com/office/drawing/2014/main" id="{C7F437E0-EC67-6CB2-FE6D-2A19CCC0AC64}"/>
                </a:ext>
              </a:extLst>
            </p:cNvPr>
            <p:cNvSpPr/>
            <p:nvPr/>
          </p:nvSpPr>
          <p:spPr>
            <a:xfrm>
              <a:off x="256157" y="3943455"/>
              <a:ext cx="668275" cy="144040"/>
            </a:xfrm>
            <a:custGeom>
              <a:avLst/>
              <a:gdLst/>
              <a:ahLst/>
              <a:cxnLst/>
              <a:rect l="l" t="t" r="r" b="b"/>
              <a:pathLst>
                <a:path w="667385" h="143510">
                  <a:moveTo>
                    <a:pt x="19062" y="93560"/>
                  </a:moveTo>
                  <a:lnTo>
                    <a:pt x="11226" y="85750"/>
                  </a:lnTo>
                  <a:lnTo>
                    <a:pt x="7823" y="85750"/>
                  </a:lnTo>
                  <a:lnTo>
                    <a:pt x="0" y="93586"/>
                  </a:lnTo>
                  <a:lnTo>
                    <a:pt x="12" y="96977"/>
                  </a:lnTo>
                  <a:lnTo>
                    <a:pt x="7835" y="104800"/>
                  </a:lnTo>
                  <a:lnTo>
                    <a:pt x="11239" y="104800"/>
                  </a:lnTo>
                  <a:lnTo>
                    <a:pt x="19062" y="96977"/>
                  </a:lnTo>
                  <a:lnTo>
                    <a:pt x="19062" y="95275"/>
                  </a:lnTo>
                  <a:lnTo>
                    <a:pt x="19062" y="93560"/>
                  </a:lnTo>
                  <a:close/>
                </a:path>
                <a:path w="667385" h="143510">
                  <a:moveTo>
                    <a:pt x="76225" y="66700"/>
                  </a:moveTo>
                  <a:lnTo>
                    <a:pt x="68389" y="57175"/>
                  </a:lnTo>
                  <a:lnTo>
                    <a:pt x="64985" y="57175"/>
                  </a:lnTo>
                  <a:lnTo>
                    <a:pt x="57162" y="65011"/>
                  </a:lnTo>
                  <a:lnTo>
                    <a:pt x="57162" y="68414"/>
                  </a:lnTo>
                  <a:lnTo>
                    <a:pt x="64998" y="76225"/>
                  </a:lnTo>
                  <a:lnTo>
                    <a:pt x="68402" y="76225"/>
                  </a:lnTo>
                  <a:lnTo>
                    <a:pt x="76225" y="68402"/>
                  </a:lnTo>
                  <a:lnTo>
                    <a:pt x="76225" y="66700"/>
                  </a:lnTo>
                  <a:close/>
                </a:path>
                <a:path w="667385" h="143510">
                  <a:moveTo>
                    <a:pt x="133375" y="17348"/>
                  </a:moveTo>
                  <a:lnTo>
                    <a:pt x="125539" y="9537"/>
                  </a:lnTo>
                  <a:lnTo>
                    <a:pt x="122135" y="9550"/>
                  </a:lnTo>
                  <a:lnTo>
                    <a:pt x="114325" y="17373"/>
                  </a:lnTo>
                  <a:lnTo>
                    <a:pt x="114325" y="20777"/>
                  </a:lnTo>
                  <a:lnTo>
                    <a:pt x="122161" y="28600"/>
                  </a:lnTo>
                  <a:lnTo>
                    <a:pt x="125564" y="28600"/>
                  </a:lnTo>
                  <a:lnTo>
                    <a:pt x="133375" y="20764"/>
                  </a:lnTo>
                  <a:lnTo>
                    <a:pt x="133375" y="19062"/>
                  </a:lnTo>
                  <a:lnTo>
                    <a:pt x="133375" y="17348"/>
                  </a:lnTo>
                  <a:close/>
                </a:path>
                <a:path w="667385" h="143510">
                  <a:moveTo>
                    <a:pt x="190538" y="84035"/>
                  </a:moveTo>
                  <a:lnTo>
                    <a:pt x="182714" y="76225"/>
                  </a:lnTo>
                  <a:lnTo>
                    <a:pt x="179311" y="76225"/>
                  </a:lnTo>
                  <a:lnTo>
                    <a:pt x="171488" y="84048"/>
                  </a:lnTo>
                  <a:lnTo>
                    <a:pt x="171488" y="87452"/>
                  </a:lnTo>
                  <a:lnTo>
                    <a:pt x="179311" y="95275"/>
                  </a:lnTo>
                  <a:lnTo>
                    <a:pt x="182714" y="95275"/>
                  </a:lnTo>
                  <a:lnTo>
                    <a:pt x="190538" y="87452"/>
                  </a:lnTo>
                  <a:lnTo>
                    <a:pt x="190538" y="85750"/>
                  </a:lnTo>
                  <a:lnTo>
                    <a:pt x="190538" y="84035"/>
                  </a:lnTo>
                  <a:close/>
                </a:path>
                <a:path w="667385" h="143510">
                  <a:moveTo>
                    <a:pt x="257225" y="45935"/>
                  </a:moveTo>
                  <a:lnTo>
                    <a:pt x="249402" y="38112"/>
                  </a:lnTo>
                  <a:lnTo>
                    <a:pt x="245999" y="38112"/>
                  </a:lnTo>
                  <a:lnTo>
                    <a:pt x="238175" y="45935"/>
                  </a:lnTo>
                  <a:lnTo>
                    <a:pt x="238175" y="49339"/>
                  </a:lnTo>
                  <a:lnTo>
                    <a:pt x="245999" y="57162"/>
                  </a:lnTo>
                  <a:lnTo>
                    <a:pt x="249402" y="57162"/>
                  </a:lnTo>
                  <a:lnTo>
                    <a:pt x="257225" y="49339"/>
                  </a:lnTo>
                  <a:lnTo>
                    <a:pt x="257225" y="47650"/>
                  </a:lnTo>
                  <a:lnTo>
                    <a:pt x="257225" y="45935"/>
                  </a:lnTo>
                  <a:close/>
                </a:path>
                <a:path w="667385" h="143510">
                  <a:moveTo>
                    <a:pt x="314388" y="17348"/>
                  </a:moveTo>
                  <a:lnTo>
                    <a:pt x="306552" y="9537"/>
                  </a:lnTo>
                  <a:lnTo>
                    <a:pt x="303161" y="9537"/>
                  </a:lnTo>
                  <a:lnTo>
                    <a:pt x="295338" y="17360"/>
                  </a:lnTo>
                  <a:lnTo>
                    <a:pt x="295338" y="20764"/>
                  </a:lnTo>
                  <a:lnTo>
                    <a:pt x="303161" y="28587"/>
                  </a:lnTo>
                  <a:lnTo>
                    <a:pt x="306552" y="28587"/>
                  </a:lnTo>
                  <a:lnTo>
                    <a:pt x="314388" y="20764"/>
                  </a:lnTo>
                  <a:lnTo>
                    <a:pt x="314388" y="19062"/>
                  </a:lnTo>
                  <a:lnTo>
                    <a:pt x="314388" y="17348"/>
                  </a:lnTo>
                  <a:close/>
                </a:path>
                <a:path w="667385" h="143510">
                  <a:moveTo>
                    <a:pt x="371551" y="74510"/>
                  </a:moveTo>
                  <a:lnTo>
                    <a:pt x="363715" y="66687"/>
                  </a:lnTo>
                  <a:lnTo>
                    <a:pt x="360311" y="66687"/>
                  </a:lnTo>
                  <a:lnTo>
                    <a:pt x="352488" y="74523"/>
                  </a:lnTo>
                  <a:lnTo>
                    <a:pt x="352488" y="77927"/>
                  </a:lnTo>
                  <a:lnTo>
                    <a:pt x="360311" y="85750"/>
                  </a:lnTo>
                  <a:lnTo>
                    <a:pt x="363715" y="85750"/>
                  </a:lnTo>
                  <a:lnTo>
                    <a:pt x="371551" y="77927"/>
                  </a:lnTo>
                  <a:lnTo>
                    <a:pt x="371551" y="76225"/>
                  </a:lnTo>
                  <a:lnTo>
                    <a:pt x="371551" y="74510"/>
                  </a:lnTo>
                  <a:close/>
                </a:path>
                <a:path w="667385" h="143510">
                  <a:moveTo>
                    <a:pt x="428701" y="17348"/>
                  </a:moveTo>
                  <a:lnTo>
                    <a:pt x="420878" y="9537"/>
                  </a:lnTo>
                  <a:lnTo>
                    <a:pt x="417474" y="9537"/>
                  </a:lnTo>
                  <a:lnTo>
                    <a:pt x="409651" y="17360"/>
                  </a:lnTo>
                  <a:lnTo>
                    <a:pt x="409651" y="20764"/>
                  </a:lnTo>
                  <a:lnTo>
                    <a:pt x="417474" y="28587"/>
                  </a:lnTo>
                  <a:lnTo>
                    <a:pt x="420878" y="28587"/>
                  </a:lnTo>
                  <a:lnTo>
                    <a:pt x="428701" y="20764"/>
                  </a:lnTo>
                  <a:lnTo>
                    <a:pt x="428701" y="19062"/>
                  </a:lnTo>
                  <a:lnTo>
                    <a:pt x="428701" y="17348"/>
                  </a:lnTo>
                  <a:close/>
                </a:path>
                <a:path w="667385" h="143510">
                  <a:moveTo>
                    <a:pt x="495388" y="7823"/>
                  </a:moveTo>
                  <a:lnTo>
                    <a:pt x="487565" y="0"/>
                  </a:lnTo>
                  <a:lnTo>
                    <a:pt x="484162" y="12"/>
                  </a:lnTo>
                  <a:lnTo>
                    <a:pt x="476338" y="7835"/>
                  </a:lnTo>
                  <a:lnTo>
                    <a:pt x="476338" y="11239"/>
                  </a:lnTo>
                  <a:lnTo>
                    <a:pt x="484162" y="19062"/>
                  </a:lnTo>
                  <a:lnTo>
                    <a:pt x="487565" y="19062"/>
                  </a:lnTo>
                  <a:lnTo>
                    <a:pt x="495388" y="11239"/>
                  </a:lnTo>
                  <a:lnTo>
                    <a:pt x="495388" y="9537"/>
                  </a:lnTo>
                  <a:lnTo>
                    <a:pt x="495388" y="7823"/>
                  </a:lnTo>
                  <a:close/>
                </a:path>
                <a:path w="667385" h="143510">
                  <a:moveTo>
                    <a:pt x="552551" y="36410"/>
                  </a:moveTo>
                  <a:lnTo>
                    <a:pt x="544728" y="28587"/>
                  </a:lnTo>
                  <a:lnTo>
                    <a:pt x="541324" y="28587"/>
                  </a:lnTo>
                  <a:lnTo>
                    <a:pt x="533501" y="36410"/>
                  </a:lnTo>
                  <a:lnTo>
                    <a:pt x="533501" y="39814"/>
                  </a:lnTo>
                  <a:lnTo>
                    <a:pt x="541324" y="47637"/>
                  </a:lnTo>
                  <a:lnTo>
                    <a:pt x="544728" y="47637"/>
                  </a:lnTo>
                  <a:lnTo>
                    <a:pt x="552551" y="39814"/>
                  </a:lnTo>
                  <a:lnTo>
                    <a:pt x="552551" y="38112"/>
                  </a:lnTo>
                  <a:lnTo>
                    <a:pt x="552551" y="36410"/>
                  </a:lnTo>
                  <a:close/>
                </a:path>
                <a:path w="667385" h="143510">
                  <a:moveTo>
                    <a:pt x="609714" y="131673"/>
                  </a:moveTo>
                  <a:lnTo>
                    <a:pt x="601878" y="123850"/>
                  </a:lnTo>
                  <a:lnTo>
                    <a:pt x="598487" y="123850"/>
                  </a:lnTo>
                  <a:lnTo>
                    <a:pt x="590664" y="131673"/>
                  </a:lnTo>
                  <a:lnTo>
                    <a:pt x="590664" y="135077"/>
                  </a:lnTo>
                  <a:lnTo>
                    <a:pt x="598487" y="142900"/>
                  </a:lnTo>
                  <a:lnTo>
                    <a:pt x="601878" y="142900"/>
                  </a:lnTo>
                  <a:lnTo>
                    <a:pt x="609714" y="135089"/>
                  </a:lnTo>
                  <a:lnTo>
                    <a:pt x="609714" y="133388"/>
                  </a:lnTo>
                  <a:lnTo>
                    <a:pt x="609714" y="131673"/>
                  </a:lnTo>
                  <a:close/>
                </a:path>
                <a:path w="667385" h="143510">
                  <a:moveTo>
                    <a:pt x="666877" y="93560"/>
                  </a:moveTo>
                  <a:lnTo>
                    <a:pt x="659041" y="85750"/>
                  </a:lnTo>
                  <a:lnTo>
                    <a:pt x="655637" y="85750"/>
                  </a:lnTo>
                  <a:lnTo>
                    <a:pt x="647814" y="93573"/>
                  </a:lnTo>
                  <a:lnTo>
                    <a:pt x="647814" y="96977"/>
                  </a:lnTo>
                  <a:lnTo>
                    <a:pt x="655637" y="104800"/>
                  </a:lnTo>
                  <a:lnTo>
                    <a:pt x="659041" y="104800"/>
                  </a:lnTo>
                  <a:lnTo>
                    <a:pt x="666877" y="96977"/>
                  </a:lnTo>
                  <a:lnTo>
                    <a:pt x="666877" y="95275"/>
                  </a:lnTo>
                  <a:lnTo>
                    <a:pt x="666877" y="93560"/>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36" name="Group 35">
            <a:extLst>
              <a:ext uri="{FF2B5EF4-FFF2-40B4-BE49-F238E27FC236}">
                <a16:creationId xmlns:a16="http://schemas.microsoft.com/office/drawing/2014/main" id="{65916A29-8679-7C04-C430-86AE8715080E}"/>
              </a:ext>
            </a:extLst>
          </p:cNvPr>
          <p:cNvGrpSpPr>
            <a:grpSpLocks/>
          </p:cNvGrpSpPr>
          <p:nvPr/>
        </p:nvGrpSpPr>
        <p:grpSpPr>
          <a:xfrm>
            <a:off x="2026171" y="3822239"/>
            <a:ext cx="714375" cy="257175"/>
            <a:chOff x="0" y="0"/>
            <a:chExt cx="715010" cy="257810"/>
          </a:xfrm>
        </p:grpSpPr>
        <p:sp>
          <p:nvSpPr>
            <p:cNvPr id="37" name="Graphic 277">
              <a:extLst>
                <a:ext uri="{FF2B5EF4-FFF2-40B4-BE49-F238E27FC236}">
                  <a16:creationId xmlns:a16="http://schemas.microsoft.com/office/drawing/2014/main" id="{A6B67E19-D3C2-9750-8889-5DC9A47AA893}"/>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8" name="Graphic 278">
              <a:extLst>
                <a:ext uri="{FF2B5EF4-FFF2-40B4-BE49-F238E27FC236}">
                  <a16:creationId xmlns:a16="http://schemas.microsoft.com/office/drawing/2014/main" id="{9E0718CF-2DD2-2E1D-5AF4-48A988291B8B}"/>
                </a:ext>
              </a:extLst>
            </p:cNvPr>
            <p:cNvSpPr/>
            <p:nvPr/>
          </p:nvSpPr>
          <p:spPr>
            <a:xfrm>
              <a:off x="0" y="252460"/>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9" name="Graphic 279">
              <a:extLst>
                <a:ext uri="{FF2B5EF4-FFF2-40B4-BE49-F238E27FC236}">
                  <a16:creationId xmlns:a16="http://schemas.microsoft.com/office/drawing/2014/main" id="{0C493E9C-A4E5-774E-FEBC-C09DC5A58D70}"/>
                </a:ext>
              </a:extLst>
            </p:cNvPr>
            <p:cNvSpPr/>
            <p:nvPr/>
          </p:nvSpPr>
          <p:spPr>
            <a:xfrm>
              <a:off x="29770" y="11800"/>
              <a:ext cx="655320" cy="236220"/>
            </a:xfrm>
            <a:custGeom>
              <a:avLst/>
              <a:gdLst/>
              <a:ahLst/>
              <a:cxnLst/>
              <a:rect l="l" t="t" r="r" b="b"/>
              <a:pathLst>
                <a:path w="655320" h="236220">
                  <a:moveTo>
                    <a:pt x="654957" y="235898"/>
                  </a:moveTo>
                  <a:lnTo>
                    <a:pt x="0" y="235898"/>
                  </a:lnTo>
                  <a:lnTo>
                    <a:pt x="0" y="5846"/>
                  </a:lnTo>
                  <a:lnTo>
                    <a:pt x="59541" y="4689"/>
                  </a:lnTo>
                  <a:lnTo>
                    <a:pt x="119083" y="4091"/>
                  </a:lnTo>
                  <a:lnTo>
                    <a:pt x="178624" y="2470"/>
                  </a:lnTo>
                  <a:lnTo>
                    <a:pt x="238166" y="2266"/>
                  </a:lnTo>
                  <a:lnTo>
                    <a:pt x="297707" y="0"/>
                  </a:lnTo>
                  <a:lnTo>
                    <a:pt x="357249" y="8049"/>
                  </a:lnTo>
                  <a:lnTo>
                    <a:pt x="416790" y="5346"/>
                  </a:lnTo>
                  <a:lnTo>
                    <a:pt x="476332" y="10318"/>
                  </a:lnTo>
                  <a:lnTo>
                    <a:pt x="535874" y="5882"/>
                  </a:lnTo>
                  <a:lnTo>
                    <a:pt x="595415" y="3545"/>
                  </a:lnTo>
                  <a:lnTo>
                    <a:pt x="654957" y="5799"/>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0" name="Graphic 280">
              <a:extLst>
                <a:ext uri="{FF2B5EF4-FFF2-40B4-BE49-F238E27FC236}">
                  <a16:creationId xmlns:a16="http://schemas.microsoft.com/office/drawing/2014/main" id="{4CD79885-A1FB-A82C-A3D7-3B2F9687B641}"/>
                </a:ext>
              </a:extLst>
            </p:cNvPr>
            <p:cNvSpPr/>
            <p:nvPr/>
          </p:nvSpPr>
          <p:spPr>
            <a:xfrm>
              <a:off x="29770" y="11800"/>
              <a:ext cx="655320" cy="10795"/>
            </a:xfrm>
            <a:custGeom>
              <a:avLst/>
              <a:gdLst/>
              <a:ahLst/>
              <a:cxnLst/>
              <a:rect l="l" t="t" r="r" b="b"/>
              <a:pathLst>
                <a:path w="655320" h="10795">
                  <a:moveTo>
                    <a:pt x="0" y="5846"/>
                  </a:moveTo>
                  <a:lnTo>
                    <a:pt x="59541" y="4689"/>
                  </a:lnTo>
                  <a:lnTo>
                    <a:pt x="119083" y="4091"/>
                  </a:lnTo>
                  <a:lnTo>
                    <a:pt x="178624" y="2470"/>
                  </a:lnTo>
                  <a:lnTo>
                    <a:pt x="238166" y="2266"/>
                  </a:lnTo>
                  <a:lnTo>
                    <a:pt x="297707" y="0"/>
                  </a:lnTo>
                  <a:lnTo>
                    <a:pt x="357249" y="8049"/>
                  </a:lnTo>
                  <a:lnTo>
                    <a:pt x="416790" y="5346"/>
                  </a:lnTo>
                  <a:lnTo>
                    <a:pt x="476332" y="10318"/>
                  </a:lnTo>
                  <a:lnTo>
                    <a:pt x="535874" y="5882"/>
                  </a:lnTo>
                  <a:lnTo>
                    <a:pt x="595415" y="3545"/>
                  </a:lnTo>
                  <a:lnTo>
                    <a:pt x="654957" y="5799"/>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 name="Graphic 281">
              <a:extLst>
                <a:ext uri="{FF2B5EF4-FFF2-40B4-BE49-F238E27FC236}">
                  <a16:creationId xmlns:a16="http://schemas.microsoft.com/office/drawing/2014/main" id="{3DE41961-BD6E-D9D5-8673-9D50A8A3CB8D}"/>
                </a:ext>
              </a:extLst>
            </p:cNvPr>
            <p:cNvSpPr/>
            <p:nvPr/>
          </p:nvSpPr>
          <p:spPr>
            <a:xfrm>
              <a:off x="19044" y="2"/>
              <a:ext cx="667385" cy="29209"/>
            </a:xfrm>
            <a:custGeom>
              <a:avLst/>
              <a:gdLst/>
              <a:ahLst/>
              <a:cxnLst/>
              <a:rect l="l" t="t" r="r" b="b"/>
              <a:pathLst>
                <a:path w="667385" h="29209">
                  <a:moveTo>
                    <a:pt x="19050" y="17348"/>
                  </a:moveTo>
                  <a:lnTo>
                    <a:pt x="11226" y="9537"/>
                  </a:lnTo>
                  <a:lnTo>
                    <a:pt x="7823" y="9537"/>
                  </a:lnTo>
                  <a:lnTo>
                    <a:pt x="0" y="17360"/>
                  </a:lnTo>
                  <a:lnTo>
                    <a:pt x="0" y="20764"/>
                  </a:lnTo>
                  <a:lnTo>
                    <a:pt x="7835" y="28587"/>
                  </a:lnTo>
                  <a:lnTo>
                    <a:pt x="11226" y="28587"/>
                  </a:lnTo>
                  <a:lnTo>
                    <a:pt x="19050" y="20764"/>
                  </a:lnTo>
                  <a:lnTo>
                    <a:pt x="19050" y="19062"/>
                  </a:lnTo>
                  <a:lnTo>
                    <a:pt x="19050" y="17348"/>
                  </a:lnTo>
                  <a:close/>
                </a:path>
                <a:path w="667385" h="29209">
                  <a:moveTo>
                    <a:pt x="76212" y="17348"/>
                  </a:moveTo>
                  <a:lnTo>
                    <a:pt x="68376" y="9537"/>
                  </a:lnTo>
                  <a:lnTo>
                    <a:pt x="64973" y="9537"/>
                  </a:lnTo>
                  <a:lnTo>
                    <a:pt x="57162" y="17373"/>
                  </a:lnTo>
                  <a:lnTo>
                    <a:pt x="57162" y="20777"/>
                  </a:lnTo>
                  <a:lnTo>
                    <a:pt x="64998" y="28587"/>
                  </a:lnTo>
                  <a:lnTo>
                    <a:pt x="68402" y="28587"/>
                  </a:lnTo>
                  <a:lnTo>
                    <a:pt x="76212" y="20764"/>
                  </a:lnTo>
                  <a:lnTo>
                    <a:pt x="76212" y="19062"/>
                  </a:lnTo>
                  <a:lnTo>
                    <a:pt x="76212" y="17348"/>
                  </a:lnTo>
                  <a:close/>
                </a:path>
                <a:path w="667385" h="29209">
                  <a:moveTo>
                    <a:pt x="133375" y="17348"/>
                  </a:moveTo>
                  <a:lnTo>
                    <a:pt x="125539" y="9537"/>
                  </a:lnTo>
                  <a:lnTo>
                    <a:pt x="122135" y="9537"/>
                  </a:lnTo>
                  <a:lnTo>
                    <a:pt x="114325" y="17373"/>
                  </a:lnTo>
                  <a:lnTo>
                    <a:pt x="114325" y="20777"/>
                  </a:lnTo>
                  <a:lnTo>
                    <a:pt x="122148" y="28587"/>
                  </a:lnTo>
                  <a:lnTo>
                    <a:pt x="125552" y="28587"/>
                  </a:lnTo>
                  <a:lnTo>
                    <a:pt x="133375" y="20764"/>
                  </a:lnTo>
                  <a:lnTo>
                    <a:pt x="133375" y="19062"/>
                  </a:lnTo>
                  <a:lnTo>
                    <a:pt x="133375" y="17348"/>
                  </a:lnTo>
                  <a:close/>
                </a:path>
                <a:path w="667385" h="29209">
                  <a:moveTo>
                    <a:pt x="190538" y="7823"/>
                  </a:moveTo>
                  <a:lnTo>
                    <a:pt x="182702" y="0"/>
                  </a:lnTo>
                  <a:lnTo>
                    <a:pt x="179311" y="0"/>
                  </a:lnTo>
                  <a:lnTo>
                    <a:pt x="171488" y="7823"/>
                  </a:lnTo>
                  <a:lnTo>
                    <a:pt x="171488" y="11226"/>
                  </a:lnTo>
                  <a:lnTo>
                    <a:pt x="179311" y="19062"/>
                  </a:lnTo>
                  <a:lnTo>
                    <a:pt x="182702" y="19062"/>
                  </a:lnTo>
                  <a:lnTo>
                    <a:pt x="190538" y="11239"/>
                  </a:lnTo>
                  <a:lnTo>
                    <a:pt x="190538" y="9537"/>
                  </a:lnTo>
                  <a:lnTo>
                    <a:pt x="190538" y="7823"/>
                  </a:lnTo>
                  <a:close/>
                </a:path>
                <a:path w="667385" h="29209">
                  <a:moveTo>
                    <a:pt x="257225" y="7823"/>
                  </a:moveTo>
                  <a:lnTo>
                    <a:pt x="249389" y="0"/>
                  </a:lnTo>
                  <a:lnTo>
                    <a:pt x="245986" y="0"/>
                  </a:lnTo>
                  <a:lnTo>
                    <a:pt x="238163" y="7823"/>
                  </a:lnTo>
                  <a:lnTo>
                    <a:pt x="238163" y="11226"/>
                  </a:lnTo>
                  <a:lnTo>
                    <a:pt x="245986" y="19062"/>
                  </a:lnTo>
                  <a:lnTo>
                    <a:pt x="249389" y="19062"/>
                  </a:lnTo>
                  <a:lnTo>
                    <a:pt x="257225" y="11239"/>
                  </a:lnTo>
                  <a:lnTo>
                    <a:pt x="257225" y="9537"/>
                  </a:lnTo>
                  <a:lnTo>
                    <a:pt x="257225" y="7823"/>
                  </a:lnTo>
                  <a:close/>
                </a:path>
                <a:path w="667385" h="29209">
                  <a:moveTo>
                    <a:pt x="314388" y="9537"/>
                  </a:moveTo>
                  <a:lnTo>
                    <a:pt x="306552" y="0"/>
                  </a:lnTo>
                  <a:lnTo>
                    <a:pt x="303149" y="0"/>
                  </a:lnTo>
                  <a:lnTo>
                    <a:pt x="295325" y="7823"/>
                  </a:lnTo>
                  <a:lnTo>
                    <a:pt x="295325" y="11226"/>
                  </a:lnTo>
                  <a:lnTo>
                    <a:pt x="303149" y="19062"/>
                  </a:lnTo>
                  <a:lnTo>
                    <a:pt x="306552" y="19062"/>
                  </a:lnTo>
                  <a:lnTo>
                    <a:pt x="314388" y="9537"/>
                  </a:lnTo>
                  <a:close/>
                </a:path>
                <a:path w="667385" h="29209">
                  <a:moveTo>
                    <a:pt x="371538" y="17348"/>
                  </a:moveTo>
                  <a:lnTo>
                    <a:pt x="363715" y="9525"/>
                  </a:lnTo>
                  <a:lnTo>
                    <a:pt x="360311" y="9525"/>
                  </a:lnTo>
                  <a:lnTo>
                    <a:pt x="352488" y="17360"/>
                  </a:lnTo>
                  <a:lnTo>
                    <a:pt x="352488" y="20764"/>
                  </a:lnTo>
                  <a:lnTo>
                    <a:pt x="360311" y="28587"/>
                  </a:lnTo>
                  <a:lnTo>
                    <a:pt x="363715" y="28587"/>
                  </a:lnTo>
                  <a:lnTo>
                    <a:pt x="371538" y="20764"/>
                  </a:lnTo>
                  <a:lnTo>
                    <a:pt x="371538" y="19062"/>
                  </a:lnTo>
                  <a:lnTo>
                    <a:pt x="371538" y="17348"/>
                  </a:lnTo>
                  <a:close/>
                </a:path>
                <a:path w="667385" h="29209">
                  <a:moveTo>
                    <a:pt x="428701" y="17348"/>
                  </a:moveTo>
                  <a:lnTo>
                    <a:pt x="420878" y="9525"/>
                  </a:lnTo>
                  <a:lnTo>
                    <a:pt x="417474" y="9525"/>
                  </a:lnTo>
                  <a:lnTo>
                    <a:pt x="409651" y="17360"/>
                  </a:lnTo>
                  <a:lnTo>
                    <a:pt x="409651" y="20764"/>
                  </a:lnTo>
                  <a:lnTo>
                    <a:pt x="417474" y="28587"/>
                  </a:lnTo>
                  <a:lnTo>
                    <a:pt x="420878" y="28587"/>
                  </a:lnTo>
                  <a:lnTo>
                    <a:pt x="428701" y="20764"/>
                  </a:lnTo>
                  <a:lnTo>
                    <a:pt x="428701" y="19062"/>
                  </a:lnTo>
                  <a:lnTo>
                    <a:pt x="428701" y="17348"/>
                  </a:lnTo>
                  <a:close/>
                </a:path>
                <a:path w="667385" h="29209">
                  <a:moveTo>
                    <a:pt x="495388" y="17348"/>
                  </a:moveTo>
                  <a:lnTo>
                    <a:pt x="487565" y="9525"/>
                  </a:lnTo>
                  <a:lnTo>
                    <a:pt x="484162" y="9525"/>
                  </a:lnTo>
                  <a:lnTo>
                    <a:pt x="476338" y="17360"/>
                  </a:lnTo>
                  <a:lnTo>
                    <a:pt x="476338" y="20764"/>
                  </a:lnTo>
                  <a:lnTo>
                    <a:pt x="484162" y="28587"/>
                  </a:lnTo>
                  <a:lnTo>
                    <a:pt x="487565" y="28587"/>
                  </a:lnTo>
                  <a:lnTo>
                    <a:pt x="495388" y="20764"/>
                  </a:lnTo>
                  <a:lnTo>
                    <a:pt x="495388" y="19062"/>
                  </a:lnTo>
                  <a:lnTo>
                    <a:pt x="495388" y="17348"/>
                  </a:lnTo>
                  <a:close/>
                </a:path>
                <a:path w="667385" h="29209">
                  <a:moveTo>
                    <a:pt x="552551" y="17348"/>
                  </a:moveTo>
                  <a:lnTo>
                    <a:pt x="544715" y="9525"/>
                  </a:lnTo>
                  <a:lnTo>
                    <a:pt x="541312" y="9525"/>
                  </a:lnTo>
                  <a:lnTo>
                    <a:pt x="533488" y="17360"/>
                  </a:lnTo>
                  <a:lnTo>
                    <a:pt x="533488" y="20764"/>
                  </a:lnTo>
                  <a:lnTo>
                    <a:pt x="541312" y="28587"/>
                  </a:lnTo>
                  <a:lnTo>
                    <a:pt x="544715" y="28587"/>
                  </a:lnTo>
                  <a:lnTo>
                    <a:pt x="552551" y="20764"/>
                  </a:lnTo>
                  <a:lnTo>
                    <a:pt x="552551" y="19062"/>
                  </a:lnTo>
                  <a:lnTo>
                    <a:pt x="552551" y="17348"/>
                  </a:lnTo>
                  <a:close/>
                </a:path>
                <a:path w="667385" h="29209">
                  <a:moveTo>
                    <a:pt x="609714" y="19062"/>
                  </a:moveTo>
                  <a:lnTo>
                    <a:pt x="601878" y="9525"/>
                  </a:lnTo>
                  <a:lnTo>
                    <a:pt x="598474" y="9525"/>
                  </a:lnTo>
                  <a:lnTo>
                    <a:pt x="590651" y="17360"/>
                  </a:lnTo>
                  <a:lnTo>
                    <a:pt x="590651" y="20764"/>
                  </a:lnTo>
                  <a:lnTo>
                    <a:pt x="598474" y="28587"/>
                  </a:lnTo>
                  <a:lnTo>
                    <a:pt x="601878" y="28587"/>
                  </a:lnTo>
                  <a:lnTo>
                    <a:pt x="609714" y="19062"/>
                  </a:lnTo>
                  <a:close/>
                </a:path>
                <a:path w="667385" h="29209">
                  <a:moveTo>
                    <a:pt x="666864" y="17348"/>
                  </a:moveTo>
                  <a:lnTo>
                    <a:pt x="659041" y="9525"/>
                  </a:lnTo>
                  <a:lnTo>
                    <a:pt x="655637" y="9525"/>
                  </a:lnTo>
                  <a:lnTo>
                    <a:pt x="647814" y="17360"/>
                  </a:lnTo>
                  <a:lnTo>
                    <a:pt x="647814" y="20764"/>
                  </a:lnTo>
                  <a:lnTo>
                    <a:pt x="655637" y="28587"/>
                  </a:lnTo>
                  <a:lnTo>
                    <a:pt x="659041" y="28587"/>
                  </a:lnTo>
                  <a:lnTo>
                    <a:pt x="666864" y="20764"/>
                  </a:lnTo>
                  <a:lnTo>
                    <a:pt x="666864" y="19062"/>
                  </a:lnTo>
                  <a:lnTo>
                    <a:pt x="666864" y="17348"/>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42" name="Group 41">
            <a:extLst>
              <a:ext uri="{FF2B5EF4-FFF2-40B4-BE49-F238E27FC236}">
                <a16:creationId xmlns:a16="http://schemas.microsoft.com/office/drawing/2014/main" id="{B2B5100A-48C4-E410-8263-CC5E2FCF9562}"/>
              </a:ext>
            </a:extLst>
          </p:cNvPr>
          <p:cNvGrpSpPr>
            <a:grpSpLocks/>
          </p:cNvGrpSpPr>
          <p:nvPr/>
        </p:nvGrpSpPr>
        <p:grpSpPr>
          <a:xfrm>
            <a:off x="2085378" y="5014214"/>
            <a:ext cx="715963" cy="258763"/>
            <a:chOff x="0" y="0"/>
            <a:chExt cx="715010" cy="257810"/>
          </a:xfrm>
        </p:grpSpPr>
        <p:sp>
          <p:nvSpPr>
            <p:cNvPr id="43" name="Graphic 291">
              <a:extLst>
                <a:ext uri="{FF2B5EF4-FFF2-40B4-BE49-F238E27FC236}">
                  <a16:creationId xmlns:a16="http://schemas.microsoft.com/office/drawing/2014/main" id="{211B675C-1B18-4534-4572-3EC170C2B1F7}"/>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4" name="Graphic 292">
              <a:extLst>
                <a:ext uri="{FF2B5EF4-FFF2-40B4-BE49-F238E27FC236}">
                  <a16:creationId xmlns:a16="http://schemas.microsoft.com/office/drawing/2014/main" id="{7930306F-CD0A-4220-DDC4-3D49F3959157}"/>
                </a:ext>
              </a:extLst>
            </p:cNvPr>
            <p:cNvSpPr/>
            <p:nvPr/>
          </p:nvSpPr>
          <p:spPr>
            <a:xfrm>
              <a:off x="0" y="252454"/>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5" name="Graphic 293">
              <a:extLst>
                <a:ext uri="{FF2B5EF4-FFF2-40B4-BE49-F238E27FC236}">
                  <a16:creationId xmlns:a16="http://schemas.microsoft.com/office/drawing/2014/main" id="{EC47AD22-3AF0-7A39-0560-938FC51D88A5}"/>
                </a:ext>
              </a:extLst>
            </p:cNvPr>
            <p:cNvSpPr/>
            <p:nvPr/>
          </p:nvSpPr>
          <p:spPr>
            <a:xfrm>
              <a:off x="29770" y="11792"/>
              <a:ext cx="655320" cy="236220"/>
            </a:xfrm>
            <a:custGeom>
              <a:avLst/>
              <a:gdLst/>
              <a:ahLst/>
              <a:cxnLst/>
              <a:rect l="l" t="t" r="r" b="b"/>
              <a:pathLst>
                <a:path w="655320" h="236220">
                  <a:moveTo>
                    <a:pt x="654957" y="235898"/>
                  </a:moveTo>
                  <a:lnTo>
                    <a:pt x="0" y="235898"/>
                  </a:lnTo>
                  <a:lnTo>
                    <a:pt x="0" y="21445"/>
                  </a:lnTo>
                  <a:lnTo>
                    <a:pt x="59541" y="21445"/>
                  </a:lnTo>
                  <a:lnTo>
                    <a:pt x="119083" y="0"/>
                  </a:lnTo>
                  <a:lnTo>
                    <a:pt x="178624" y="42890"/>
                  </a:lnTo>
                  <a:lnTo>
                    <a:pt x="238166" y="64335"/>
                  </a:lnTo>
                  <a:lnTo>
                    <a:pt x="297707" y="21445"/>
                  </a:lnTo>
                  <a:lnTo>
                    <a:pt x="357249" y="42890"/>
                  </a:lnTo>
                  <a:lnTo>
                    <a:pt x="416790" y="21445"/>
                  </a:lnTo>
                  <a:lnTo>
                    <a:pt x="476332" y="85781"/>
                  </a:lnTo>
                  <a:lnTo>
                    <a:pt x="535874" y="64335"/>
                  </a:lnTo>
                  <a:lnTo>
                    <a:pt x="595415" y="85781"/>
                  </a:lnTo>
                  <a:lnTo>
                    <a:pt x="654957" y="64335"/>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6" name="Graphic 294">
              <a:extLst>
                <a:ext uri="{FF2B5EF4-FFF2-40B4-BE49-F238E27FC236}">
                  <a16:creationId xmlns:a16="http://schemas.microsoft.com/office/drawing/2014/main" id="{3293EE7E-E848-DB71-2AE0-1D093C6B3413}"/>
                </a:ext>
              </a:extLst>
            </p:cNvPr>
            <p:cNvSpPr/>
            <p:nvPr/>
          </p:nvSpPr>
          <p:spPr>
            <a:xfrm>
              <a:off x="29770" y="11792"/>
              <a:ext cx="655320" cy="86360"/>
            </a:xfrm>
            <a:custGeom>
              <a:avLst/>
              <a:gdLst/>
              <a:ahLst/>
              <a:cxnLst/>
              <a:rect l="l" t="t" r="r" b="b"/>
              <a:pathLst>
                <a:path w="655320" h="86360">
                  <a:moveTo>
                    <a:pt x="0" y="21445"/>
                  </a:moveTo>
                  <a:lnTo>
                    <a:pt x="59541" y="21445"/>
                  </a:lnTo>
                  <a:lnTo>
                    <a:pt x="119083" y="0"/>
                  </a:lnTo>
                  <a:lnTo>
                    <a:pt x="178624" y="42890"/>
                  </a:lnTo>
                  <a:lnTo>
                    <a:pt x="238166" y="64335"/>
                  </a:lnTo>
                  <a:lnTo>
                    <a:pt x="297707" y="21445"/>
                  </a:lnTo>
                  <a:lnTo>
                    <a:pt x="357249" y="42890"/>
                  </a:lnTo>
                  <a:lnTo>
                    <a:pt x="416790" y="21445"/>
                  </a:lnTo>
                  <a:lnTo>
                    <a:pt x="476332" y="85781"/>
                  </a:lnTo>
                  <a:lnTo>
                    <a:pt x="535874" y="64335"/>
                  </a:lnTo>
                  <a:lnTo>
                    <a:pt x="595415" y="85781"/>
                  </a:lnTo>
                  <a:lnTo>
                    <a:pt x="654957" y="64335"/>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7" name="Graphic 295">
              <a:extLst>
                <a:ext uri="{FF2B5EF4-FFF2-40B4-BE49-F238E27FC236}">
                  <a16:creationId xmlns:a16="http://schemas.microsoft.com/office/drawing/2014/main" id="{6FAA390E-5BF6-66D0-F900-615F290BCA36}"/>
                </a:ext>
              </a:extLst>
            </p:cNvPr>
            <p:cNvSpPr/>
            <p:nvPr/>
          </p:nvSpPr>
          <p:spPr>
            <a:xfrm>
              <a:off x="19040" y="6"/>
              <a:ext cx="667385" cy="105410"/>
            </a:xfrm>
            <a:custGeom>
              <a:avLst/>
              <a:gdLst/>
              <a:ahLst/>
              <a:cxnLst/>
              <a:rect l="l" t="t" r="r" b="b"/>
              <a:pathLst>
                <a:path w="667385" h="105410">
                  <a:moveTo>
                    <a:pt x="19062" y="26860"/>
                  </a:moveTo>
                  <a:lnTo>
                    <a:pt x="11226" y="19050"/>
                  </a:lnTo>
                  <a:lnTo>
                    <a:pt x="7823" y="19050"/>
                  </a:lnTo>
                  <a:lnTo>
                    <a:pt x="0" y="26885"/>
                  </a:lnTo>
                  <a:lnTo>
                    <a:pt x="12" y="30289"/>
                  </a:lnTo>
                  <a:lnTo>
                    <a:pt x="7835" y="38100"/>
                  </a:lnTo>
                  <a:lnTo>
                    <a:pt x="11239" y="38100"/>
                  </a:lnTo>
                  <a:lnTo>
                    <a:pt x="19062" y="30276"/>
                  </a:lnTo>
                  <a:lnTo>
                    <a:pt x="19062" y="28575"/>
                  </a:lnTo>
                  <a:lnTo>
                    <a:pt x="19062" y="26860"/>
                  </a:lnTo>
                  <a:close/>
                </a:path>
                <a:path w="667385" h="105410">
                  <a:moveTo>
                    <a:pt x="76225" y="28575"/>
                  </a:moveTo>
                  <a:lnTo>
                    <a:pt x="68389" y="19050"/>
                  </a:lnTo>
                  <a:lnTo>
                    <a:pt x="64985" y="19062"/>
                  </a:lnTo>
                  <a:lnTo>
                    <a:pt x="57162" y="26885"/>
                  </a:lnTo>
                  <a:lnTo>
                    <a:pt x="57162" y="30289"/>
                  </a:lnTo>
                  <a:lnTo>
                    <a:pt x="64998" y="38112"/>
                  </a:lnTo>
                  <a:lnTo>
                    <a:pt x="68402" y="38112"/>
                  </a:lnTo>
                  <a:lnTo>
                    <a:pt x="76225" y="30276"/>
                  </a:lnTo>
                  <a:lnTo>
                    <a:pt x="76225" y="28575"/>
                  </a:lnTo>
                  <a:close/>
                </a:path>
                <a:path w="667385" h="105410">
                  <a:moveTo>
                    <a:pt x="133375" y="7810"/>
                  </a:moveTo>
                  <a:lnTo>
                    <a:pt x="125539" y="0"/>
                  </a:lnTo>
                  <a:lnTo>
                    <a:pt x="122135" y="0"/>
                  </a:lnTo>
                  <a:lnTo>
                    <a:pt x="114325" y="7835"/>
                  </a:lnTo>
                  <a:lnTo>
                    <a:pt x="114325" y="11239"/>
                  </a:lnTo>
                  <a:lnTo>
                    <a:pt x="122161" y="19050"/>
                  </a:lnTo>
                  <a:lnTo>
                    <a:pt x="125564" y="19050"/>
                  </a:lnTo>
                  <a:lnTo>
                    <a:pt x="133375" y="11226"/>
                  </a:lnTo>
                  <a:lnTo>
                    <a:pt x="133375" y="9525"/>
                  </a:lnTo>
                  <a:lnTo>
                    <a:pt x="133375" y="7810"/>
                  </a:lnTo>
                  <a:close/>
                </a:path>
                <a:path w="667385" h="105410">
                  <a:moveTo>
                    <a:pt x="190538" y="55448"/>
                  </a:moveTo>
                  <a:lnTo>
                    <a:pt x="182714" y="47625"/>
                  </a:lnTo>
                  <a:lnTo>
                    <a:pt x="179311" y="47625"/>
                  </a:lnTo>
                  <a:lnTo>
                    <a:pt x="171488" y="55448"/>
                  </a:lnTo>
                  <a:lnTo>
                    <a:pt x="171488" y="58851"/>
                  </a:lnTo>
                  <a:lnTo>
                    <a:pt x="179311" y="66675"/>
                  </a:lnTo>
                  <a:lnTo>
                    <a:pt x="182714" y="66675"/>
                  </a:lnTo>
                  <a:lnTo>
                    <a:pt x="190538" y="58864"/>
                  </a:lnTo>
                  <a:lnTo>
                    <a:pt x="190538" y="57162"/>
                  </a:lnTo>
                  <a:lnTo>
                    <a:pt x="190538" y="55448"/>
                  </a:lnTo>
                  <a:close/>
                </a:path>
                <a:path w="667385" h="105410">
                  <a:moveTo>
                    <a:pt x="257225" y="74498"/>
                  </a:moveTo>
                  <a:lnTo>
                    <a:pt x="249402" y="66675"/>
                  </a:lnTo>
                  <a:lnTo>
                    <a:pt x="245999" y="66675"/>
                  </a:lnTo>
                  <a:lnTo>
                    <a:pt x="238175" y="74498"/>
                  </a:lnTo>
                  <a:lnTo>
                    <a:pt x="238175" y="77901"/>
                  </a:lnTo>
                  <a:lnTo>
                    <a:pt x="245999" y="85737"/>
                  </a:lnTo>
                  <a:lnTo>
                    <a:pt x="249402" y="85737"/>
                  </a:lnTo>
                  <a:lnTo>
                    <a:pt x="257225" y="77914"/>
                  </a:lnTo>
                  <a:lnTo>
                    <a:pt x="257225" y="76212"/>
                  </a:lnTo>
                  <a:lnTo>
                    <a:pt x="257225" y="74498"/>
                  </a:lnTo>
                  <a:close/>
                </a:path>
                <a:path w="667385" h="105410">
                  <a:moveTo>
                    <a:pt x="314388" y="26860"/>
                  </a:moveTo>
                  <a:lnTo>
                    <a:pt x="306552" y="19050"/>
                  </a:lnTo>
                  <a:lnTo>
                    <a:pt x="303161" y="19050"/>
                  </a:lnTo>
                  <a:lnTo>
                    <a:pt x="295338" y="26873"/>
                  </a:lnTo>
                  <a:lnTo>
                    <a:pt x="295338" y="30276"/>
                  </a:lnTo>
                  <a:lnTo>
                    <a:pt x="303161" y="38100"/>
                  </a:lnTo>
                  <a:lnTo>
                    <a:pt x="306552" y="38100"/>
                  </a:lnTo>
                  <a:lnTo>
                    <a:pt x="314388" y="30276"/>
                  </a:lnTo>
                  <a:lnTo>
                    <a:pt x="314388" y="28575"/>
                  </a:lnTo>
                  <a:lnTo>
                    <a:pt x="314388" y="26860"/>
                  </a:lnTo>
                  <a:close/>
                </a:path>
                <a:path w="667385" h="105410">
                  <a:moveTo>
                    <a:pt x="371551" y="55448"/>
                  </a:moveTo>
                  <a:lnTo>
                    <a:pt x="363715" y="47625"/>
                  </a:lnTo>
                  <a:lnTo>
                    <a:pt x="360311" y="47625"/>
                  </a:lnTo>
                  <a:lnTo>
                    <a:pt x="352488" y="55448"/>
                  </a:lnTo>
                  <a:lnTo>
                    <a:pt x="352488" y="58851"/>
                  </a:lnTo>
                  <a:lnTo>
                    <a:pt x="360311" y="66675"/>
                  </a:lnTo>
                  <a:lnTo>
                    <a:pt x="363715" y="66675"/>
                  </a:lnTo>
                  <a:lnTo>
                    <a:pt x="371551" y="58864"/>
                  </a:lnTo>
                  <a:lnTo>
                    <a:pt x="371551" y="57162"/>
                  </a:lnTo>
                  <a:lnTo>
                    <a:pt x="371551" y="55448"/>
                  </a:lnTo>
                  <a:close/>
                </a:path>
                <a:path w="667385" h="105410">
                  <a:moveTo>
                    <a:pt x="428701" y="26860"/>
                  </a:moveTo>
                  <a:lnTo>
                    <a:pt x="420878" y="19050"/>
                  </a:lnTo>
                  <a:lnTo>
                    <a:pt x="417474" y="19050"/>
                  </a:lnTo>
                  <a:lnTo>
                    <a:pt x="409651" y="26873"/>
                  </a:lnTo>
                  <a:lnTo>
                    <a:pt x="409651" y="30276"/>
                  </a:lnTo>
                  <a:lnTo>
                    <a:pt x="417474" y="38100"/>
                  </a:lnTo>
                  <a:lnTo>
                    <a:pt x="420878" y="38100"/>
                  </a:lnTo>
                  <a:lnTo>
                    <a:pt x="428701" y="30276"/>
                  </a:lnTo>
                  <a:lnTo>
                    <a:pt x="428701" y="28575"/>
                  </a:lnTo>
                  <a:lnTo>
                    <a:pt x="428701" y="26860"/>
                  </a:lnTo>
                  <a:close/>
                </a:path>
                <a:path w="667385" h="105410">
                  <a:moveTo>
                    <a:pt x="495388" y="93548"/>
                  </a:moveTo>
                  <a:lnTo>
                    <a:pt x="487565" y="85737"/>
                  </a:lnTo>
                  <a:lnTo>
                    <a:pt x="484162" y="85737"/>
                  </a:lnTo>
                  <a:lnTo>
                    <a:pt x="476338" y="93560"/>
                  </a:lnTo>
                  <a:lnTo>
                    <a:pt x="476338" y="96964"/>
                  </a:lnTo>
                  <a:lnTo>
                    <a:pt x="484162" y="104787"/>
                  </a:lnTo>
                  <a:lnTo>
                    <a:pt x="487565" y="104787"/>
                  </a:lnTo>
                  <a:lnTo>
                    <a:pt x="495388" y="96964"/>
                  </a:lnTo>
                  <a:lnTo>
                    <a:pt x="495388" y="95262"/>
                  </a:lnTo>
                  <a:lnTo>
                    <a:pt x="495388" y="93548"/>
                  </a:lnTo>
                  <a:close/>
                </a:path>
                <a:path w="667385" h="105410">
                  <a:moveTo>
                    <a:pt x="552551" y="74498"/>
                  </a:moveTo>
                  <a:lnTo>
                    <a:pt x="544728" y="66675"/>
                  </a:lnTo>
                  <a:lnTo>
                    <a:pt x="541324" y="66675"/>
                  </a:lnTo>
                  <a:lnTo>
                    <a:pt x="533501" y="74498"/>
                  </a:lnTo>
                  <a:lnTo>
                    <a:pt x="533501" y="77901"/>
                  </a:lnTo>
                  <a:lnTo>
                    <a:pt x="541324" y="85737"/>
                  </a:lnTo>
                  <a:lnTo>
                    <a:pt x="544728" y="85737"/>
                  </a:lnTo>
                  <a:lnTo>
                    <a:pt x="552551" y="77914"/>
                  </a:lnTo>
                  <a:lnTo>
                    <a:pt x="552551" y="76212"/>
                  </a:lnTo>
                  <a:lnTo>
                    <a:pt x="552551" y="74498"/>
                  </a:lnTo>
                  <a:close/>
                </a:path>
                <a:path w="667385" h="105410">
                  <a:moveTo>
                    <a:pt x="609714" y="93548"/>
                  </a:moveTo>
                  <a:lnTo>
                    <a:pt x="601878" y="85737"/>
                  </a:lnTo>
                  <a:lnTo>
                    <a:pt x="598487" y="85737"/>
                  </a:lnTo>
                  <a:lnTo>
                    <a:pt x="590664" y="93560"/>
                  </a:lnTo>
                  <a:lnTo>
                    <a:pt x="590664" y="96964"/>
                  </a:lnTo>
                  <a:lnTo>
                    <a:pt x="598487" y="104787"/>
                  </a:lnTo>
                  <a:lnTo>
                    <a:pt x="601878" y="104787"/>
                  </a:lnTo>
                  <a:lnTo>
                    <a:pt x="609714" y="96964"/>
                  </a:lnTo>
                  <a:lnTo>
                    <a:pt x="609714" y="95262"/>
                  </a:lnTo>
                  <a:lnTo>
                    <a:pt x="609714" y="93548"/>
                  </a:lnTo>
                  <a:close/>
                </a:path>
                <a:path w="667385" h="105410">
                  <a:moveTo>
                    <a:pt x="666877" y="74498"/>
                  </a:moveTo>
                  <a:lnTo>
                    <a:pt x="659041" y="66675"/>
                  </a:lnTo>
                  <a:lnTo>
                    <a:pt x="655637" y="66675"/>
                  </a:lnTo>
                  <a:lnTo>
                    <a:pt x="647814" y="74498"/>
                  </a:lnTo>
                  <a:lnTo>
                    <a:pt x="647814" y="77901"/>
                  </a:lnTo>
                  <a:lnTo>
                    <a:pt x="655637" y="85737"/>
                  </a:lnTo>
                  <a:lnTo>
                    <a:pt x="659041" y="85737"/>
                  </a:lnTo>
                  <a:lnTo>
                    <a:pt x="666877" y="77914"/>
                  </a:lnTo>
                  <a:lnTo>
                    <a:pt x="666877" y="76212"/>
                  </a:lnTo>
                  <a:lnTo>
                    <a:pt x="666877" y="74498"/>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49" name="Group 48">
            <a:extLst>
              <a:ext uri="{FF2B5EF4-FFF2-40B4-BE49-F238E27FC236}">
                <a16:creationId xmlns:a16="http://schemas.microsoft.com/office/drawing/2014/main" id="{ABEA4F42-ADB4-5C6F-5E49-DDF0AD6FC402}"/>
              </a:ext>
            </a:extLst>
          </p:cNvPr>
          <p:cNvGrpSpPr/>
          <p:nvPr/>
        </p:nvGrpSpPr>
        <p:grpSpPr>
          <a:xfrm>
            <a:off x="3439684" y="2476658"/>
            <a:ext cx="2912683" cy="1233488"/>
            <a:chOff x="179867" y="391658"/>
            <a:chExt cx="2912683" cy="1233488"/>
          </a:xfrm>
        </p:grpSpPr>
        <p:grpSp>
          <p:nvGrpSpPr>
            <p:cNvPr id="50" name="Group 49">
              <a:extLst>
                <a:ext uri="{FF2B5EF4-FFF2-40B4-BE49-F238E27FC236}">
                  <a16:creationId xmlns:a16="http://schemas.microsoft.com/office/drawing/2014/main" id="{0B914C27-D7E7-AC94-F5BF-EBBFD2747CA1}"/>
                </a:ext>
              </a:extLst>
            </p:cNvPr>
            <p:cNvGrpSpPr/>
            <p:nvPr/>
          </p:nvGrpSpPr>
          <p:grpSpPr>
            <a:xfrm>
              <a:off x="179867" y="391658"/>
              <a:ext cx="2912683" cy="1233488"/>
              <a:chOff x="179867" y="391658"/>
              <a:chExt cx="2912683" cy="1233488"/>
            </a:xfrm>
          </p:grpSpPr>
          <p:graphicFrame>
            <p:nvGraphicFramePr>
              <p:cNvPr id="52" name="Object 51">
                <a:extLst>
                  <a:ext uri="{FF2B5EF4-FFF2-40B4-BE49-F238E27FC236}">
                    <a16:creationId xmlns:a16="http://schemas.microsoft.com/office/drawing/2014/main" id="{AA099670-AE5E-A4B3-87BE-E8949BFC23FF}"/>
                  </a:ext>
                </a:extLst>
              </p:cNvPr>
              <p:cNvGraphicFramePr>
                <a:graphicFrameLocks noChangeAspect="1"/>
              </p:cNvGraphicFramePr>
              <p:nvPr>
                <p:extLst>
                  <p:ext uri="{D42A27DB-BD31-4B8C-83A1-F6EECF244321}">
                    <p14:modId xmlns:p14="http://schemas.microsoft.com/office/powerpoint/2010/main" val="1474430106"/>
                  </p:ext>
                </p:extLst>
              </p:nvPr>
            </p:nvGraphicFramePr>
            <p:xfrm>
              <a:off x="179867" y="391658"/>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9" name="Object 8">
                            <a:extLst>
                              <a:ext uri="{FF2B5EF4-FFF2-40B4-BE49-F238E27FC236}">
                                <a16:creationId xmlns:a16="http://schemas.microsoft.com/office/drawing/2014/main" id="{80C40B5A-1F0F-DF46-B90E-9B33FA25F875}"/>
                              </a:ext>
                            </a:extLst>
                          </p:cNvPr>
                          <p:cNvPicPr/>
                          <p:nvPr/>
                        </p:nvPicPr>
                        <p:blipFill>
                          <a:blip r:embed="rId4"/>
                          <a:stretch>
                            <a:fillRect/>
                          </a:stretch>
                        </p:blipFill>
                        <p:spPr>
                          <a:xfrm>
                            <a:off x="179867" y="391658"/>
                            <a:ext cx="2912683" cy="1233488"/>
                          </a:xfrm>
                          <a:prstGeom prst="rect">
                            <a:avLst/>
                          </a:prstGeom>
                        </p:spPr>
                      </p:pic>
                    </p:oleObj>
                  </mc:Fallback>
                </mc:AlternateContent>
              </a:graphicData>
            </a:graphic>
          </p:graphicFrame>
          <p:sp>
            <p:nvSpPr>
              <p:cNvPr id="53" name="TextBox 52">
                <a:extLst>
                  <a:ext uri="{FF2B5EF4-FFF2-40B4-BE49-F238E27FC236}">
                    <a16:creationId xmlns:a16="http://schemas.microsoft.com/office/drawing/2014/main" id="{85E891B7-B169-DE23-EBAE-852DCAC7AD05}"/>
                  </a:ext>
                </a:extLst>
              </p:cNvPr>
              <p:cNvSpPr txBox="1"/>
              <p:nvPr/>
            </p:nvSpPr>
            <p:spPr>
              <a:xfrm>
                <a:off x="341200" y="1196702"/>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 name="TextBox 50">
              <a:extLst>
                <a:ext uri="{FF2B5EF4-FFF2-40B4-BE49-F238E27FC236}">
                  <a16:creationId xmlns:a16="http://schemas.microsoft.com/office/drawing/2014/main" id="{94195C7C-EF28-4039-4ED7-B9DEA1693435}"/>
                </a:ext>
              </a:extLst>
            </p:cNvPr>
            <p:cNvSpPr txBox="1"/>
            <p:nvPr/>
          </p:nvSpPr>
          <p:spPr>
            <a:xfrm>
              <a:off x="479391" y="4727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4,567</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54" name="Group 53">
            <a:extLst>
              <a:ext uri="{FF2B5EF4-FFF2-40B4-BE49-F238E27FC236}">
                <a16:creationId xmlns:a16="http://schemas.microsoft.com/office/drawing/2014/main" id="{11965E73-D73B-D530-0686-CCBBE240A0F6}"/>
              </a:ext>
            </a:extLst>
          </p:cNvPr>
          <p:cNvGrpSpPr/>
          <p:nvPr/>
        </p:nvGrpSpPr>
        <p:grpSpPr>
          <a:xfrm>
            <a:off x="3430495" y="4950609"/>
            <a:ext cx="2912683" cy="1233488"/>
            <a:chOff x="193672" y="3635704"/>
            <a:chExt cx="2912683" cy="1233488"/>
          </a:xfrm>
        </p:grpSpPr>
        <p:grpSp>
          <p:nvGrpSpPr>
            <p:cNvPr id="55" name="Group 54">
              <a:extLst>
                <a:ext uri="{FF2B5EF4-FFF2-40B4-BE49-F238E27FC236}">
                  <a16:creationId xmlns:a16="http://schemas.microsoft.com/office/drawing/2014/main" id="{A0130DDB-CF92-0170-FF1D-3C32DB57A2A6}"/>
                </a:ext>
              </a:extLst>
            </p:cNvPr>
            <p:cNvGrpSpPr/>
            <p:nvPr/>
          </p:nvGrpSpPr>
          <p:grpSpPr>
            <a:xfrm>
              <a:off x="193672" y="3635704"/>
              <a:ext cx="2912683" cy="1233488"/>
              <a:chOff x="3849237" y="2804692"/>
              <a:chExt cx="2912683" cy="1233488"/>
            </a:xfrm>
          </p:grpSpPr>
          <p:graphicFrame>
            <p:nvGraphicFramePr>
              <p:cNvPr id="57" name="Object 56">
                <a:extLst>
                  <a:ext uri="{FF2B5EF4-FFF2-40B4-BE49-F238E27FC236}">
                    <a16:creationId xmlns:a16="http://schemas.microsoft.com/office/drawing/2014/main" id="{72A6B080-8B69-27E9-9404-95C7A26AAC33}"/>
                  </a:ext>
                </a:extLst>
              </p:cNvPr>
              <p:cNvGraphicFramePr>
                <a:graphicFrameLocks noChangeAspect="1"/>
              </p:cNvGraphicFramePr>
              <p:nvPr>
                <p:extLst>
                  <p:ext uri="{D42A27DB-BD31-4B8C-83A1-F6EECF244321}">
                    <p14:modId xmlns:p14="http://schemas.microsoft.com/office/powerpoint/2010/main" val="1474638656"/>
                  </p:ext>
                </p:extLst>
              </p:nvPr>
            </p:nvGraphicFramePr>
            <p:xfrm>
              <a:off x="3849237" y="2804692"/>
              <a:ext cx="2912683" cy="1233488"/>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14" name="Object 13">
                            <a:extLst>
                              <a:ext uri="{FF2B5EF4-FFF2-40B4-BE49-F238E27FC236}">
                                <a16:creationId xmlns:a16="http://schemas.microsoft.com/office/drawing/2014/main" id="{E2551E7E-0BC1-456E-0A1B-6F1280729302}"/>
                              </a:ext>
                            </a:extLst>
                          </p:cNvPr>
                          <p:cNvPicPr/>
                          <p:nvPr/>
                        </p:nvPicPr>
                        <p:blipFill>
                          <a:blip r:embed="rId4"/>
                          <a:stretch>
                            <a:fillRect/>
                          </a:stretch>
                        </p:blipFill>
                        <p:spPr>
                          <a:xfrm>
                            <a:off x="3849237" y="2804692"/>
                            <a:ext cx="2912683" cy="1233488"/>
                          </a:xfrm>
                          <a:prstGeom prst="rect">
                            <a:avLst/>
                          </a:prstGeom>
                        </p:spPr>
                      </p:pic>
                    </p:oleObj>
                  </mc:Fallback>
                </mc:AlternateContent>
              </a:graphicData>
            </a:graphic>
          </p:graphicFrame>
          <p:sp>
            <p:nvSpPr>
              <p:cNvPr id="58" name="TextBox 57">
                <a:extLst>
                  <a:ext uri="{FF2B5EF4-FFF2-40B4-BE49-F238E27FC236}">
                    <a16:creationId xmlns:a16="http://schemas.microsoft.com/office/drawing/2014/main" id="{F47396E9-15DF-9B63-0D1B-D39E282875F7}"/>
                  </a:ext>
                </a:extLst>
              </p:cNvPr>
              <p:cNvSpPr txBox="1"/>
              <p:nvPr/>
            </p:nvSpPr>
            <p:spPr>
              <a:xfrm>
                <a:off x="3984233" y="3591449"/>
                <a:ext cx="2347851"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6" name="TextBox 55">
              <a:extLst>
                <a:ext uri="{FF2B5EF4-FFF2-40B4-BE49-F238E27FC236}">
                  <a16:creationId xmlns:a16="http://schemas.microsoft.com/office/drawing/2014/main" id="{A2B9E737-8918-DFDA-F081-1B3BB99CDD02}"/>
                </a:ext>
              </a:extLst>
            </p:cNvPr>
            <p:cNvSpPr txBox="1"/>
            <p:nvPr/>
          </p:nvSpPr>
          <p:spPr>
            <a:xfrm>
              <a:off x="468737" y="3709699"/>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430</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59" name="Group 58">
            <a:extLst>
              <a:ext uri="{FF2B5EF4-FFF2-40B4-BE49-F238E27FC236}">
                <a16:creationId xmlns:a16="http://schemas.microsoft.com/office/drawing/2014/main" id="{18C76D61-00DD-5221-F135-1529E17F6AB1}"/>
              </a:ext>
            </a:extLst>
          </p:cNvPr>
          <p:cNvGrpSpPr/>
          <p:nvPr/>
        </p:nvGrpSpPr>
        <p:grpSpPr>
          <a:xfrm>
            <a:off x="3409977" y="3713094"/>
            <a:ext cx="2952750" cy="1233487"/>
            <a:chOff x="88263" y="2035820"/>
            <a:chExt cx="2952750" cy="1233487"/>
          </a:xfrm>
        </p:grpSpPr>
        <p:grpSp>
          <p:nvGrpSpPr>
            <p:cNvPr id="60" name="Group 59">
              <a:extLst>
                <a:ext uri="{FF2B5EF4-FFF2-40B4-BE49-F238E27FC236}">
                  <a16:creationId xmlns:a16="http://schemas.microsoft.com/office/drawing/2014/main" id="{37F997C9-0F78-4ACF-76DA-7EF6A1FFEA97}"/>
                </a:ext>
              </a:extLst>
            </p:cNvPr>
            <p:cNvGrpSpPr/>
            <p:nvPr/>
          </p:nvGrpSpPr>
          <p:grpSpPr>
            <a:xfrm>
              <a:off x="88263" y="2035820"/>
              <a:ext cx="2952750" cy="1233487"/>
              <a:chOff x="137087" y="1741520"/>
              <a:chExt cx="2952750" cy="1233487"/>
            </a:xfrm>
          </p:grpSpPr>
          <p:graphicFrame>
            <p:nvGraphicFramePr>
              <p:cNvPr id="62" name="Object 61">
                <a:extLst>
                  <a:ext uri="{FF2B5EF4-FFF2-40B4-BE49-F238E27FC236}">
                    <a16:creationId xmlns:a16="http://schemas.microsoft.com/office/drawing/2014/main" id="{08E3F1CE-0A60-9E27-6418-A3D52F0470AA}"/>
                  </a:ext>
                </a:extLst>
              </p:cNvPr>
              <p:cNvGraphicFramePr>
                <a:graphicFrameLocks noChangeAspect="1"/>
              </p:cNvGraphicFramePr>
              <p:nvPr>
                <p:extLst>
                  <p:ext uri="{D42A27DB-BD31-4B8C-83A1-F6EECF244321}">
                    <p14:modId xmlns:p14="http://schemas.microsoft.com/office/powerpoint/2010/main" val="3474835196"/>
                  </p:ext>
                </p:extLst>
              </p:nvPr>
            </p:nvGraphicFramePr>
            <p:xfrm>
              <a:off x="137087" y="1741520"/>
              <a:ext cx="2952750" cy="1233487"/>
            </p:xfrm>
            <a:graphic>
              <a:graphicData uri="http://schemas.openxmlformats.org/presentationml/2006/ole">
                <mc:AlternateContent xmlns:mc="http://schemas.openxmlformats.org/markup-compatibility/2006">
                  <mc:Choice xmlns:v="urn:schemas-microsoft-com:vml" Requires="v">
                    <p:oleObj name="Document" r:id="rId6" imgW="2958395" imgH="1246463" progId="Word.Document.12">
                      <p:embed/>
                    </p:oleObj>
                  </mc:Choice>
                  <mc:Fallback>
                    <p:oleObj name="Document" r:id="rId6" imgW="2958395" imgH="1246463" progId="Word.Document.12">
                      <p:embed/>
                      <p:pic>
                        <p:nvPicPr>
                          <p:cNvPr id="4" name="Object 3">
                            <a:extLst>
                              <a:ext uri="{FF2B5EF4-FFF2-40B4-BE49-F238E27FC236}">
                                <a16:creationId xmlns:a16="http://schemas.microsoft.com/office/drawing/2014/main" id="{1B71F248-8731-D405-D088-B0024265AFFA}"/>
                              </a:ext>
                            </a:extLst>
                          </p:cNvPr>
                          <p:cNvPicPr/>
                          <p:nvPr/>
                        </p:nvPicPr>
                        <p:blipFill>
                          <a:blip r:embed="rId4"/>
                          <a:stretch>
                            <a:fillRect/>
                          </a:stretch>
                        </p:blipFill>
                        <p:spPr>
                          <a:xfrm>
                            <a:off x="137087" y="1741520"/>
                            <a:ext cx="2952750" cy="1233487"/>
                          </a:xfrm>
                          <a:prstGeom prst="rect">
                            <a:avLst/>
                          </a:prstGeom>
                        </p:spPr>
                      </p:pic>
                    </p:oleObj>
                  </mc:Fallback>
                </mc:AlternateContent>
              </a:graphicData>
            </a:graphic>
          </p:graphicFrame>
          <p:sp>
            <p:nvSpPr>
              <p:cNvPr id="63" name="TextBox 62">
                <a:extLst>
                  <a:ext uri="{FF2B5EF4-FFF2-40B4-BE49-F238E27FC236}">
                    <a16:creationId xmlns:a16="http://schemas.microsoft.com/office/drawing/2014/main" id="{77CE7970-AB29-D8D8-DA0E-05187B3FDF10}"/>
                  </a:ext>
                </a:extLst>
              </p:cNvPr>
              <p:cNvSpPr txBox="1"/>
              <p:nvPr/>
            </p:nvSpPr>
            <p:spPr>
              <a:xfrm>
                <a:off x="284128" y="2544794"/>
                <a:ext cx="2266950"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1" name="TextBox 60">
              <a:extLst>
                <a:ext uri="{FF2B5EF4-FFF2-40B4-BE49-F238E27FC236}">
                  <a16:creationId xmlns:a16="http://schemas.microsoft.com/office/drawing/2014/main" id="{77617B77-7350-BEE1-3C0B-50E9FC2C13CE}"/>
                </a:ext>
              </a:extLst>
            </p:cNvPr>
            <p:cNvSpPr txBox="1"/>
            <p:nvPr/>
          </p:nvSpPr>
          <p:spPr>
            <a:xfrm>
              <a:off x="403986" y="208445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15</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272" name="Group 6271">
            <a:extLst>
              <a:ext uri="{FF2B5EF4-FFF2-40B4-BE49-F238E27FC236}">
                <a16:creationId xmlns:a16="http://schemas.microsoft.com/office/drawing/2014/main" id="{E554C5CB-AAC5-C022-2462-7A6938530EB1}"/>
              </a:ext>
            </a:extLst>
          </p:cNvPr>
          <p:cNvGrpSpPr/>
          <p:nvPr/>
        </p:nvGrpSpPr>
        <p:grpSpPr>
          <a:xfrm>
            <a:off x="5075190" y="3805750"/>
            <a:ext cx="714375" cy="254674"/>
            <a:chOff x="9315433" y="1744943"/>
            <a:chExt cx="714375" cy="254674"/>
          </a:xfrm>
        </p:grpSpPr>
        <p:sp>
          <p:nvSpPr>
            <p:cNvPr id="6273" name="Graphic 109">
              <a:extLst>
                <a:ext uri="{FF2B5EF4-FFF2-40B4-BE49-F238E27FC236}">
                  <a16:creationId xmlns:a16="http://schemas.microsoft.com/office/drawing/2014/main" id="{017E0CA4-A639-A57C-B058-805CA0BF649E}"/>
                </a:ext>
              </a:extLst>
            </p:cNvPr>
            <p:cNvSpPr/>
            <p:nvPr/>
          </p:nvSpPr>
          <p:spPr>
            <a:xfrm>
              <a:off x="9315433" y="1998342"/>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74" name="Graphic 110">
              <a:extLst>
                <a:ext uri="{FF2B5EF4-FFF2-40B4-BE49-F238E27FC236}">
                  <a16:creationId xmlns:a16="http://schemas.microsoft.com/office/drawing/2014/main" id="{95473958-69A0-A399-85A4-8F686E373F7C}"/>
                </a:ext>
              </a:extLst>
            </p:cNvPr>
            <p:cNvSpPr/>
            <p:nvPr/>
          </p:nvSpPr>
          <p:spPr>
            <a:xfrm>
              <a:off x="9315433" y="1998342"/>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75" name="Graphic 111">
              <a:extLst>
                <a:ext uri="{FF2B5EF4-FFF2-40B4-BE49-F238E27FC236}">
                  <a16:creationId xmlns:a16="http://schemas.microsoft.com/office/drawing/2014/main" id="{9F204EB9-FE93-430B-F1BF-2A29F72CAE78}"/>
                </a:ext>
              </a:extLst>
            </p:cNvPr>
            <p:cNvSpPr/>
            <p:nvPr/>
          </p:nvSpPr>
          <p:spPr>
            <a:xfrm>
              <a:off x="9345177" y="1756790"/>
              <a:ext cx="654738" cy="237093"/>
            </a:xfrm>
            <a:custGeom>
              <a:avLst/>
              <a:gdLst/>
              <a:ahLst/>
              <a:cxnLst/>
              <a:rect l="l" t="t" r="r" b="b"/>
              <a:pathLst>
                <a:path w="655320" h="236220">
                  <a:moveTo>
                    <a:pt x="654957" y="235898"/>
                  </a:moveTo>
                  <a:lnTo>
                    <a:pt x="0" y="235898"/>
                  </a:lnTo>
                  <a:lnTo>
                    <a:pt x="0" y="196582"/>
                  </a:lnTo>
                  <a:lnTo>
                    <a:pt x="59541" y="157265"/>
                  </a:lnTo>
                  <a:lnTo>
                    <a:pt x="119083" y="157265"/>
                  </a:lnTo>
                  <a:lnTo>
                    <a:pt x="178624" y="196582"/>
                  </a:lnTo>
                  <a:lnTo>
                    <a:pt x="238166" y="39316"/>
                  </a:lnTo>
                  <a:lnTo>
                    <a:pt x="297707" y="196582"/>
                  </a:lnTo>
                  <a:lnTo>
                    <a:pt x="357249" y="117949"/>
                  </a:lnTo>
                  <a:lnTo>
                    <a:pt x="416790" y="0"/>
                  </a:lnTo>
                  <a:lnTo>
                    <a:pt x="476332" y="196582"/>
                  </a:lnTo>
                  <a:lnTo>
                    <a:pt x="595415" y="196582"/>
                  </a:lnTo>
                  <a:lnTo>
                    <a:pt x="654957" y="117949"/>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76" name="Graphic 112">
              <a:extLst>
                <a:ext uri="{FF2B5EF4-FFF2-40B4-BE49-F238E27FC236}">
                  <a16:creationId xmlns:a16="http://schemas.microsoft.com/office/drawing/2014/main" id="{B751EEA5-728F-2A87-FD7A-F2DCA6E668CA}"/>
                </a:ext>
              </a:extLst>
            </p:cNvPr>
            <p:cNvSpPr/>
            <p:nvPr/>
          </p:nvSpPr>
          <p:spPr>
            <a:xfrm>
              <a:off x="9345177" y="1756790"/>
              <a:ext cx="654738" cy="197578"/>
            </a:xfrm>
            <a:custGeom>
              <a:avLst/>
              <a:gdLst/>
              <a:ahLst/>
              <a:cxnLst/>
              <a:rect l="l" t="t" r="r" b="b"/>
              <a:pathLst>
                <a:path w="655320" h="196850">
                  <a:moveTo>
                    <a:pt x="0" y="196582"/>
                  </a:moveTo>
                  <a:lnTo>
                    <a:pt x="59541" y="157265"/>
                  </a:lnTo>
                  <a:lnTo>
                    <a:pt x="119083" y="157265"/>
                  </a:lnTo>
                  <a:lnTo>
                    <a:pt x="178624" y="196582"/>
                  </a:lnTo>
                  <a:lnTo>
                    <a:pt x="238166" y="39316"/>
                  </a:lnTo>
                  <a:lnTo>
                    <a:pt x="297707" y="196582"/>
                  </a:lnTo>
                  <a:lnTo>
                    <a:pt x="357249" y="117949"/>
                  </a:lnTo>
                  <a:lnTo>
                    <a:pt x="416790" y="0"/>
                  </a:lnTo>
                  <a:lnTo>
                    <a:pt x="476332" y="196582"/>
                  </a:lnTo>
                  <a:lnTo>
                    <a:pt x="535874" y="196582"/>
                  </a:lnTo>
                  <a:lnTo>
                    <a:pt x="595415" y="196582"/>
                  </a:lnTo>
                  <a:lnTo>
                    <a:pt x="654957" y="117949"/>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77" name="Graphic 113">
              <a:extLst>
                <a:ext uri="{FF2B5EF4-FFF2-40B4-BE49-F238E27FC236}">
                  <a16:creationId xmlns:a16="http://schemas.microsoft.com/office/drawing/2014/main" id="{9EE514A0-46C1-D458-6FCC-A84BAD94043A}"/>
                </a:ext>
              </a:extLst>
            </p:cNvPr>
            <p:cNvSpPr/>
            <p:nvPr/>
          </p:nvSpPr>
          <p:spPr>
            <a:xfrm>
              <a:off x="9334464" y="1744943"/>
              <a:ext cx="666792" cy="220522"/>
            </a:xfrm>
            <a:custGeom>
              <a:avLst/>
              <a:gdLst/>
              <a:ahLst/>
              <a:cxnLst/>
              <a:rect l="l" t="t" r="r" b="b"/>
              <a:pathLst>
                <a:path w="667385" h="219710">
                  <a:moveTo>
                    <a:pt x="19050" y="207886"/>
                  </a:moveTo>
                  <a:lnTo>
                    <a:pt x="11226" y="200075"/>
                  </a:lnTo>
                  <a:lnTo>
                    <a:pt x="7823" y="200075"/>
                  </a:lnTo>
                  <a:lnTo>
                    <a:pt x="0" y="207911"/>
                  </a:lnTo>
                  <a:lnTo>
                    <a:pt x="0" y="211302"/>
                  </a:lnTo>
                  <a:lnTo>
                    <a:pt x="7835" y="219125"/>
                  </a:lnTo>
                  <a:lnTo>
                    <a:pt x="11226" y="219125"/>
                  </a:lnTo>
                  <a:lnTo>
                    <a:pt x="19050" y="211302"/>
                  </a:lnTo>
                  <a:lnTo>
                    <a:pt x="19050" y="209600"/>
                  </a:lnTo>
                  <a:lnTo>
                    <a:pt x="19050" y="207886"/>
                  </a:lnTo>
                  <a:close/>
                </a:path>
                <a:path w="667385" h="219710">
                  <a:moveTo>
                    <a:pt x="76212" y="169773"/>
                  </a:moveTo>
                  <a:lnTo>
                    <a:pt x="68376" y="161963"/>
                  </a:lnTo>
                  <a:lnTo>
                    <a:pt x="64973" y="161975"/>
                  </a:lnTo>
                  <a:lnTo>
                    <a:pt x="57162" y="169811"/>
                  </a:lnTo>
                  <a:lnTo>
                    <a:pt x="57162" y="173215"/>
                  </a:lnTo>
                  <a:lnTo>
                    <a:pt x="64985" y="181025"/>
                  </a:lnTo>
                  <a:lnTo>
                    <a:pt x="68389" y="181025"/>
                  </a:lnTo>
                  <a:lnTo>
                    <a:pt x="76212" y="173202"/>
                  </a:lnTo>
                  <a:lnTo>
                    <a:pt x="76212" y="171500"/>
                  </a:lnTo>
                  <a:lnTo>
                    <a:pt x="76212" y="169773"/>
                  </a:lnTo>
                  <a:close/>
                </a:path>
                <a:path w="667385" h="219710">
                  <a:moveTo>
                    <a:pt x="133375" y="169773"/>
                  </a:moveTo>
                  <a:lnTo>
                    <a:pt x="125526" y="161963"/>
                  </a:lnTo>
                  <a:lnTo>
                    <a:pt x="122135" y="161975"/>
                  </a:lnTo>
                  <a:lnTo>
                    <a:pt x="114312" y="169811"/>
                  </a:lnTo>
                  <a:lnTo>
                    <a:pt x="114312" y="173215"/>
                  </a:lnTo>
                  <a:lnTo>
                    <a:pt x="122148" y="181025"/>
                  </a:lnTo>
                  <a:lnTo>
                    <a:pt x="125552" y="181025"/>
                  </a:lnTo>
                  <a:lnTo>
                    <a:pt x="133375" y="173202"/>
                  </a:lnTo>
                  <a:lnTo>
                    <a:pt x="133375" y="171500"/>
                  </a:lnTo>
                  <a:lnTo>
                    <a:pt x="133375" y="169773"/>
                  </a:lnTo>
                  <a:close/>
                </a:path>
                <a:path w="667385" h="219710">
                  <a:moveTo>
                    <a:pt x="190538" y="207886"/>
                  </a:moveTo>
                  <a:lnTo>
                    <a:pt x="182702" y="200063"/>
                  </a:lnTo>
                  <a:lnTo>
                    <a:pt x="179298" y="200075"/>
                  </a:lnTo>
                  <a:lnTo>
                    <a:pt x="171475" y="207899"/>
                  </a:lnTo>
                  <a:lnTo>
                    <a:pt x="171475" y="211302"/>
                  </a:lnTo>
                  <a:lnTo>
                    <a:pt x="182702" y="219125"/>
                  </a:lnTo>
                  <a:lnTo>
                    <a:pt x="184289" y="218694"/>
                  </a:lnTo>
                  <a:lnTo>
                    <a:pt x="187236" y="216992"/>
                  </a:lnTo>
                  <a:lnTo>
                    <a:pt x="188391" y="215836"/>
                  </a:lnTo>
                  <a:lnTo>
                    <a:pt x="190106" y="212890"/>
                  </a:lnTo>
                  <a:lnTo>
                    <a:pt x="190538" y="211302"/>
                  </a:lnTo>
                  <a:lnTo>
                    <a:pt x="190538" y="209600"/>
                  </a:lnTo>
                  <a:lnTo>
                    <a:pt x="190538" y="207886"/>
                  </a:lnTo>
                  <a:close/>
                </a:path>
                <a:path w="667385" h="219710">
                  <a:moveTo>
                    <a:pt x="257213" y="45935"/>
                  </a:moveTo>
                  <a:lnTo>
                    <a:pt x="249389" y="38112"/>
                  </a:lnTo>
                  <a:lnTo>
                    <a:pt x="245986" y="38125"/>
                  </a:lnTo>
                  <a:lnTo>
                    <a:pt x="238163" y="45948"/>
                  </a:lnTo>
                  <a:lnTo>
                    <a:pt x="238163" y="49339"/>
                  </a:lnTo>
                  <a:lnTo>
                    <a:pt x="249389" y="57175"/>
                  </a:lnTo>
                  <a:lnTo>
                    <a:pt x="250977" y="56743"/>
                  </a:lnTo>
                  <a:lnTo>
                    <a:pt x="253923" y="55041"/>
                  </a:lnTo>
                  <a:lnTo>
                    <a:pt x="255079" y="53873"/>
                  </a:lnTo>
                  <a:lnTo>
                    <a:pt x="256794" y="50939"/>
                  </a:lnTo>
                  <a:lnTo>
                    <a:pt x="257213" y="49352"/>
                  </a:lnTo>
                  <a:lnTo>
                    <a:pt x="257213" y="47650"/>
                  </a:lnTo>
                  <a:lnTo>
                    <a:pt x="257213" y="45935"/>
                  </a:lnTo>
                  <a:close/>
                </a:path>
                <a:path w="667385" h="219710">
                  <a:moveTo>
                    <a:pt x="314375" y="207886"/>
                  </a:moveTo>
                  <a:lnTo>
                    <a:pt x="306552" y="200063"/>
                  </a:lnTo>
                  <a:lnTo>
                    <a:pt x="303149" y="200075"/>
                  </a:lnTo>
                  <a:lnTo>
                    <a:pt x="295325" y="207899"/>
                  </a:lnTo>
                  <a:lnTo>
                    <a:pt x="295325" y="211302"/>
                  </a:lnTo>
                  <a:lnTo>
                    <a:pt x="306552" y="219125"/>
                  </a:lnTo>
                  <a:lnTo>
                    <a:pt x="308140" y="218694"/>
                  </a:lnTo>
                  <a:lnTo>
                    <a:pt x="311086" y="216992"/>
                  </a:lnTo>
                  <a:lnTo>
                    <a:pt x="312242" y="215836"/>
                  </a:lnTo>
                  <a:lnTo>
                    <a:pt x="313944" y="212890"/>
                  </a:lnTo>
                  <a:lnTo>
                    <a:pt x="314375" y="211302"/>
                  </a:lnTo>
                  <a:lnTo>
                    <a:pt x="314375" y="209600"/>
                  </a:lnTo>
                  <a:lnTo>
                    <a:pt x="314375" y="207886"/>
                  </a:lnTo>
                  <a:close/>
                </a:path>
                <a:path w="667385" h="219710">
                  <a:moveTo>
                    <a:pt x="371538" y="131673"/>
                  </a:moveTo>
                  <a:lnTo>
                    <a:pt x="363702" y="123850"/>
                  </a:lnTo>
                  <a:lnTo>
                    <a:pt x="360311" y="123863"/>
                  </a:lnTo>
                  <a:lnTo>
                    <a:pt x="352488" y="131686"/>
                  </a:lnTo>
                  <a:lnTo>
                    <a:pt x="352488" y="135089"/>
                  </a:lnTo>
                  <a:lnTo>
                    <a:pt x="363702" y="142913"/>
                  </a:lnTo>
                  <a:lnTo>
                    <a:pt x="365302" y="142481"/>
                  </a:lnTo>
                  <a:lnTo>
                    <a:pt x="368236" y="140779"/>
                  </a:lnTo>
                  <a:lnTo>
                    <a:pt x="369404" y="139623"/>
                  </a:lnTo>
                  <a:lnTo>
                    <a:pt x="371106" y="136677"/>
                  </a:lnTo>
                  <a:lnTo>
                    <a:pt x="371538" y="135089"/>
                  </a:lnTo>
                  <a:lnTo>
                    <a:pt x="371538" y="133388"/>
                  </a:lnTo>
                  <a:lnTo>
                    <a:pt x="371538" y="131673"/>
                  </a:lnTo>
                  <a:close/>
                </a:path>
                <a:path w="667385" h="219710">
                  <a:moveTo>
                    <a:pt x="428701" y="7823"/>
                  </a:moveTo>
                  <a:lnTo>
                    <a:pt x="420865" y="0"/>
                  </a:lnTo>
                  <a:lnTo>
                    <a:pt x="417461" y="12"/>
                  </a:lnTo>
                  <a:lnTo>
                    <a:pt x="409651" y="7835"/>
                  </a:lnTo>
                  <a:lnTo>
                    <a:pt x="409651" y="11239"/>
                  </a:lnTo>
                  <a:lnTo>
                    <a:pt x="417461" y="19062"/>
                  </a:lnTo>
                  <a:lnTo>
                    <a:pt x="420865" y="19062"/>
                  </a:lnTo>
                  <a:lnTo>
                    <a:pt x="428701" y="11252"/>
                  </a:lnTo>
                  <a:lnTo>
                    <a:pt x="428701" y="9537"/>
                  </a:lnTo>
                  <a:lnTo>
                    <a:pt x="428701" y="7823"/>
                  </a:lnTo>
                  <a:close/>
                </a:path>
                <a:path w="667385" h="219710">
                  <a:moveTo>
                    <a:pt x="495388" y="207886"/>
                  </a:moveTo>
                  <a:lnTo>
                    <a:pt x="487553" y="200063"/>
                  </a:lnTo>
                  <a:lnTo>
                    <a:pt x="484149" y="200075"/>
                  </a:lnTo>
                  <a:lnTo>
                    <a:pt x="476326" y="207899"/>
                  </a:lnTo>
                  <a:lnTo>
                    <a:pt x="476326" y="211302"/>
                  </a:lnTo>
                  <a:lnTo>
                    <a:pt x="487553" y="219125"/>
                  </a:lnTo>
                  <a:lnTo>
                    <a:pt x="489140" y="218694"/>
                  </a:lnTo>
                  <a:lnTo>
                    <a:pt x="492086" y="216992"/>
                  </a:lnTo>
                  <a:lnTo>
                    <a:pt x="493255" y="215836"/>
                  </a:lnTo>
                  <a:lnTo>
                    <a:pt x="494957" y="212890"/>
                  </a:lnTo>
                  <a:lnTo>
                    <a:pt x="495388" y="211302"/>
                  </a:lnTo>
                  <a:lnTo>
                    <a:pt x="495388" y="209600"/>
                  </a:lnTo>
                  <a:lnTo>
                    <a:pt x="495388" y="207886"/>
                  </a:lnTo>
                  <a:close/>
                </a:path>
                <a:path w="667385" h="219710">
                  <a:moveTo>
                    <a:pt x="552538" y="207886"/>
                  </a:moveTo>
                  <a:lnTo>
                    <a:pt x="544715" y="200063"/>
                  </a:lnTo>
                  <a:lnTo>
                    <a:pt x="541312" y="200075"/>
                  </a:lnTo>
                  <a:lnTo>
                    <a:pt x="533488" y="207899"/>
                  </a:lnTo>
                  <a:lnTo>
                    <a:pt x="533488" y="211302"/>
                  </a:lnTo>
                  <a:lnTo>
                    <a:pt x="544715" y="219125"/>
                  </a:lnTo>
                  <a:lnTo>
                    <a:pt x="546303" y="218694"/>
                  </a:lnTo>
                  <a:lnTo>
                    <a:pt x="549249" y="216992"/>
                  </a:lnTo>
                  <a:lnTo>
                    <a:pt x="550405" y="215836"/>
                  </a:lnTo>
                  <a:lnTo>
                    <a:pt x="552119" y="212890"/>
                  </a:lnTo>
                  <a:lnTo>
                    <a:pt x="552538" y="211302"/>
                  </a:lnTo>
                  <a:lnTo>
                    <a:pt x="552538" y="209600"/>
                  </a:lnTo>
                  <a:lnTo>
                    <a:pt x="552538" y="207886"/>
                  </a:lnTo>
                  <a:close/>
                </a:path>
                <a:path w="667385" h="219710">
                  <a:moveTo>
                    <a:pt x="609701" y="207886"/>
                  </a:moveTo>
                  <a:lnTo>
                    <a:pt x="601878" y="200063"/>
                  </a:lnTo>
                  <a:lnTo>
                    <a:pt x="598474" y="200075"/>
                  </a:lnTo>
                  <a:lnTo>
                    <a:pt x="590651" y="207899"/>
                  </a:lnTo>
                  <a:lnTo>
                    <a:pt x="590651" y="211302"/>
                  </a:lnTo>
                  <a:lnTo>
                    <a:pt x="601878" y="219125"/>
                  </a:lnTo>
                  <a:lnTo>
                    <a:pt x="603465" y="218694"/>
                  </a:lnTo>
                  <a:lnTo>
                    <a:pt x="606412" y="216992"/>
                  </a:lnTo>
                  <a:lnTo>
                    <a:pt x="607568" y="215836"/>
                  </a:lnTo>
                  <a:lnTo>
                    <a:pt x="609269" y="212890"/>
                  </a:lnTo>
                  <a:lnTo>
                    <a:pt x="609701" y="211302"/>
                  </a:lnTo>
                  <a:lnTo>
                    <a:pt x="609701" y="209600"/>
                  </a:lnTo>
                  <a:lnTo>
                    <a:pt x="609701" y="207886"/>
                  </a:lnTo>
                  <a:close/>
                </a:path>
                <a:path w="667385" h="219710">
                  <a:moveTo>
                    <a:pt x="666864" y="131673"/>
                  </a:moveTo>
                  <a:lnTo>
                    <a:pt x="659028" y="123850"/>
                  </a:lnTo>
                  <a:lnTo>
                    <a:pt x="655637" y="123863"/>
                  </a:lnTo>
                  <a:lnTo>
                    <a:pt x="647814" y="131686"/>
                  </a:lnTo>
                  <a:lnTo>
                    <a:pt x="647814" y="135089"/>
                  </a:lnTo>
                  <a:lnTo>
                    <a:pt x="659028" y="142913"/>
                  </a:lnTo>
                  <a:lnTo>
                    <a:pt x="660628" y="142481"/>
                  </a:lnTo>
                  <a:lnTo>
                    <a:pt x="663562" y="140779"/>
                  </a:lnTo>
                  <a:lnTo>
                    <a:pt x="664730" y="139623"/>
                  </a:lnTo>
                  <a:lnTo>
                    <a:pt x="666432" y="136677"/>
                  </a:lnTo>
                  <a:lnTo>
                    <a:pt x="666864" y="135089"/>
                  </a:lnTo>
                  <a:lnTo>
                    <a:pt x="666864" y="133388"/>
                  </a:lnTo>
                  <a:lnTo>
                    <a:pt x="666864" y="131673"/>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278" name="Group 6277">
            <a:extLst>
              <a:ext uri="{FF2B5EF4-FFF2-40B4-BE49-F238E27FC236}">
                <a16:creationId xmlns:a16="http://schemas.microsoft.com/office/drawing/2014/main" id="{45EDEA71-B2D7-2CE0-5F8A-3E6D2F1E815D}"/>
              </a:ext>
            </a:extLst>
          </p:cNvPr>
          <p:cNvGrpSpPr/>
          <p:nvPr/>
        </p:nvGrpSpPr>
        <p:grpSpPr>
          <a:xfrm>
            <a:off x="5090136" y="5035346"/>
            <a:ext cx="715963" cy="253101"/>
            <a:chOff x="9457813" y="1485678"/>
            <a:chExt cx="715963" cy="253101"/>
          </a:xfrm>
        </p:grpSpPr>
        <p:sp>
          <p:nvSpPr>
            <p:cNvPr id="6279" name="Graphic 116">
              <a:extLst>
                <a:ext uri="{FF2B5EF4-FFF2-40B4-BE49-F238E27FC236}">
                  <a16:creationId xmlns:a16="http://schemas.microsoft.com/office/drawing/2014/main" id="{CBF63E32-862B-8D01-C458-FE03CAE07640}"/>
                </a:ext>
              </a:extLst>
            </p:cNvPr>
            <p:cNvSpPr/>
            <p:nvPr/>
          </p:nvSpPr>
          <p:spPr>
            <a:xfrm>
              <a:off x="9457813" y="1737512"/>
              <a:ext cx="715963"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80" name="Graphic 117">
              <a:extLst>
                <a:ext uri="{FF2B5EF4-FFF2-40B4-BE49-F238E27FC236}">
                  <a16:creationId xmlns:a16="http://schemas.microsoft.com/office/drawing/2014/main" id="{C37E6F76-351C-8DD7-12D3-B352409BA022}"/>
                </a:ext>
              </a:extLst>
            </p:cNvPr>
            <p:cNvSpPr/>
            <p:nvPr/>
          </p:nvSpPr>
          <p:spPr>
            <a:xfrm>
              <a:off x="9457813" y="1737512"/>
              <a:ext cx="715963"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81" name="Graphic 118">
              <a:extLst>
                <a:ext uri="{FF2B5EF4-FFF2-40B4-BE49-F238E27FC236}">
                  <a16:creationId xmlns:a16="http://schemas.microsoft.com/office/drawing/2014/main" id="{7FAE5827-B2EA-1FDF-7746-599E675BF0CE}"/>
                </a:ext>
              </a:extLst>
            </p:cNvPr>
            <p:cNvSpPr/>
            <p:nvPr/>
          </p:nvSpPr>
          <p:spPr>
            <a:xfrm>
              <a:off x="9487623" y="1497444"/>
              <a:ext cx="656193" cy="235638"/>
            </a:xfrm>
            <a:custGeom>
              <a:avLst/>
              <a:gdLst/>
              <a:ahLst/>
              <a:cxnLst/>
              <a:rect l="l" t="t" r="r" b="b"/>
              <a:pathLst>
                <a:path w="655320" h="236220">
                  <a:moveTo>
                    <a:pt x="654957" y="235898"/>
                  </a:moveTo>
                  <a:lnTo>
                    <a:pt x="0" y="235898"/>
                  </a:lnTo>
                  <a:lnTo>
                    <a:pt x="0" y="143707"/>
                  </a:lnTo>
                  <a:lnTo>
                    <a:pt x="59541" y="143707"/>
                  </a:lnTo>
                  <a:lnTo>
                    <a:pt x="119083" y="165399"/>
                  </a:lnTo>
                  <a:lnTo>
                    <a:pt x="178624" y="130150"/>
                  </a:lnTo>
                  <a:lnTo>
                    <a:pt x="238166" y="130150"/>
                  </a:lnTo>
                  <a:lnTo>
                    <a:pt x="297707" y="135573"/>
                  </a:lnTo>
                  <a:lnTo>
                    <a:pt x="357249" y="59652"/>
                  </a:lnTo>
                  <a:lnTo>
                    <a:pt x="416790" y="75921"/>
                  </a:lnTo>
                  <a:lnTo>
                    <a:pt x="476332" y="0"/>
                  </a:lnTo>
                  <a:lnTo>
                    <a:pt x="535874" y="0"/>
                  </a:lnTo>
                  <a:lnTo>
                    <a:pt x="595415" y="84055"/>
                  </a:lnTo>
                  <a:lnTo>
                    <a:pt x="654957" y="29826"/>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82" name="Graphic 119">
              <a:extLst>
                <a:ext uri="{FF2B5EF4-FFF2-40B4-BE49-F238E27FC236}">
                  <a16:creationId xmlns:a16="http://schemas.microsoft.com/office/drawing/2014/main" id="{DFBD9CCD-C41A-AF5A-B7E8-2C7C02647C8C}"/>
                </a:ext>
              </a:extLst>
            </p:cNvPr>
            <p:cNvSpPr/>
            <p:nvPr/>
          </p:nvSpPr>
          <p:spPr>
            <a:xfrm>
              <a:off x="9487623" y="1497444"/>
              <a:ext cx="656193" cy="165327"/>
            </a:xfrm>
            <a:custGeom>
              <a:avLst/>
              <a:gdLst/>
              <a:ahLst/>
              <a:cxnLst/>
              <a:rect l="l" t="t" r="r" b="b"/>
              <a:pathLst>
                <a:path w="655320" h="165735">
                  <a:moveTo>
                    <a:pt x="0" y="143707"/>
                  </a:moveTo>
                  <a:lnTo>
                    <a:pt x="59541" y="143707"/>
                  </a:lnTo>
                  <a:lnTo>
                    <a:pt x="119083" y="165399"/>
                  </a:lnTo>
                  <a:lnTo>
                    <a:pt x="178624" y="130150"/>
                  </a:lnTo>
                  <a:lnTo>
                    <a:pt x="238166" y="130150"/>
                  </a:lnTo>
                  <a:lnTo>
                    <a:pt x="297707" y="135573"/>
                  </a:lnTo>
                  <a:lnTo>
                    <a:pt x="357249" y="59652"/>
                  </a:lnTo>
                  <a:lnTo>
                    <a:pt x="416790" y="75921"/>
                  </a:lnTo>
                  <a:lnTo>
                    <a:pt x="476332" y="0"/>
                  </a:lnTo>
                  <a:lnTo>
                    <a:pt x="535874" y="0"/>
                  </a:lnTo>
                  <a:lnTo>
                    <a:pt x="595415" y="84055"/>
                  </a:lnTo>
                  <a:lnTo>
                    <a:pt x="654957" y="29826"/>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83" name="Graphic 120">
              <a:extLst>
                <a:ext uri="{FF2B5EF4-FFF2-40B4-BE49-F238E27FC236}">
                  <a16:creationId xmlns:a16="http://schemas.microsoft.com/office/drawing/2014/main" id="{8E7DF212-017F-F6AC-0F2D-D428E3920680}"/>
                </a:ext>
              </a:extLst>
            </p:cNvPr>
            <p:cNvSpPr/>
            <p:nvPr/>
          </p:nvSpPr>
          <p:spPr>
            <a:xfrm>
              <a:off x="9476878" y="1485678"/>
              <a:ext cx="668275" cy="190664"/>
            </a:xfrm>
            <a:custGeom>
              <a:avLst/>
              <a:gdLst/>
              <a:ahLst/>
              <a:cxnLst/>
              <a:rect l="l" t="t" r="r" b="b"/>
              <a:pathLst>
                <a:path w="667385" h="191135">
                  <a:moveTo>
                    <a:pt x="19062" y="150723"/>
                  </a:moveTo>
                  <a:lnTo>
                    <a:pt x="11226" y="142900"/>
                  </a:lnTo>
                  <a:lnTo>
                    <a:pt x="7823" y="142900"/>
                  </a:lnTo>
                  <a:lnTo>
                    <a:pt x="0" y="150736"/>
                  </a:lnTo>
                  <a:lnTo>
                    <a:pt x="12" y="154139"/>
                  </a:lnTo>
                  <a:lnTo>
                    <a:pt x="7835" y="161963"/>
                  </a:lnTo>
                  <a:lnTo>
                    <a:pt x="11239" y="161963"/>
                  </a:lnTo>
                  <a:lnTo>
                    <a:pt x="19062" y="154127"/>
                  </a:lnTo>
                  <a:lnTo>
                    <a:pt x="19062" y="152438"/>
                  </a:lnTo>
                  <a:lnTo>
                    <a:pt x="19062" y="150723"/>
                  </a:lnTo>
                  <a:close/>
                </a:path>
                <a:path w="667385" h="191135">
                  <a:moveTo>
                    <a:pt x="76225" y="152438"/>
                  </a:moveTo>
                  <a:lnTo>
                    <a:pt x="68389" y="142913"/>
                  </a:lnTo>
                  <a:lnTo>
                    <a:pt x="64985" y="142913"/>
                  </a:lnTo>
                  <a:lnTo>
                    <a:pt x="57162" y="150749"/>
                  </a:lnTo>
                  <a:lnTo>
                    <a:pt x="57162" y="154152"/>
                  </a:lnTo>
                  <a:lnTo>
                    <a:pt x="64998" y="161963"/>
                  </a:lnTo>
                  <a:lnTo>
                    <a:pt x="68402" y="161963"/>
                  </a:lnTo>
                  <a:lnTo>
                    <a:pt x="76225" y="154127"/>
                  </a:lnTo>
                  <a:lnTo>
                    <a:pt x="76225" y="152438"/>
                  </a:lnTo>
                  <a:close/>
                </a:path>
                <a:path w="667385" h="191135">
                  <a:moveTo>
                    <a:pt x="133375" y="179298"/>
                  </a:moveTo>
                  <a:lnTo>
                    <a:pt x="125539" y="171488"/>
                  </a:lnTo>
                  <a:lnTo>
                    <a:pt x="122135" y="171488"/>
                  </a:lnTo>
                  <a:lnTo>
                    <a:pt x="114325" y="179324"/>
                  </a:lnTo>
                  <a:lnTo>
                    <a:pt x="114325" y="182727"/>
                  </a:lnTo>
                  <a:lnTo>
                    <a:pt x="122161" y="190538"/>
                  </a:lnTo>
                  <a:lnTo>
                    <a:pt x="125564" y="190538"/>
                  </a:lnTo>
                  <a:lnTo>
                    <a:pt x="133375" y="182714"/>
                  </a:lnTo>
                  <a:lnTo>
                    <a:pt x="133375" y="181013"/>
                  </a:lnTo>
                  <a:lnTo>
                    <a:pt x="133375" y="179298"/>
                  </a:lnTo>
                  <a:close/>
                </a:path>
                <a:path w="667385" h="191135">
                  <a:moveTo>
                    <a:pt x="190538" y="141198"/>
                  </a:moveTo>
                  <a:lnTo>
                    <a:pt x="182714" y="133375"/>
                  </a:lnTo>
                  <a:lnTo>
                    <a:pt x="179311" y="133375"/>
                  </a:lnTo>
                  <a:lnTo>
                    <a:pt x="171488" y="141198"/>
                  </a:lnTo>
                  <a:lnTo>
                    <a:pt x="171488" y="144602"/>
                  </a:lnTo>
                  <a:lnTo>
                    <a:pt x="179311" y="152425"/>
                  </a:lnTo>
                  <a:lnTo>
                    <a:pt x="182714" y="152425"/>
                  </a:lnTo>
                  <a:lnTo>
                    <a:pt x="190538" y="144602"/>
                  </a:lnTo>
                  <a:lnTo>
                    <a:pt x="190538" y="142900"/>
                  </a:lnTo>
                  <a:lnTo>
                    <a:pt x="190538" y="141198"/>
                  </a:lnTo>
                  <a:close/>
                </a:path>
                <a:path w="667385" h="191135">
                  <a:moveTo>
                    <a:pt x="257225" y="141198"/>
                  </a:moveTo>
                  <a:lnTo>
                    <a:pt x="249402" y="133375"/>
                  </a:lnTo>
                  <a:lnTo>
                    <a:pt x="245999" y="133375"/>
                  </a:lnTo>
                  <a:lnTo>
                    <a:pt x="238175" y="141198"/>
                  </a:lnTo>
                  <a:lnTo>
                    <a:pt x="238175" y="144602"/>
                  </a:lnTo>
                  <a:lnTo>
                    <a:pt x="245999" y="152425"/>
                  </a:lnTo>
                  <a:lnTo>
                    <a:pt x="249402" y="152425"/>
                  </a:lnTo>
                  <a:lnTo>
                    <a:pt x="257225" y="144602"/>
                  </a:lnTo>
                  <a:lnTo>
                    <a:pt x="257225" y="142900"/>
                  </a:lnTo>
                  <a:lnTo>
                    <a:pt x="257225" y="141198"/>
                  </a:lnTo>
                  <a:close/>
                </a:path>
                <a:path w="667385" h="191135">
                  <a:moveTo>
                    <a:pt x="314388" y="141198"/>
                  </a:moveTo>
                  <a:lnTo>
                    <a:pt x="306552" y="133375"/>
                  </a:lnTo>
                  <a:lnTo>
                    <a:pt x="303161" y="133375"/>
                  </a:lnTo>
                  <a:lnTo>
                    <a:pt x="295338" y="141198"/>
                  </a:lnTo>
                  <a:lnTo>
                    <a:pt x="295338" y="144602"/>
                  </a:lnTo>
                  <a:lnTo>
                    <a:pt x="303161" y="152425"/>
                  </a:lnTo>
                  <a:lnTo>
                    <a:pt x="306552" y="152425"/>
                  </a:lnTo>
                  <a:lnTo>
                    <a:pt x="314388" y="144602"/>
                  </a:lnTo>
                  <a:lnTo>
                    <a:pt x="314388" y="142900"/>
                  </a:lnTo>
                  <a:lnTo>
                    <a:pt x="314388" y="141198"/>
                  </a:lnTo>
                  <a:close/>
                </a:path>
                <a:path w="667385" h="191135">
                  <a:moveTo>
                    <a:pt x="371551" y="64985"/>
                  </a:moveTo>
                  <a:lnTo>
                    <a:pt x="363715" y="57162"/>
                  </a:lnTo>
                  <a:lnTo>
                    <a:pt x="360311" y="57162"/>
                  </a:lnTo>
                  <a:lnTo>
                    <a:pt x="352488" y="64985"/>
                  </a:lnTo>
                  <a:lnTo>
                    <a:pt x="352488" y="68389"/>
                  </a:lnTo>
                  <a:lnTo>
                    <a:pt x="360311" y="76212"/>
                  </a:lnTo>
                  <a:lnTo>
                    <a:pt x="363715" y="76212"/>
                  </a:lnTo>
                  <a:lnTo>
                    <a:pt x="371551" y="68389"/>
                  </a:lnTo>
                  <a:lnTo>
                    <a:pt x="371551" y="66687"/>
                  </a:lnTo>
                  <a:lnTo>
                    <a:pt x="371551" y="64985"/>
                  </a:lnTo>
                  <a:close/>
                </a:path>
                <a:path w="667385" h="191135">
                  <a:moveTo>
                    <a:pt x="428701" y="84035"/>
                  </a:moveTo>
                  <a:lnTo>
                    <a:pt x="420878" y="76212"/>
                  </a:lnTo>
                  <a:lnTo>
                    <a:pt x="417474" y="76212"/>
                  </a:lnTo>
                  <a:lnTo>
                    <a:pt x="409651" y="84035"/>
                  </a:lnTo>
                  <a:lnTo>
                    <a:pt x="409651" y="87439"/>
                  </a:lnTo>
                  <a:lnTo>
                    <a:pt x="417474" y="95262"/>
                  </a:lnTo>
                  <a:lnTo>
                    <a:pt x="420878" y="95262"/>
                  </a:lnTo>
                  <a:lnTo>
                    <a:pt x="428701" y="87452"/>
                  </a:lnTo>
                  <a:lnTo>
                    <a:pt x="428701" y="85750"/>
                  </a:lnTo>
                  <a:lnTo>
                    <a:pt x="428701" y="84035"/>
                  </a:lnTo>
                  <a:close/>
                </a:path>
                <a:path w="667385" h="191135">
                  <a:moveTo>
                    <a:pt x="495388" y="7823"/>
                  </a:moveTo>
                  <a:lnTo>
                    <a:pt x="487565" y="0"/>
                  </a:lnTo>
                  <a:lnTo>
                    <a:pt x="484162" y="0"/>
                  </a:lnTo>
                  <a:lnTo>
                    <a:pt x="476338" y="7823"/>
                  </a:lnTo>
                  <a:lnTo>
                    <a:pt x="476338" y="11226"/>
                  </a:lnTo>
                  <a:lnTo>
                    <a:pt x="484162" y="19050"/>
                  </a:lnTo>
                  <a:lnTo>
                    <a:pt x="487565" y="19050"/>
                  </a:lnTo>
                  <a:lnTo>
                    <a:pt x="495388" y="11239"/>
                  </a:lnTo>
                  <a:lnTo>
                    <a:pt x="495388" y="9537"/>
                  </a:lnTo>
                  <a:lnTo>
                    <a:pt x="495388" y="7823"/>
                  </a:lnTo>
                  <a:close/>
                </a:path>
                <a:path w="667385" h="191135">
                  <a:moveTo>
                    <a:pt x="552551" y="7823"/>
                  </a:moveTo>
                  <a:lnTo>
                    <a:pt x="544728" y="0"/>
                  </a:lnTo>
                  <a:lnTo>
                    <a:pt x="541324" y="0"/>
                  </a:lnTo>
                  <a:lnTo>
                    <a:pt x="533501" y="7823"/>
                  </a:lnTo>
                  <a:lnTo>
                    <a:pt x="533501" y="11226"/>
                  </a:lnTo>
                  <a:lnTo>
                    <a:pt x="541324" y="19050"/>
                  </a:lnTo>
                  <a:lnTo>
                    <a:pt x="544728" y="19050"/>
                  </a:lnTo>
                  <a:lnTo>
                    <a:pt x="552551" y="11239"/>
                  </a:lnTo>
                  <a:lnTo>
                    <a:pt x="552551" y="9537"/>
                  </a:lnTo>
                  <a:lnTo>
                    <a:pt x="552551" y="7823"/>
                  </a:lnTo>
                  <a:close/>
                </a:path>
                <a:path w="667385" h="191135">
                  <a:moveTo>
                    <a:pt x="609714" y="93560"/>
                  </a:moveTo>
                  <a:lnTo>
                    <a:pt x="601878" y="85737"/>
                  </a:lnTo>
                  <a:lnTo>
                    <a:pt x="598487" y="85737"/>
                  </a:lnTo>
                  <a:lnTo>
                    <a:pt x="590664" y="93560"/>
                  </a:lnTo>
                  <a:lnTo>
                    <a:pt x="590664" y="96964"/>
                  </a:lnTo>
                  <a:lnTo>
                    <a:pt x="601878" y="104800"/>
                  </a:lnTo>
                  <a:lnTo>
                    <a:pt x="603478" y="104368"/>
                  </a:lnTo>
                  <a:lnTo>
                    <a:pt x="606425" y="102666"/>
                  </a:lnTo>
                  <a:lnTo>
                    <a:pt x="607580" y="101511"/>
                  </a:lnTo>
                  <a:lnTo>
                    <a:pt x="609282" y="98564"/>
                  </a:lnTo>
                  <a:lnTo>
                    <a:pt x="609714" y="96977"/>
                  </a:lnTo>
                  <a:lnTo>
                    <a:pt x="609714" y="95275"/>
                  </a:lnTo>
                  <a:lnTo>
                    <a:pt x="609714" y="93560"/>
                  </a:lnTo>
                  <a:close/>
                </a:path>
                <a:path w="667385" h="191135">
                  <a:moveTo>
                    <a:pt x="666877" y="36398"/>
                  </a:moveTo>
                  <a:lnTo>
                    <a:pt x="659041" y="28575"/>
                  </a:lnTo>
                  <a:lnTo>
                    <a:pt x="655637" y="28575"/>
                  </a:lnTo>
                  <a:lnTo>
                    <a:pt x="647814" y="36410"/>
                  </a:lnTo>
                  <a:lnTo>
                    <a:pt x="647814" y="39814"/>
                  </a:lnTo>
                  <a:lnTo>
                    <a:pt x="655637" y="47637"/>
                  </a:lnTo>
                  <a:lnTo>
                    <a:pt x="659041" y="47637"/>
                  </a:lnTo>
                  <a:lnTo>
                    <a:pt x="666877" y="39814"/>
                  </a:lnTo>
                  <a:lnTo>
                    <a:pt x="666877" y="38112"/>
                  </a:lnTo>
                  <a:lnTo>
                    <a:pt x="666877" y="36398"/>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6284" name="TextBox 6283">
            <a:extLst>
              <a:ext uri="{FF2B5EF4-FFF2-40B4-BE49-F238E27FC236}">
                <a16:creationId xmlns:a16="http://schemas.microsoft.com/office/drawing/2014/main" id="{9431C35A-C71C-2772-61EE-5E86736EDA90}"/>
              </a:ext>
            </a:extLst>
          </p:cNvPr>
          <p:cNvSpPr txBox="1"/>
          <p:nvPr/>
        </p:nvSpPr>
        <p:spPr>
          <a:xfrm>
            <a:off x="3725700" y="2913760"/>
            <a:ext cx="2443060"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PI_006 Number of Home Safety Visits</a:t>
            </a:r>
            <a:endParaRPr lang="en-GB" sz="1000" dirty="0">
              <a:solidFill>
                <a:prstClr val="black"/>
              </a:solidFill>
              <a:latin typeface="Lucida Sans" panose="020B0602030504020204" pitchFamily="34" charset="0"/>
            </a:endParaRPr>
          </a:p>
        </p:txBody>
      </p:sp>
      <p:sp>
        <p:nvSpPr>
          <p:cNvPr id="6285" name="TextBox 6284">
            <a:extLst>
              <a:ext uri="{FF2B5EF4-FFF2-40B4-BE49-F238E27FC236}">
                <a16:creationId xmlns:a16="http://schemas.microsoft.com/office/drawing/2014/main" id="{4FDE34EF-8A8E-C172-3529-47B923D6DE16}"/>
              </a:ext>
            </a:extLst>
          </p:cNvPr>
          <p:cNvSpPr txBox="1"/>
          <p:nvPr/>
        </p:nvSpPr>
        <p:spPr>
          <a:xfrm>
            <a:off x="3725700" y="4152396"/>
            <a:ext cx="2297437"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PI_010 Number of injuries in primary fires</a:t>
            </a:r>
            <a:endParaRPr lang="en-GB" sz="1000" dirty="0">
              <a:solidFill>
                <a:prstClr val="black"/>
              </a:solidFill>
              <a:latin typeface="Lucida Sans" panose="020B0602030504020204" pitchFamily="34" charset="0"/>
            </a:endParaRPr>
          </a:p>
        </p:txBody>
      </p:sp>
      <p:sp>
        <p:nvSpPr>
          <p:cNvPr id="6286" name="TextBox 6285">
            <a:extLst>
              <a:ext uri="{FF2B5EF4-FFF2-40B4-BE49-F238E27FC236}">
                <a16:creationId xmlns:a16="http://schemas.microsoft.com/office/drawing/2014/main" id="{CFCEE9C3-CF32-D299-3034-278B5C22F56D}"/>
              </a:ext>
            </a:extLst>
          </p:cNvPr>
          <p:cNvSpPr txBox="1"/>
          <p:nvPr/>
        </p:nvSpPr>
        <p:spPr>
          <a:xfrm>
            <a:off x="3738844" y="5341924"/>
            <a:ext cx="2195016"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PI_012 Number of deliberate fires</a:t>
            </a:r>
            <a:endParaRPr lang="en-GB" sz="1000" dirty="0">
              <a:solidFill>
                <a:prstClr val="black"/>
              </a:solidFill>
              <a:latin typeface="Lucida Sans" panose="020B0602030504020204" pitchFamily="34" charset="0"/>
            </a:endParaRPr>
          </a:p>
        </p:txBody>
      </p:sp>
      <p:grpSp>
        <p:nvGrpSpPr>
          <p:cNvPr id="6287" name="Group 6286">
            <a:extLst>
              <a:ext uri="{FF2B5EF4-FFF2-40B4-BE49-F238E27FC236}">
                <a16:creationId xmlns:a16="http://schemas.microsoft.com/office/drawing/2014/main" id="{B969DB8A-F11C-C828-C83A-72EEFA282618}"/>
              </a:ext>
            </a:extLst>
          </p:cNvPr>
          <p:cNvGrpSpPr/>
          <p:nvPr/>
        </p:nvGrpSpPr>
        <p:grpSpPr>
          <a:xfrm>
            <a:off x="5075190" y="2572583"/>
            <a:ext cx="714375" cy="253100"/>
            <a:chOff x="9518056" y="1634210"/>
            <a:chExt cx="714375" cy="253100"/>
          </a:xfrm>
        </p:grpSpPr>
        <p:sp>
          <p:nvSpPr>
            <p:cNvPr id="6288" name="Graphic 123">
              <a:extLst>
                <a:ext uri="{FF2B5EF4-FFF2-40B4-BE49-F238E27FC236}">
                  <a16:creationId xmlns:a16="http://schemas.microsoft.com/office/drawing/2014/main" id="{B942C50E-F45D-D8A8-9A7F-140FFAF54910}"/>
                </a:ext>
              </a:extLst>
            </p:cNvPr>
            <p:cNvSpPr/>
            <p:nvPr/>
          </p:nvSpPr>
          <p:spPr>
            <a:xfrm>
              <a:off x="9518056" y="1886043"/>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89" name="Graphic 124">
              <a:extLst>
                <a:ext uri="{FF2B5EF4-FFF2-40B4-BE49-F238E27FC236}">
                  <a16:creationId xmlns:a16="http://schemas.microsoft.com/office/drawing/2014/main" id="{9ECE54CE-4E7D-D5AF-F9F3-77F64A51844A}"/>
                </a:ext>
              </a:extLst>
            </p:cNvPr>
            <p:cNvSpPr/>
            <p:nvPr/>
          </p:nvSpPr>
          <p:spPr>
            <a:xfrm>
              <a:off x="9518056" y="1886043"/>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90" name="Graphic 125">
              <a:extLst>
                <a:ext uri="{FF2B5EF4-FFF2-40B4-BE49-F238E27FC236}">
                  <a16:creationId xmlns:a16="http://schemas.microsoft.com/office/drawing/2014/main" id="{48F47860-F897-5236-5D8E-35EB578F6A34}"/>
                </a:ext>
              </a:extLst>
            </p:cNvPr>
            <p:cNvSpPr/>
            <p:nvPr/>
          </p:nvSpPr>
          <p:spPr>
            <a:xfrm>
              <a:off x="9547800" y="1645975"/>
              <a:ext cx="654738" cy="235638"/>
            </a:xfrm>
            <a:custGeom>
              <a:avLst/>
              <a:gdLst/>
              <a:ahLst/>
              <a:cxnLst/>
              <a:rect l="l" t="t" r="r" b="b"/>
              <a:pathLst>
                <a:path w="655320" h="236220">
                  <a:moveTo>
                    <a:pt x="654957" y="235898"/>
                  </a:moveTo>
                  <a:lnTo>
                    <a:pt x="0" y="235898"/>
                  </a:lnTo>
                  <a:lnTo>
                    <a:pt x="0" y="0"/>
                  </a:lnTo>
                  <a:lnTo>
                    <a:pt x="59541" y="24458"/>
                  </a:lnTo>
                  <a:lnTo>
                    <a:pt x="119083" y="90061"/>
                  </a:lnTo>
                  <a:lnTo>
                    <a:pt x="178624" y="46402"/>
                  </a:lnTo>
                  <a:lnTo>
                    <a:pt x="238166" y="72003"/>
                  </a:lnTo>
                  <a:lnTo>
                    <a:pt x="297707" y="50288"/>
                  </a:lnTo>
                  <a:lnTo>
                    <a:pt x="357249" y="45945"/>
                  </a:lnTo>
                  <a:lnTo>
                    <a:pt x="416790" y="49145"/>
                  </a:lnTo>
                  <a:lnTo>
                    <a:pt x="476332" y="50745"/>
                  </a:lnTo>
                  <a:lnTo>
                    <a:pt x="535874" y="66746"/>
                  </a:lnTo>
                  <a:lnTo>
                    <a:pt x="595415" y="70860"/>
                  </a:lnTo>
                  <a:lnTo>
                    <a:pt x="654957" y="88004"/>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91" name="Graphic 126">
              <a:extLst>
                <a:ext uri="{FF2B5EF4-FFF2-40B4-BE49-F238E27FC236}">
                  <a16:creationId xmlns:a16="http://schemas.microsoft.com/office/drawing/2014/main" id="{86923A61-6F5F-0CAA-FC11-54AFDBFF3289}"/>
                </a:ext>
              </a:extLst>
            </p:cNvPr>
            <p:cNvSpPr/>
            <p:nvPr/>
          </p:nvSpPr>
          <p:spPr>
            <a:xfrm>
              <a:off x="9547800" y="1645975"/>
              <a:ext cx="654738" cy="89948"/>
            </a:xfrm>
            <a:custGeom>
              <a:avLst/>
              <a:gdLst/>
              <a:ahLst/>
              <a:cxnLst/>
              <a:rect l="l" t="t" r="r" b="b"/>
              <a:pathLst>
                <a:path w="655320" h="90170">
                  <a:moveTo>
                    <a:pt x="0" y="0"/>
                  </a:moveTo>
                  <a:lnTo>
                    <a:pt x="59541" y="24458"/>
                  </a:lnTo>
                  <a:lnTo>
                    <a:pt x="119083" y="90061"/>
                  </a:lnTo>
                  <a:lnTo>
                    <a:pt x="178624" y="46402"/>
                  </a:lnTo>
                  <a:lnTo>
                    <a:pt x="238166" y="72003"/>
                  </a:lnTo>
                  <a:lnTo>
                    <a:pt x="297707" y="50288"/>
                  </a:lnTo>
                  <a:lnTo>
                    <a:pt x="357249" y="45945"/>
                  </a:lnTo>
                  <a:lnTo>
                    <a:pt x="416790" y="49145"/>
                  </a:lnTo>
                  <a:lnTo>
                    <a:pt x="476332" y="50745"/>
                  </a:lnTo>
                  <a:lnTo>
                    <a:pt x="535874" y="66746"/>
                  </a:lnTo>
                  <a:lnTo>
                    <a:pt x="595415" y="70860"/>
                  </a:lnTo>
                  <a:lnTo>
                    <a:pt x="654957" y="88004"/>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292" name="Graphic 127">
              <a:extLst>
                <a:ext uri="{FF2B5EF4-FFF2-40B4-BE49-F238E27FC236}">
                  <a16:creationId xmlns:a16="http://schemas.microsoft.com/office/drawing/2014/main" id="{34BCFFB8-5035-C1D7-3B01-1273DBC52448}"/>
                </a:ext>
              </a:extLst>
            </p:cNvPr>
            <p:cNvSpPr/>
            <p:nvPr/>
          </p:nvSpPr>
          <p:spPr>
            <a:xfrm>
              <a:off x="9537083" y="1634210"/>
              <a:ext cx="666792" cy="114652"/>
            </a:xfrm>
            <a:custGeom>
              <a:avLst/>
              <a:gdLst/>
              <a:ahLst/>
              <a:cxnLst/>
              <a:rect l="l" t="t" r="r" b="b"/>
              <a:pathLst>
                <a:path w="667385" h="114935">
                  <a:moveTo>
                    <a:pt x="19050" y="7823"/>
                  </a:moveTo>
                  <a:lnTo>
                    <a:pt x="11226" y="0"/>
                  </a:lnTo>
                  <a:lnTo>
                    <a:pt x="7823" y="12"/>
                  </a:lnTo>
                  <a:lnTo>
                    <a:pt x="0" y="7835"/>
                  </a:lnTo>
                  <a:lnTo>
                    <a:pt x="0" y="11239"/>
                  </a:lnTo>
                  <a:lnTo>
                    <a:pt x="7835" y="19062"/>
                  </a:lnTo>
                  <a:lnTo>
                    <a:pt x="11226" y="19062"/>
                  </a:lnTo>
                  <a:lnTo>
                    <a:pt x="19050" y="11239"/>
                  </a:lnTo>
                  <a:lnTo>
                    <a:pt x="19050" y="9537"/>
                  </a:lnTo>
                  <a:lnTo>
                    <a:pt x="19050" y="7823"/>
                  </a:lnTo>
                  <a:close/>
                </a:path>
                <a:path w="667385" h="114935">
                  <a:moveTo>
                    <a:pt x="76212" y="36398"/>
                  </a:moveTo>
                  <a:lnTo>
                    <a:pt x="68376" y="28587"/>
                  </a:lnTo>
                  <a:lnTo>
                    <a:pt x="64973" y="28587"/>
                  </a:lnTo>
                  <a:lnTo>
                    <a:pt x="57162" y="36423"/>
                  </a:lnTo>
                  <a:lnTo>
                    <a:pt x="57162" y="39827"/>
                  </a:lnTo>
                  <a:lnTo>
                    <a:pt x="64998" y="47650"/>
                  </a:lnTo>
                  <a:lnTo>
                    <a:pt x="68402" y="47637"/>
                  </a:lnTo>
                  <a:lnTo>
                    <a:pt x="76212" y="39814"/>
                  </a:lnTo>
                  <a:lnTo>
                    <a:pt x="76212" y="38112"/>
                  </a:lnTo>
                  <a:lnTo>
                    <a:pt x="76212" y="36398"/>
                  </a:lnTo>
                  <a:close/>
                </a:path>
                <a:path w="667385" h="114935">
                  <a:moveTo>
                    <a:pt x="133375" y="103085"/>
                  </a:moveTo>
                  <a:lnTo>
                    <a:pt x="125539" y="95275"/>
                  </a:lnTo>
                  <a:lnTo>
                    <a:pt x="122135" y="95275"/>
                  </a:lnTo>
                  <a:lnTo>
                    <a:pt x="114325" y="103111"/>
                  </a:lnTo>
                  <a:lnTo>
                    <a:pt x="114325" y="106514"/>
                  </a:lnTo>
                  <a:lnTo>
                    <a:pt x="122148" y="114325"/>
                  </a:lnTo>
                  <a:lnTo>
                    <a:pt x="125552" y="114325"/>
                  </a:lnTo>
                  <a:lnTo>
                    <a:pt x="133375" y="106502"/>
                  </a:lnTo>
                  <a:lnTo>
                    <a:pt x="133375" y="104800"/>
                  </a:lnTo>
                  <a:lnTo>
                    <a:pt x="133375" y="103085"/>
                  </a:lnTo>
                  <a:close/>
                </a:path>
                <a:path w="667385" h="114935">
                  <a:moveTo>
                    <a:pt x="190538" y="55448"/>
                  </a:moveTo>
                  <a:lnTo>
                    <a:pt x="182702" y="47637"/>
                  </a:lnTo>
                  <a:lnTo>
                    <a:pt x="179311" y="47637"/>
                  </a:lnTo>
                  <a:lnTo>
                    <a:pt x="171488" y="55460"/>
                  </a:lnTo>
                  <a:lnTo>
                    <a:pt x="171488" y="58864"/>
                  </a:lnTo>
                  <a:lnTo>
                    <a:pt x="179311" y="66687"/>
                  </a:lnTo>
                  <a:lnTo>
                    <a:pt x="182702" y="66687"/>
                  </a:lnTo>
                  <a:lnTo>
                    <a:pt x="190538" y="58864"/>
                  </a:lnTo>
                  <a:lnTo>
                    <a:pt x="190538" y="57162"/>
                  </a:lnTo>
                  <a:lnTo>
                    <a:pt x="190538" y="55448"/>
                  </a:lnTo>
                  <a:close/>
                </a:path>
                <a:path w="667385" h="114935">
                  <a:moveTo>
                    <a:pt x="257225" y="84035"/>
                  </a:moveTo>
                  <a:lnTo>
                    <a:pt x="249389" y="76212"/>
                  </a:lnTo>
                  <a:lnTo>
                    <a:pt x="245986" y="76212"/>
                  </a:lnTo>
                  <a:lnTo>
                    <a:pt x="238163" y="84035"/>
                  </a:lnTo>
                  <a:lnTo>
                    <a:pt x="238163" y="87439"/>
                  </a:lnTo>
                  <a:lnTo>
                    <a:pt x="245986" y="95262"/>
                  </a:lnTo>
                  <a:lnTo>
                    <a:pt x="249389" y="95262"/>
                  </a:lnTo>
                  <a:lnTo>
                    <a:pt x="257225" y="87452"/>
                  </a:lnTo>
                  <a:lnTo>
                    <a:pt x="257225" y="85750"/>
                  </a:lnTo>
                  <a:lnTo>
                    <a:pt x="257225" y="84035"/>
                  </a:lnTo>
                  <a:close/>
                </a:path>
                <a:path w="667385" h="114935">
                  <a:moveTo>
                    <a:pt x="314388" y="66687"/>
                  </a:moveTo>
                  <a:lnTo>
                    <a:pt x="306552" y="57162"/>
                  </a:lnTo>
                  <a:lnTo>
                    <a:pt x="303149" y="57162"/>
                  </a:lnTo>
                  <a:lnTo>
                    <a:pt x="295325" y="64985"/>
                  </a:lnTo>
                  <a:lnTo>
                    <a:pt x="295325" y="68389"/>
                  </a:lnTo>
                  <a:lnTo>
                    <a:pt x="303149" y="76212"/>
                  </a:lnTo>
                  <a:lnTo>
                    <a:pt x="306552" y="76212"/>
                  </a:lnTo>
                  <a:lnTo>
                    <a:pt x="314388" y="66687"/>
                  </a:lnTo>
                  <a:close/>
                </a:path>
                <a:path w="667385" h="114935">
                  <a:moveTo>
                    <a:pt x="371538" y="55448"/>
                  </a:moveTo>
                  <a:lnTo>
                    <a:pt x="363715" y="47637"/>
                  </a:lnTo>
                  <a:lnTo>
                    <a:pt x="360311" y="47637"/>
                  </a:lnTo>
                  <a:lnTo>
                    <a:pt x="352488" y="55460"/>
                  </a:lnTo>
                  <a:lnTo>
                    <a:pt x="352488" y="58864"/>
                  </a:lnTo>
                  <a:lnTo>
                    <a:pt x="360311" y="66687"/>
                  </a:lnTo>
                  <a:lnTo>
                    <a:pt x="363715" y="66687"/>
                  </a:lnTo>
                  <a:lnTo>
                    <a:pt x="371538" y="58864"/>
                  </a:lnTo>
                  <a:lnTo>
                    <a:pt x="371538" y="57162"/>
                  </a:lnTo>
                  <a:lnTo>
                    <a:pt x="371538" y="55448"/>
                  </a:lnTo>
                  <a:close/>
                </a:path>
                <a:path w="667385" h="114935">
                  <a:moveTo>
                    <a:pt x="428701" y="55448"/>
                  </a:moveTo>
                  <a:lnTo>
                    <a:pt x="420878" y="47637"/>
                  </a:lnTo>
                  <a:lnTo>
                    <a:pt x="417474" y="47637"/>
                  </a:lnTo>
                  <a:lnTo>
                    <a:pt x="409651" y="55460"/>
                  </a:lnTo>
                  <a:lnTo>
                    <a:pt x="409651" y="58864"/>
                  </a:lnTo>
                  <a:lnTo>
                    <a:pt x="417474" y="66687"/>
                  </a:lnTo>
                  <a:lnTo>
                    <a:pt x="420878" y="66687"/>
                  </a:lnTo>
                  <a:lnTo>
                    <a:pt x="428701" y="58864"/>
                  </a:lnTo>
                  <a:lnTo>
                    <a:pt x="428701" y="57162"/>
                  </a:lnTo>
                  <a:lnTo>
                    <a:pt x="428701" y="55448"/>
                  </a:lnTo>
                  <a:close/>
                </a:path>
                <a:path w="667385" h="114935">
                  <a:moveTo>
                    <a:pt x="495388" y="64985"/>
                  </a:moveTo>
                  <a:lnTo>
                    <a:pt x="487565" y="57162"/>
                  </a:lnTo>
                  <a:lnTo>
                    <a:pt x="484162" y="57162"/>
                  </a:lnTo>
                  <a:lnTo>
                    <a:pt x="476338" y="64985"/>
                  </a:lnTo>
                  <a:lnTo>
                    <a:pt x="476338" y="68389"/>
                  </a:lnTo>
                  <a:lnTo>
                    <a:pt x="484162" y="76212"/>
                  </a:lnTo>
                  <a:lnTo>
                    <a:pt x="487565" y="76212"/>
                  </a:lnTo>
                  <a:lnTo>
                    <a:pt x="495388" y="68389"/>
                  </a:lnTo>
                  <a:lnTo>
                    <a:pt x="495388" y="66687"/>
                  </a:lnTo>
                  <a:lnTo>
                    <a:pt x="495388" y="64985"/>
                  </a:lnTo>
                  <a:close/>
                </a:path>
                <a:path w="667385" h="114935">
                  <a:moveTo>
                    <a:pt x="552551" y="74510"/>
                  </a:moveTo>
                  <a:lnTo>
                    <a:pt x="544715" y="66687"/>
                  </a:lnTo>
                  <a:lnTo>
                    <a:pt x="541312" y="66687"/>
                  </a:lnTo>
                  <a:lnTo>
                    <a:pt x="533488" y="74510"/>
                  </a:lnTo>
                  <a:lnTo>
                    <a:pt x="533488" y="77914"/>
                  </a:lnTo>
                  <a:lnTo>
                    <a:pt x="541312" y="85737"/>
                  </a:lnTo>
                  <a:lnTo>
                    <a:pt x="544715" y="85737"/>
                  </a:lnTo>
                  <a:lnTo>
                    <a:pt x="552551" y="77914"/>
                  </a:lnTo>
                  <a:lnTo>
                    <a:pt x="552551" y="76212"/>
                  </a:lnTo>
                  <a:lnTo>
                    <a:pt x="552551" y="74510"/>
                  </a:lnTo>
                  <a:close/>
                </a:path>
                <a:path w="667385" h="114935">
                  <a:moveTo>
                    <a:pt x="609714" y="85750"/>
                  </a:moveTo>
                  <a:lnTo>
                    <a:pt x="601878" y="76212"/>
                  </a:lnTo>
                  <a:lnTo>
                    <a:pt x="598474" y="76212"/>
                  </a:lnTo>
                  <a:lnTo>
                    <a:pt x="590651" y="84035"/>
                  </a:lnTo>
                  <a:lnTo>
                    <a:pt x="590651" y="87439"/>
                  </a:lnTo>
                  <a:lnTo>
                    <a:pt x="598474" y="95262"/>
                  </a:lnTo>
                  <a:lnTo>
                    <a:pt x="601878" y="95262"/>
                  </a:lnTo>
                  <a:lnTo>
                    <a:pt x="609714" y="85750"/>
                  </a:lnTo>
                  <a:close/>
                </a:path>
                <a:path w="667385" h="114935">
                  <a:moveTo>
                    <a:pt x="666864" y="93560"/>
                  </a:moveTo>
                  <a:lnTo>
                    <a:pt x="659041" y="85737"/>
                  </a:lnTo>
                  <a:lnTo>
                    <a:pt x="655637" y="85737"/>
                  </a:lnTo>
                  <a:lnTo>
                    <a:pt x="647814" y="93560"/>
                  </a:lnTo>
                  <a:lnTo>
                    <a:pt x="647814" y="96964"/>
                  </a:lnTo>
                  <a:lnTo>
                    <a:pt x="659041" y="104800"/>
                  </a:lnTo>
                  <a:lnTo>
                    <a:pt x="660628" y="104368"/>
                  </a:lnTo>
                  <a:lnTo>
                    <a:pt x="663575" y="102666"/>
                  </a:lnTo>
                  <a:lnTo>
                    <a:pt x="664743" y="101511"/>
                  </a:lnTo>
                  <a:lnTo>
                    <a:pt x="666445" y="98564"/>
                  </a:lnTo>
                  <a:lnTo>
                    <a:pt x="666864" y="96977"/>
                  </a:lnTo>
                  <a:lnTo>
                    <a:pt x="666864" y="95275"/>
                  </a:lnTo>
                  <a:lnTo>
                    <a:pt x="666864" y="93560"/>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293" name="Group 6292">
            <a:extLst>
              <a:ext uri="{FF2B5EF4-FFF2-40B4-BE49-F238E27FC236}">
                <a16:creationId xmlns:a16="http://schemas.microsoft.com/office/drawing/2014/main" id="{928FF3F2-7E60-ABB3-2C8D-8BC8B915038E}"/>
              </a:ext>
            </a:extLst>
          </p:cNvPr>
          <p:cNvGrpSpPr/>
          <p:nvPr/>
        </p:nvGrpSpPr>
        <p:grpSpPr>
          <a:xfrm>
            <a:off x="6429455" y="2529724"/>
            <a:ext cx="2912683" cy="1233488"/>
            <a:chOff x="200944" y="456090"/>
            <a:chExt cx="2912683" cy="1233488"/>
          </a:xfrm>
        </p:grpSpPr>
        <p:grpSp>
          <p:nvGrpSpPr>
            <p:cNvPr id="6294" name="Group 6293">
              <a:extLst>
                <a:ext uri="{FF2B5EF4-FFF2-40B4-BE49-F238E27FC236}">
                  <a16:creationId xmlns:a16="http://schemas.microsoft.com/office/drawing/2014/main" id="{3A6AC688-0EBD-FE62-D3CB-18819D21235E}"/>
                </a:ext>
              </a:extLst>
            </p:cNvPr>
            <p:cNvGrpSpPr/>
            <p:nvPr/>
          </p:nvGrpSpPr>
          <p:grpSpPr>
            <a:xfrm>
              <a:off x="200944" y="456090"/>
              <a:ext cx="2912683" cy="1233488"/>
              <a:chOff x="200944" y="456090"/>
              <a:chExt cx="2912683" cy="1233488"/>
            </a:xfrm>
          </p:grpSpPr>
          <p:graphicFrame>
            <p:nvGraphicFramePr>
              <p:cNvPr id="6296" name="Object 6295">
                <a:extLst>
                  <a:ext uri="{FF2B5EF4-FFF2-40B4-BE49-F238E27FC236}">
                    <a16:creationId xmlns:a16="http://schemas.microsoft.com/office/drawing/2014/main" id="{51F6E7F9-1E5B-C08D-B815-AD48491E27CF}"/>
                  </a:ext>
                </a:extLst>
              </p:cNvPr>
              <p:cNvGraphicFramePr>
                <a:graphicFrameLocks noChangeAspect="1"/>
              </p:cNvGraphicFramePr>
              <p:nvPr>
                <p:extLst>
                  <p:ext uri="{D42A27DB-BD31-4B8C-83A1-F6EECF244321}">
                    <p14:modId xmlns:p14="http://schemas.microsoft.com/office/powerpoint/2010/main" val="1189919017"/>
                  </p:ext>
                </p:extLst>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9" name="Object 8">
                            <a:extLst>
                              <a:ext uri="{FF2B5EF4-FFF2-40B4-BE49-F238E27FC236}">
                                <a16:creationId xmlns:a16="http://schemas.microsoft.com/office/drawing/2014/main" id="{80C40B5A-1F0F-DF46-B90E-9B33FA25F875}"/>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297" name="TextBox 6296">
                <a:extLst>
                  <a:ext uri="{FF2B5EF4-FFF2-40B4-BE49-F238E27FC236}">
                    <a16:creationId xmlns:a16="http://schemas.microsoft.com/office/drawing/2014/main" id="{57BB7774-03F2-F8B3-DFCD-55DA3F473F07}"/>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295" name="TextBox 6294">
              <a:extLst>
                <a:ext uri="{FF2B5EF4-FFF2-40B4-BE49-F238E27FC236}">
                  <a16:creationId xmlns:a16="http://schemas.microsoft.com/office/drawing/2014/main" id="{8E14A0FB-AF1E-BBBE-1984-31B23FE15361}"/>
                </a:ext>
              </a:extLst>
            </p:cNvPr>
            <p:cNvSpPr txBox="1"/>
            <p:nvPr/>
          </p:nvSpPr>
          <p:spPr>
            <a:xfrm>
              <a:off x="479391" y="4727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66</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298" name="Group 6297">
            <a:extLst>
              <a:ext uri="{FF2B5EF4-FFF2-40B4-BE49-F238E27FC236}">
                <a16:creationId xmlns:a16="http://schemas.microsoft.com/office/drawing/2014/main" id="{96FAF717-19A5-33A9-DBF4-5AD30DE5CBAF}"/>
              </a:ext>
            </a:extLst>
          </p:cNvPr>
          <p:cNvGrpSpPr/>
          <p:nvPr/>
        </p:nvGrpSpPr>
        <p:grpSpPr>
          <a:xfrm>
            <a:off x="6399189" y="4939243"/>
            <a:ext cx="2912683" cy="1233488"/>
            <a:chOff x="193672" y="3635704"/>
            <a:chExt cx="2912683" cy="1233488"/>
          </a:xfrm>
        </p:grpSpPr>
        <p:grpSp>
          <p:nvGrpSpPr>
            <p:cNvPr id="6299" name="Group 6298">
              <a:extLst>
                <a:ext uri="{FF2B5EF4-FFF2-40B4-BE49-F238E27FC236}">
                  <a16:creationId xmlns:a16="http://schemas.microsoft.com/office/drawing/2014/main" id="{BCA5986A-494C-2B85-F41A-98E128D38A32}"/>
                </a:ext>
              </a:extLst>
            </p:cNvPr>
            <p:cNvGrpSpPr/>
            <p:nvPr/>
          </p:nvGrpSpPr>
          <p:grpSpPr>
            <a:xfrm>
              <a:off x="193672" y="3635704"/>
              <a:ext cx="2912683" cy="1233488"/>
              <a:chOff x="3849237" y="2804692"/>
              <a:chExt cx="2912683" cy="1233488"/>
            </a:xfrm>
          </p:grpSpPr>
          <p:graphicFrame>
            <p:nvGraphicFramePr>
              <p:cNvPr id="6301" name="Object 6300">
                <a:extLst>
                  <a:ext uri="{FF2B5EF4-FFF2-40B4-BE49-F238E27FC236}">
                    <a16:creationId xmlns:a16="http://schemas.microsoft.com/office/drawing/2014/main" id="{532DA34D-7E0B-5104-59D7-369202767C6F}"/>
                  </a:ext>
                </a:extLst>
              </p:cNvPr>
              <p:cNvGraphicFramePr>
                <a:graphicFrameLocks noChangeAspect="1"/>
              </p:cNvGraphicFramePr>
              <p:nvPr>
                <p:extLst>
                  <p:ext uri="{D42A27DB-BD31-4B8C-83A1-F6EECF244321}">
                    <p14:modId xmlns:p14="http://schemas.microsoft.com/office/powerpoint/2010/main" val="2813615868"/>
                  </p:ext>
                </p:extLst>
              </p:nvPr>
            </p:nvGraphicFramePr>
            <p:xfrm>
              <a:off x="3849237" y="2804692"/>
              <a:ext cx="2912683" cy="1233488"/>
            </p:xfrm>
            <a:graphic>
              <a:graphicData uri="http://schemas.openxmlformats.org/presentationml/2006/ole">
                <mc:AlternateContent xmlns:mc="http://schemas.openxmlformats.org/markup-compatibility/2006">
                  <mc:Choice xmlns:v="urn:schemas-microsoft-com:vml" Requires="v">
                    <p:oleObj name="Document" r:id="rId7" imgW="2956511" imgH="1249293" progId="Word.Document.12">
                      <p:embed/>
                    </p:oleObj>
                  </mc:Choice>
                  <mc:Fallback>
                    <p:oleObj name="Document" r:id="rId7" imgW="2956511" imgH="1249293" progId="Word.Document.12">
                      <p:embed/>
                      <p:pic>
                        <p:nvPicPr>
                          <p:cNvPr id="14" name="Object 13">
                            <a:extLst>
                              <a:ext uri="{FF2B5EF4-FFF2-40B4-BE49-F238E27FC236}">
                                <a16:creationId xmlns:a16="http://schemas.microsoft.com/office/drawing/2014/main" id="{E2551E7E-0BC1-456E-0A1B-6F1280729302}"/>
                              </a:ext>
                            </a:extLst>
                          </p:cNvPr>
                          <p:cNvPicPr/>
                          <p:nvPr/>
                        </p:nvPicPr>
                        <p:blipFill>
                          <a:blip r:embed="rId8"/>
                          <a:stretch>
                            <a:fillRect/>
                          </a:stretch>
                        </p:blipFill>
                        <p:spPr>
                          <a:xfrm>
                            <a:off x="3849237" y="2804692"/>
                            <a:ext cx="2912683" cy="1233488"/>
                          </a:xfrm>
                          <a:prstGeom prst="rect">
                            <a:avLst/>
                          </a:prstGeom>
                        </p:spPr>
                      </p:pic>
                    </p:oleObj>
                  </mc:Fallback>
                </mc:AlternateContent>
              </a:graphicData>
            </a:graphic>
          </p:graphicFrame>
          <p:sp>
            <p:nvSpPr>
              <p:cNvPr id="6302" name="TextBox 6301">
                <a:extLst>
                  <a:ext uri="{FF2B5EF4-FFF2-40B4-BE49-F238E27FC236}">
                    <a16:creationId xmlns:a16="http://schemas.microsoft.com/office/drawing/2014/main" id="{17E16677-06A4-D6B5-4C2D-6C0CC995D57B}"/>
                  </a:ext>
                </a:extLst>
              </p:cNvPr>
              <p:cNvSpPr txBox="1"/>
              <p:nvPr/>
            </p:nvSpPr>
            <p:spPr>
              <a:xfrm>
                <a:off x="3984233" y="3624997"/>
                <a:ext cx="2347851"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00" name="TextBox 6299">
              <a:extLst>
                <a:ext uri="{FF2B5EF4-FFF2-40B4-BE49-F238E27FC236}">
                  <a16:creationId xmlns:a16="http://schemas.microsoft.com/office/drawing/2014/main" id="{A1C16221-7FC5-8582-C2A3-A757ECABFA1B}"/>
                </a:ext>
              </a:extLst>
            </p:cNvPr>
            <p:cNvSpPr txBox="1"/>
            <p:nvPr/>
          </p:nvSpPr>
          <p:spPr>
            <a:xfrm>
              <a:off x="468737" y="3709699"/>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75.14</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303" name="Group 6302">
            <a:extLst>
              <a:ext uri="{FF2B5EF4-FFF2-40B4-BE49-F238E27FC236}">
                <a16:creationId xmlns:a16="http://schemas.microsoft.com/office/drawing/2014/main" id="{CE7E8C09-14AD-D0D5-4E8F-CB68B935A806}"/>
              </a:ext>
            </a:extLst>
          </p:cNvPr>
          <p:cNvGrpSpPr/>
          <p:nvPr/>
        </p:nvGrpSpPr>
        <p:grpSpPr>
          <a:xfrm>
            <a:off x="6378671" y="3701728"/>
            <a:ext cx="2952750" cy="1233487"/>
            <a:chOff x="88263" y="2035820"/>
            <a:chExt cx="2952750" cy="1233487"/>
          </a:xfrm>
        </p:grpSpPr>
        <p:grpSp>
          <p:nvGrpSpPr>
            <p:cNvPr id="6304" name="Group 6303">
              <a:extLst>
                <a:ext uri="{FF2B5EF4-FFF2-40B4-BE49-F238E27FC236}">
                  <a16:creationId xmlns:a16="http://schemas.microsoft.com/office/drawing/2014/main" id="{5C10F655-C531-19D5-322E-C4E80B9A58C9}"/>
                </a:ext>
              </a:extLst>
            </p:cNvPr>
            <p:cNvGrpSpPr/>
            <p:nvPr/>
          </p:nvGrpSpPr>
          <p:grpSpPr>
            <a:xfrm>
              <a:off x="88263" y="2035820"/>
              <a:ext cx="2952750" cy="1233487"/>
              <a:chOff x="137087" y="1741520"/>
              <a:chExt cx="2952750" cy="1233487"/>
            </a:xfrm>
          </p:grpSpPr>
          <p:graphicFrame>
            <p:nvGraphicFramePr>
              <p:cNvPr id="6306" name="Object 6305">
                <a:extLst>
                  <a:ext uri="{FF2B5EF4-FFF2-40B4-BE49-F238E27FC236}">
                    <a16:creationId xmlns:a16="http://schemas.microsoft.com/office/drawing/2014/main" id="{6E0C4F6F-4FEF-4315-E929-4AEBEA6CF7DF}"/>
                  </a:ext>
                </a:extLst>
              </p:cNvPr>
              <p:cNvGraphicFramePr>
                <a:graphicFrameLocks noChangeAspect="1"/>
              </p:cNvGraphicFramePr>
              <p:nvPr>
                <p:extLst>
                  <p:ext uri="{D42A27DB-BD31-4B8C-83A1-F6EECF244321}">
                    <p14:modId xmlns:p14="http://schemas.microsoft.com/office/powerpoint/2010/main" val="1212754520"/>
                  </p:ext>
                </p:extLst>
              </p:nvPr>
            </p:nvGraphicFramePr>
            <p:xfrm>
              <a:off x="137087" y="1741520"/>
              <a:ext cx="2952750" cy="1233487"/>
            </p:xfrm>
            <a:graphic>
              <a:graphicData uri="http://schemas.openxmlformats.org/presentationml/2006/ole">
                <mc:AlternateContent xmlns:mc="http://schemas.openxmlformats.org/markup-compatibility/2006">
                  <mc:Choice xmlns:v="urn:schemas-microsoft-com:vml" Requires="v">
                    <p:oleObj name="Document" r:id="rId9" imgW="2958395" imgH="1246463" progId="Word.Document.12">
                      <p:embed/>
                    </p:oleObj>
                  </mc:Choice>
                  <mc:Fallback>
                    <p:oleObj name="Document" r:id="rId9" imgW="2958395" imgH="1246463" progId="Word.Document.12">
                      <p:embed/>
                      <p:pic>
                        <p:nvPicPr>
                          <p:cNvPr id="4" name="Object 3">
                            <a:extLst>
                              <a:ext uri="{FF2B5EF4-FFF2-40B4-BE49-F238E27FC236}">
                                <a16:creationId xmlns:a16="http://schemas.microsoft.com/office/drawing/2014/main" id="{1B71F248-8731-D405-D088-B0024265AFFA}"/>
                              </a:ext>
                            </a:extLst>
                          </p:cNvPr>
                          <p:cNvPicPr/>
                          <p:nvPr/>
                        </p:nvPicPr>
                        <p:blipFill>
                          <a:blip r:embed="rId4"/>
                          <a:stretch>
                            <a:fillRect/>
                          </a:stretch>
                        </p:blipFill>
                        <p:spPr>
                          <a:xfrm>
                            <a:off x="137087" y="1741520"/>
                            <a:ext cx="2952750" cy="1233487"/>
                          </a:xfrm>
                          <a:prstGeom prst="rect">
                            <a:avLst/>
                          </a:prstGeom>
                        </p:spPr>
                      </p:pic>
                    </p:oleObj>
                  </mc:Fallback>
                </mc:AlternateContent>
              </a:graphicData>
            </a:graphic>
          </p:graphicFrame>
          <p:sp>
            <p:nvSpPr>
              <p:cNvPr id="6307" name="TextBox 6306">
                <a:extLst>
                  <a:ext uri="{FF2B5EF4-FFF2-40B4-BE49-F238E27FC236}">
                    <a16:creationId xmlns:a16="http://schemas.microsoft.com/office/drawing/2014/main" id="{EA35996A-4AF1-A24E-8352-F2BE6BF15571}"/>
                  </a:ext>
                </a:extLst>
              </p:cNvPr>
              <p:cNvSpPr txBox="1"/>
              <p:nvPr/>
            </p:nvSpPr>
            <p:spPr>
              <a:xfrm>
                <a:off x="284128" y="2547969"/>
                <a:ext cx="2266950"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05" name="TextBox 6304">
              <a:extLst>
                <a:ext uri="{FF2B5EF4-FFF2-40B4-BE49-F238E27FC236}">
                  <a16:creationId xmlns:a16="http://schemas.microsoft.com/office/drawing/2014/main" id="{9449D36B-94D1-F472-5D59-B80F9D5ED888}"/>
                </a:ext>
              </a:extLst>
            </p:cNvPr>
            <p:cNvSpPr txBox="1"/>
            <p:nvPr/>
          </p:nvSpPr>
          <p:spPr>
            <a:xfrm>
              <a:off x="403986" y="208445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77.61</a:t>
              </a:r>
            </a:p>
          </p:txBody>
        </p:sp>
      </p:grpSp>
      <p:grpSp>
        <p:nvGrpSpPr>
          <p:cNvPr id="6309" name="Group 6308">
            <a:extLst>
              <a:ext uri="{FF2B5EF4-FFF2-40B4-BE49-F238E27FC236}">
                <a16:creationId xmlns:a16="http://schemas.microsoft.com/office/drawing/2014/main" id="{5836194F-2CF6-AEE7-2215-05FEEE99FB21}"/>
              </a:ext>
            </a:extLst>
          </p:cNvPr>
          <p:cNvGrpSpPr/>
          <p:nvPr/>
        </p:nvGrpSpPr>
        <p:grpSpPr>
          <a:xfrm>
            <a:off x="8034271" y="2557786"/>
            <a:ext cx="714375" cy="253096"/>
            <a:chOff x="9489883" y="1913099"/>
            <a:chExt cx="714375" cy="253096"/>
          </a:xfrm>
        </p:grpSpPr>
        <p:sp>
          <p:nvSpPr>
            <p:cNvPr id="6310" name="Graphic 212">
              <a:extLst>
                <a:ext uri="{FF2B5EF4-FFF2-40B4-BE49-F238E27FC236}">
                  <a16:creationId xmlns:a16="http://schemas.microsoft.com/office/drawing/2014/main" id="{0C63374A-A8E5-D514-4FCA-51399B934DE3}"/>
                </a:ext>
              </a:extLst>
            </p:cNvPr>
            <p:cNvSpPr/>
            <p:nvPr/>
          </p:nvSpPr>
          <p:spPr>
            <a:xfrm>
              <a:off x="9489883" y="2164928"/>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11" name="Graphic 213">
              <a:extLst>
                <a:ext uri="{FF2B5EF4-FFF2-40B4-BE49-F238E27FC236}">
                  <a16:creationId xmlns:a16="http://schemas.microsoft.com/office/drawing/2014/main" id="{1C609BA1-5E27-B190-C230-15E76E2493C3}"/>
                </a:ext>
              </a:extLst>
            </p:cNvPr>
            <p:cNvSpPr/>
            <p:nvPr/>
          </p:nvSpPr>
          <p:spPr>
            <a:xfrm>
              <a:off x="9489883" y="2164928"/>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12" name="Graphic 214">
              <a:extLst>
                <a:ext uri="{FF2B5EF4-FFF2-40B4-BE49-F238E27FC236}">
                  <a16:creationId xmlns:a16="http://schemas.microsoft.com/office/drawing/2014/main" id="{865D1E61-478E-AE2D-2ED1-796060D3BCC2}"/>
                </a:ext>
              </a:extLst>
            </p:cNvPr>
            <p:cNvSpPr/>
            <p:nvPr/>
          </p:nvSpPr>
          <p:spPr>
            <a:xfrm>
              <a:off x="9519627" y="1924861"/>
              <a:ext cx="654738" cy="235638"/>
            </a:xfrm>
            <a:custGeom>
              <a:avLst/>
              <a:gdLst/>
              <a:ahLst/>
              <a:cxnLst/>
              <a:rect l="l" t="t" r="r" b="b"/>
              <a:pathLst>
                <a:path w="655320" h="236220">
                  <a:moveTo>
                    <a:pt x="654957" y="235898"/>
                  </a:moveTo>
                  <a:lnTo>
                    <a:pt x="0" y="235898"/>
                  </a:lnTo>
                  <a:lnTo>
                    <a:pt x="0" y="91738"/>
                  </a:lnTo>
                  <a:lnTo>
                    <a:pt x="59541" y="157265"/>
                  </a:lnTo>
                  <a:lnTo>
                    <a:pt x="119083" y="131054"/>
                  </a:lnTo>
                  <a:lnTo>
                    <a:pt x="178624" y="144159"/>
                  </a:lnTo>
                  <a:lnTo>
                    <a:pt x="238166" y="131054"/>
                  </a:lnTo>
                  <a:lnTo>
                    <a:pt x="297707" y="144159"/>
                  </a:lnTo>
                  <a:lnTo>
                    <a:pt x="357249" y="52421"/>
                  </a:lnTo>
                  <a:lnTo>
                    <a:pt x="416790" y="104843"/>
                  </a:lnTo>
                  <a:lnTo>
                    <a:pt x="476332" y="144159"/>
                  </a:lnTo>
                  <a:lnTo>
                    <a:pt x="535874" y="0"/>
                  </a:lnTo>
                  <a:lnTo>
                    <a:pt x="595415" y="104843"/>
                  </a:lnTo>
                  <a:lnTo>
                    <a:pt x="654957" y="131054"/>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13" name="Graphic 215">
              <a:extLst>
                <a:ext uri="{FF2B5EF4-FFF2-40B4-BE49-F238E27FC236}">
                  <a16:creationId xmlns:a16="http://schemas.microsoft.com/office/drawing/2014/main" id="{5F3D2434-867C-373B-EC8F-19EDE4809D27}"/>
                </a:ext>
              </a:extLst>
            </p:cNvPr>
            <p:cNvSpPr/>
            <p:nvPr/>
          </p:nvSpPr>
          <p:spPr>
            <a:xfrm>
              <a:off x="9519627" y="1924861"/>
              <a:ext cx="654738" cy="157092"/>
            </a:xfrm>
            <a:custGeom>
              <a:avLst/>
              <a:gdLst/>
              <a:ahLst/>
              <a:cxnLst/>
              <a:rect l="l" t="t" r="r" b="b"/>
              <a:pathLst>
                <a:path w="655320" h="157480">
                  <a:moveTo>
                    <a:pt x="0" y="91738"/>
                  </a:moveTo>
                  <a:lnTo>
                    <a:pt x="59541" y="157265"/>
                  </a:lnTo>
                  <a:lnTo>
                    <a:pt x="119083" y="131054"/>
                  </a:lnTo>
                  <a:lnTo>
                    <a:pt x="178624" y="144159"/>
                  </a:lnTo>
                  <a:lnTo>
                    <a:pt x="238166" y="131054"/>
                  </a:lnTo>
                  <a:lnTo>
                    <a:pt x="297707" y="144159"/>
                  </a:lnTo>
                  <a:lnTo>
                    <a:pt x="357249" y="52421"/>
                  </a:lnTo>
                  <a:lnTo>
                    <a:pt x="416790" y="104843"/>
                  </a:lnTo>
                  <a:lnTo>
                    <a:pt x="476332" y="144159"/>
                  </a:lnTo>
                  <a:lnTo>
                    <a:pt x="535874" y="0"/>
                  </a:lnTo>
                  <a:lnTo>
                    <a:pt x="595415" y="104843"/>
                  </a:lnTo>
                  <a:lnTo>
                    <a:pt x="654957" y="131054"/>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314" name="Graphic 216">
              <a:extLst>
                <a:ext uri="{FF2B5EF4-FFF2-40B4-BE49-F238E27FC236}">
                  <a16:creationId xmlns:a16="http://schemas.microsoft.com/office/drawing/2014/main" id="{E3749E2E-D46D-B58C-A8A0-B31DB5A893BE}"/>
                </a:ext>
              </a:extLst>
            </p:cNvPr>
            <p:cNvSpPr/>
            <p:nvPr/>
          </p:nvSpPr>
          <p:spPr>
            <a:xfrm>
              <a:off x="9508910" y="1913099"/>
              <a:ext cx="666792" cy="181163"/>
            </a:xfrm>
            <a:custGeom>
              <a:avLst/>
              <a:gdLst/>
              <a:ahLst/>
              <a:cxnLst/>
              <a:rect l="l" t="t" r="r" b="b"/>
              <a:pathLst>
                <a:path w="667385" h="181610">
                  <a:moveTo>
                    <a:pt x="19050" y="103085"/>
                  </a:moveTo>
                  <a:lnTo>
                    <a:pt x="11226" y="95262"/>
                  </a:lnTo>
                  <a:lnTo>
                    <a:pt x="7823" y="95275"/>
                  </a:lnTo>
                  <a:lnTo>
                    <a:pt x="0" y="103098"/>
                  </a:lnTo>
                  <a:lnTo>
                    <a:pt x="0" y="106502"/>
                  </a:lnTo>
                  <a:lnTo>
                    <a:pt x="7835" y="114325"/>
                  </a:lnTo>
                  <a:lnTo>
                    <a:pt x="11226" y="114325"/>
                  </a:lnTo>
                  <a:lnTo>
                    <a:pt x="19050" y="106502"/>
                  </a:lnTo>
                  <a:lnTo>
                    <a:pt x="19050" y="104800"/>
                  </a:lnTo>
                  <a:lnTo>
                    <a:pt x="19050" y="103085"/>
                  </a:lnTo>
                  <a:close/>
                </a:path>
                <a:path w="667385" h="181610">
                  <a:moveTo>
                    <a:pt x="76212" y="169773"/>
                  </a:moveTo>
                  <a:lnTo>
                    <a:pt x="68376" y="161963"/>
                  </a:lnTo>
                  <a:lnTo>
                    <a:pt x="64973" y="161963"/>
                  </a:lnTo>
                  <a:lnTo>
                    <a:pt x="57162" y="169799"/>
                  </a:lnTo>
                  <a:lnTo>
                    <a:pt x="57162" y="173202"/>
                  </a:lnTo>
                  <a:lnTo>
                    <a:pt x="64998" y="181013"/>
                  </a:lnTo>
                  <a:lnTo>
                    <a:pt x="68402" y="181013"/>
                  </a:lnTo>
                  <a:lnTo>
                    <a:pt x="76212" y="173177"/>
                  </a:lnTo>
                  <a:lnTo>
                    <a:pt x="76212" y="171475"/>
                  </a:lnTo>
                  <a:lnTo>
                    <a:pt x="76212" y="169773"/>
                  </a:lnTo>
                  <a:close/>
                </a:path>
                <a:path w="667385" h="181610">
                  <a:moveTo>
                    <a:pt x="133375" y="141185"/>
                  </a:moveTo>
                  <a:lnTo>
                    <a:pt x="125539" y="133375"/>
                  </a:lnTo>
                  <a:lnTo>
                    <a:pt x="122135" y="133375"/>
                  </a:lnTo>
                  <a:lnTo>
                    <a:pt x="114325" y="141211"/>
                  </a:lnTo>
                  <a:lnTo>
                    <a:pt x="114325" y="144614"/>
                  </a:lnTo>
                  <a:lnTo>
                    <a:pt x="122148" y="152438"/>
                  </a:lnTo>
                  <a:lnTo>
                    <a:pt x="125552" y="152425"/>
                  </a:lnTo>
                  <a:lnTo>
                    <a:pt x="133375" y="144602"/>
                  </a:lnTo>
                  <a:lnTo>
                    <a:pt x="133375" y="142900"/>
                  </a:lnTo>
                  <a:lnTo>
                    <a:pt x="133375" y="141185"/>
                  </a:lnTo>
                  <a:close/>
                </a:path>
                <a:path w="667385" h="181610">
                  <a:moveTo>
                    <a:pt x="190538" y="150710"/>
                  </a:moveTo>
                  <a:lnTo>
                    <a:pt x="182702" y="142900"/>
                  </a:lnTo>
                  <a:lnTo>
                    <a:pt x="179311" y="142900"/>
                  </a:lnTo>
                  <a:lnTo>
                    <a:pt x="171488" y="150723"/>
                  </a:lnTo>
                  <a:lnTo>
                    <a:pt x="171488" y="154127"/>
                  </a:lnTo>
                  <a:lnTo>
                    <a:pt x="179311" y="161950"/>
                  </a:lnTo>
                  <a:lnTo>
                    <a:pt x="182702" y="161950"/>
                  </a:lnTo>
                  <a:lnTo>
                    <a:pt x="190538" y="154127"/>
                  </a:lnTo>
                  <a:lnTo>
                    <a:pt x="190538" y="152425"/>
                  </a:lnTo>
                  <a:lnTo>
                    <a:pt x="190538" y="150710"/>
                  </a:lnTo>
                  <a:close/>
                </a:path>
                <a:path w="667385" h="181610">
                  <a:moveTo>
                    <a:pt x="257225" y="141185"/>
                  </a:moveTo>
                  <a:lnTo>
                    <a:pt x="249389" y="133375"/>
                  </a:lnTo>
                  <a:lnTo>
                    <a:pt x="245986" y="133375"/>
                  </a:lnTo>
                  <a:lnTo>
                    <a:pt x="238163" y="141198"/>
                  </a:lnTo>
                  <a:lnTo>
                    <a:pt x="238163" y="144602"/>
                  </a:lnTo>
                  <a:lnTo>
                    <a:pt x="245986" y="152425"/>
                  </a:lnTo>
                  <a:lnTo>
                    <a:pt x="249389" y="152425"/>
                  </a:lnTo>
                  <a:lnTo>
                    <a:pt x="257225" y="144602"/>
                  </a:lnTo>
                  <a:lnTo>
                    <a:pt x="257225" y="142900"/>
                  </a:lnTo>
                  <a:lnTo>
                    <a:pt x="257225" y="141185"/>
                  </a:lnTo>
                  <a:close/>
                </a:path>
                <a:path w="667385" h="181610">
                  <a:moveTo>
                    <a:pt x="314388" y="152425"/>
                  </a:moveTo>
                  <a:lnTo>
                    <a:pt x="306552" y="142900"/>
                  </a:lnTo>
                  <a:lnTo>
                    <a:pt x="303149" y="142900"/>
                  </a:lnTo>
                  <a:lnTo>
                    <a:pt x="295325" y="150723"/>
                  </a:lnTo>
                  <a:lnTo>
                    <a:pt x="295325" y="154127"/>
                  </a:lnTo>
                  <a:lnTo>
                    <a:pt x="303149" y="161950"/>
                  </a:lnTo>
                  <a:lnTo>
                    <a:pt x="306552" y="161950"/>
                  </a:lnTo>
                  <a:lnTo>
                    <a:pt x="314388" y="152425"/>
                  </a:lnTo>
                  <a:close/>
                </a:path>
                <a:path w="667385" h="181610">
                  <a:moveTo>
                    <a:pt x="371538" y="64973"/>
                  </a:moveTo>
                  <a:lnTo>
                    <a:pt x="363715" y="57162"/>
                  </a:lnTo>
                  <a:lnTo>
                    <a:pt x="360311" y="57162"/>
                  </a:lnTo>
                  <a:lnTo>
                    <a:pt x="352488" y="64985"/>
                  </a:lnTo>
                  <a:lnTo>
                    <a:pt x="352488" y="68389"/>
                  </a:lnTo>
                  <a:lnTo>
                    <a:pt x="360311" y="76212"/>
                  </a:lnTo>
                  <a:lnTo>
                    <a:pt x="363715" y="76212"/>
                  </a:lnTo>
                  <a:lnTo>
                    <a:pt x="371538" y="68389"/>
                  </a:lnTo>
                  <a:lnTo>
                    <a:pt x="371538" y="66687"/>
                  </a:lnTo>
                  <a:lnTo>
                    <a:pt x="371538" y="64973"/>
                  </a:lnTo>
                  <a:close/>
                </a:path>
                <a:path w="667385" h="181610">
                  <a:moveTo>
                    <a:pt x="428701" y="112610"/>
                  </a:moveTo>
                  <a:lnTo>
                    <a:pt x="420878" y="104787"/>
                  </a:lnTo>
                  <a:lnTo>
                    <a:pt x="417474" y="104787"/>
                  </a:lnTo>
                  <a:lnTo>
                    <a:pt x="409651" y="112610"/>
                  </a:lnTo>
                  <a:lnTo>
                    <a:pt x="409651" y="116014"/>
                  </a:lnTo>
                  <a:lnTo>
                    <a:pt x="417474" y="123837"/>
                  </a:lnTo>
                  <a:lnTo>
                    <a:pt x="420878" y="123837"/>
                  </a:lnTo>
                  <a:lnTo>
                    <a:pt x="428701" y="116027"/>
                  </a:lnTo>
                  <a:lnTo>
                    <a:pt x="428701" y="114325"/>
                  </a:lnTo>
                  <a:lnTo>
                    <a:pt x="428701" y="112610"/>
                  </a:lnTo>
                  <a:close/>
                </a:path>
                <a:path w="667385" h="181610">
                  <a:moveTo>
                    <a:pt x="495388" y="150710"/>
                  </a:moveTo>
                  <a:lnTo>
                    <a:pt x="487565" y="142900"/>
                  </a:lnTo>
                  <a:lnTo>
                    <a:pt x="484162" y="142900"/>
                  </a:lnTo>
                  <a:lnTo>
                    <a:pt x="476338" y="150723"/>
                  </a:lnTo>
                  <a:lnTo>
                    <a:pt x="476338" y="154127"/>
                  </a:lnTo>
                  <a:lnTo>
                    <a:pt x="484162" y="161950"/>
                  </a:lnTo>
                  <a:lnTo>
                    <a:pt x="487565" y="161950"/>
                  </a:lnTo>
                  <a:lnTo>
                    <a:pt x="495388" y="154127"/>
                  </a:lnTo>
                  <a:lnTo>
                    <a:pt x="495388" y="152425"/>
                  </a:lnTo>
                  <a:lnTo>
                    <a:pt x="495388" y="150710"/>
                  </a:lnTo>
                  <a:close/>
                </a:path>
                <a:path w="667385" h="181610">
                  <a:moveTo>
                    <a:pt x="552551" y="7823"/>
                  </a:moveTo>
                  <a:lnTo>
                    <a:pt x="544715" y="0"/>
                  </a:lnTo>
                  <a:lnTo>
                    <a:pt x="541312" y="0"/>
                  </a:lnTo>
                  <a:lnTo>
                    <a:pt x="533488" y="7823"/>
                  </a:lnTo>
                  <a:lnTo>
                    <a:pt x="533488" y="11226"/>
                  </a:lnTo>
                  <a:lnTo>
                    <a:pt x="541312" y="19050"/>
                  </a:lnTo>
                  <a:lnTo>
                    <a:pt x="544715" y="19050"/>
                  </a:lnTo>
                  <a:lnTo>
                    <a:pt x="552551" y="11226"/>
                  </a:lnTo>
                  <a:lnTo>
                    <a:pt x="552551" y="9525"/>
                  </a:lnTo>
                  <a:lnTo>
                    <a:pt x="552551" y="7823"/>
                  </a:lnTo>
                  <a:close/>
                </a:path>
                <a:path w="667385" h="181610">
                  <a:moveTo>
                    <a:pt x="609714" y="114325"/>
                  </a:moveTo>
                  <a:lnTo>
                    <a:pt x="601878" y="104787"/>
                  </a:lnTo>
                  <a:lnTo>
                    <a:pt x="598474" y="104787"/>
                  </a:lnTo>
                  <a:lnTo>
                    <a:pt x="590651" y="112610"/>
                  </a:lnTo>
                  <a:lnTo>
                    <a:pt x="590651" y="116014"/>
                  </a:lnTo>
                  <a:lnTo>
                    <a:pt x="598474" y="123837"/>
                  </a:lnTo>
                  <a:lnTo>
                    <a:pt x="601878" y="123837"/>
                  </a:lnTo>
                  <a:lnTo>
                    <a:pt x="609714" y="114325"/>
                  </a:lnTo>
                  <a:close/>
                </a:path>
                <a:path w="667385" h="181610">
                  <a:moveTo>
                    <a:pt x="666864" y="141185"/>
                  </a:moveTo>
                  <a:lnTo>
                    <a:pt x="659041" y="133375"/>
                  </a:lnTo>
                  <a:lnTo>
                    <a:pt x="655637" y="133375"/>
                  </a:lnTo>
                  <a:lnTo>
                    <a:pt x="647814" y="141198"/>
                  </a:lnTo>
                  <a:lnTo>
                    <a:pt x="647814" y="144602"/>
                  </a:lnTo>
                  <a:lnTo>
                    <a:pt x="655637" y="152425"/>
                  </a:lnTo>
                  <a:lnTo>
                    <a:pt x="659041" y="152425"/>
                  </a:lnTo>
                  <a:lnTo>
                    <a:pt x="666864" y="144602"/>
                  </a:lnTo>
                  <a:lnTo>
                    <a:pt x="666864" y="142900"/>
                  </a:lnTo>
                  <a:lnTo>
                    <a:pt x="666864" y="141185"/>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pic>
        <p:nvPicPr>
          <p:cNvPr id="6315" name="Picture 6314">
            <a:extLst>
              <a:ext uri="{FF2B5EF4-FFF2-40B4-BE49-F238E27FC236}">
                <a16:creationId xmlns:a16="http://schemas.microsoft.com/office/drawing/2014/main" id="{13637290-A8F8-39E3-4455-7A9A320C89DC}"/>
              </a:ext>
            </a:extLst>
          </p:cNvPr>
          <p:cNvPicPr>
            <a:picLocks noChangeAspect="1"/>
          </p:cNvPicPr>
          <p:nvPr/>
        </p:nvPicPr>
        <p:blipFill rotWithShape="1">
          <a:blip r:embed="rId10"/>
          <a:srcRect l="67166" t="5447" r="24410" b="62910"/>
          <a:stretch/>
        </p:blipFill>
        <p:spPr>
          <a:xfrm>
            <a:off x="7966006" y="3751473"/>
            <a:ext cx="841375" cy="396873"/>
          </a:xfrm>
          <a:prstGeom prst="rect">
            <a:avLst/>
          </a:prstGeom>
        </p:spPr>
      </p:pic>
      <p:pic>
        <p:nvPicPr>
          <p:cNvPr id="6316" name="Picture 6315">
            <a:extLst>
              <a:ext uri="{FF2B5EF4-FFF2-40B4-BE49-F238E27FC236}">
                <a16:creationId xmlns:a16="http://schemas.microsoft.com/office/drawing/2014/main" id="{E8376B2C-CD46-BBEE-E90D-D0354533AD19}"/>
              </a:ext>
            </a:extLst>
          </p:cNvPr>
          <p:cNvPicPr>
            <a:picLocks noChangeAspect="1"/>
          </p:cNvPicPr>
          <p:nvPr/>
        </p:nvPicPr>
        <p:blipFill rotWithShape="1">
          <a:blip r:embed="rId11"/>
          <a:srcRect l="16719" t="2974" r="75398" b="65271"/>
          <a:stretch/>
        </p:blipFill>
        <p:spPr>
          <a:xfrm>
            <a:off x="7987392" y="4970892"/>
            <a:ext cx="787401" cy="398782"/>
          </a:xfrm>
          <a:prstGeom prst="rect">
            <a:avLst/>
          </a:prstGeom>
        </p:spPr>
      </p:pic>
      <p:sp>
        <p:nvSpPr>
          <p:cNvPr id="6317" name="TextBox 6316">
            <a:extLst>
              <a:ext uri="{FF2B5EF4-FFF2-40B4-BE49-F238E27FC236}">
                <a16:creationId xmlns:a16="http://schemas.microsoft.com/office/drawing/2014/main" id="{F4E6C4AB-93C0-A46C-3626-1117EF5230D0}"/>
              </a:ext>
            </a:extLst>
          </p:cNvPr>
          <p:cNvSpPr txBox="1"/>
          <p:nvPr/>
        </p:nvSpPr>
        <p:spPr>
          <a:xfrm>
            <a:off x="6788523" y="2956480"/>
            <a:ext cx="2158142" cy="400110"/>
          </a:xfrm>
          <a:prstGeom prst="rect">
            <a:avLst/>
          </a:prstGeom>
          <a:noFill/>
        </p:spPr>
        <p:txBody>
          <a:bodyPr wrap="square">
            <a:spAutoFit/>
          </a:bodyPr>
          <a:lstStyle/>
          <a:p>
            <a:pPr>
              <a:defRPr/>
            </a:pPr>
            <a:r>
              <a:rPr lang="en-US" sz="1000" dirty="0">
                <a:solidFill>
                  <a:prstClr val="black"/>
                </a:solidFill>
                <a:latin typeface="Lucida Sans" panose="020B0602030504020204" pitchFamily="34" charset="0"/>
              </a:rPr>
              <a:t>PI_013 Number of industrial and commercial fires</a:t>
            </a:r>
            <a:endParaRPr lang="en-GB" sz="1000" dirty="0">
              <a:solidFill>
                <a:prstClr val="black"/>
              </a:solidFill>
              <a:latin typeface="Lucida Sans" panose="020B0602030504020204" pitchFamily="34" charset="0"/>
            </a:endParaRPr>
          </a:p>
        </p:txBody>
      </p:sp>
      <p:sp>
        <p:nvSpPr>
          <p:cNvPr id="6318" name="TextBox 6317">
            <a:extLst>
              <a:ext uri="{FF2B5EF4-FFF2-40B4-BE49-F238E27FC236}">
                <a16:creationId xmlns:a16="http://schemas.microsoft.com/office/drawing/2014/main" id="{950EF77D-34DA-8CE4-C764-4D184830F8FE}"/>
              </a:ext>
            </a:extLst>
          </p:cNvPr>
          <p:cNvSpPr txBox="1"/>
          <p:nvPr/>
        </p:nvSpPr>
        <p:spPr>
          <a:xfrm>
            <a:off x="6669928" y="4107077"/>
            <a:ext cx="2440069"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PI_014 Percentage of On-Station first responses within 10 minutes</a:t>
            </a:r>
            <a:endParaRPr lang="en-GB" sz="1000" dirty="0">
              <a:solidFill>
                <a:prstClr val="black"/>
              </a:solidFill>
              <a:latin typeface="Lucida Sans" panose="020B0602030504020204" pitchFamily="34" charset="0"/>
            </a:endParaRPr>
          </a:p>
        </p:txBody>
      </p:sp>
      <p:sp>
        <p:nvSpPr>
          <p:cNvPr id="6319" name="TextBox 6318">
            <a:extLst>
              <a:ext uri="{FF2B5EF4-FFF2-40B4-BE49-F238E27FC236}">
                <a16:creationId xmlns:a16="http://schemas.microsoft.com/office/drawing/2014/main" id="{CD21A550-9758-664D-7EA7-345C2FFC2B7B}"/>
              </a:ext>
            </a:extLst>
          </p:cNvPr>
          <p:cNvSpPr txBox="1"/>
          <p:nvPr/>
        </p:nvSpPr>
        <p:spPr>
          <a:xfrm>
            <a:off x="6670968" y="5369674"/>
            <a:ext cx="2297437"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PI_015 Percentage of On-Call first responses within 15 minutes</a:t>
            </a:r>
            <a:endParaRPr lang="en-GB" sz="1000" dirty="0">
              <a:solidFill>
                <a:prstClr val="black"/>
              </a:solidFill>
              <a:latin typeface="Lucida Sans" panose="020B0602030504020204" pitchFamily="34" charset="0"/>
            </a:endParaRPr>
          </a:p>
        </p:txBody>
      </p:sp>
      <p:grpSp>
        <p:nvGrpSpPr>
          <p:cNvPr id="6320" name="Group 6319">
            <a:extLst>
              <a:ext uri="{FF2B5EF4-FFF2-40B4-BE49-F238E27FC236}">
                <a16:creationId xmlns:a16="http://schemas.microsoft.com/office/drawing/2014/main" id="{33D0E3C5-3C0D-7B5C-2ED5-FC2B3735DE1D}"/>
              </a:ext>
            </a:extLst>
          </p:cNvPr>
          <p:cNvGrpSpPr/>
          <p:nvPr/>
        </p:nvGrpSpPr>
        <p:grpSpPr>
          <a:xfrm>
            <a:off x="9256765" y="2515489"/>
            <a:ext cx="2912683" cy="1233488"/>
            <a:chOff x="200944" y="456090"/>
            <a:chExt cx="2912683" cy="1233488"/>
          </a:xfrm>
        </p:grpSpPr>
        <p:grpSp>
          <p:nvGrpSpPr>
            <p:cNvPr id="6321" name="Group 6320">
              <a:extLst>
                <a:ext uri="{FF2B5EF4-FFF2-40B4-BE49-F238E27FC236}">
                  <a16:creationId xmlns:a16="http://schemas.microsoft.com/office/drawing/2014/main" id="{83DBBDC1-1DEC-FCE4-28F1-878667674AAF}"/>
                </a:ext>
              </a:extLst>
            </p:cNvPr>
            <p:cNvGrpSpPr/>
            <p:nvPr/>
          </p:nvGrpSpPr>
          <p:grpSpPr>
            <a:xfrm>
              <a:off x="200944" y="456090"/>
              <a:ext cx="2912683" cy="1233488"/>
              <a:chOff x="200944" y="456090"/>
              <a:chExt cx="2912683" cy="1233488"/>
            </a:xfrm>
          </p:grpSpPr>
          <p:graphicFrame>
            <p:nvGraphicFramePr>
              <p:cNvPr id="6323" name="Object 6322">
                <a:extLst>
                  <a:ext uri="{FF2B5EF4-FFF2-40B4-BE49-F238E27FC236}">
                    <a16:creationId xmlns:a16="http://schemas.microsoft.com/office/drawing/2014/main" id="{32E984B5-65FD-80F9-EFAC-2C70A7A58646}"/>
                  </a:ext>
                </a:extLst>
              </p:cNvPr>
              <p:cNvGraphicFramePr>
                <a:graphicFrameLocks noChangeAspect="1"/>
              </p:cNvGraphicFramePr>
              <p:nvPr>
                <p:extLst>
                  <p:ext uri="{D42A27DB-BD31-4B8C-83A1-F6EECF244321}">
                    <p14:modId xmlns:p14="http://schemas.microsoft.com/office/powerpoint/2010/main" val="3867705790"/>
                  </p:ext>
                </p:extLst>
              </p:nvPr>
            </p:nvGraphicFramePr>
            <p:xfrm>
              <a:off x="200944" y="456090"/>
              <a:ext cx="2912683" cy="1233488"/>
            </p:xfrm>
            <a:graphic>
              <a:graphicData uri="http://schemas.openxmlformats.org/presentationml/2006/ole">
                <mc:AlternateContent xmlns:mc="http://schemas.openxmlformats.org/markup-compatibility/2006">
                  <mc:Choice xmlns:v="urn:schemas-microsoft-com:vml" Requires="v">
                    <p:oleObj name="Document" r:id="rId3" imgW="2958395" imgH="1246463" progId="Word.Document.12">
                      <p:embed/>
                    </p:oleObj>
                  </mc:Choice>
                  <mc:Fallback>
                    <p:oleObj name="Document" r:id="rId3" imgW="2958395" imgH="1246463" progId="Word.Document.12">
                      <p:embed/>
                      <p:pic>
                        <p:nvPicPr>
                          <p:cNvPr id="9" name="Object 8">
                            <a:extLst>
                              <a:ext uri="{FF2B5EF4-FFF2-40B4-BE49-F238E27FC236}">
                                <a16:creationId xmlns:a16="http://schemas.microsoft.com/office/drawing/2014/main" id="{80C40B5A-1F0F-DF46-B90E-9B33FA25F875}"/>
                              </a:ext>
                            </a:extLst>
                          </p:cNvPr>
                          <p:cNvPicPr/>
                          <p:nvPr/>
                        </p:nvPicPr>
                        <p:blipFill>
                          <a:blip r:embed="rId4"/>
                          <a:stretch>
                            <a:fillRect/>
                          </a:stretch>
                        </p:blipFill>
                        <p:spPr>
                          <a:xfrm>
                            <a:off x="200944" y="456090"/>
                            <a:ext cx="2912683" cy="1233488"/>
                          </a:xfrm>
                          <a:prstGeom prst="rect">
                            <a:avLst/>
                          </a:prstGeom>
                        </p:spPr>
                      </p:pic>
                    </p:oleObj>
                  </mc:Fallback>
                </mc:AlternateContent>
              </a:graphicData>
            </a:graphic>
          </p:graphicFrame>
          <p:sp>
            <p:nvSpPr>
              <p:cNvPr id="6324" name="TextBox 6323">
                <a:extLst>
                  <a:ext uri="{FF2B5EF4-FFF2-40B4-BE49-F238E27FC236}">
                    <a16:creationId xmlns:a16="http://schemas.microsoft.com/office/drawing/2014/main" id="{88E0EDBC-65F4-9AC4-AA4D-90A7F528F0E1}"/>
                  </a:ext>
                </a:extLst>
              </p:cNvPr>
              <p:cNvSpPr txBox="1"/>
              <p:nvPr/>
            </p:nvSpPr>
            <p:spPr>
              <a:xfrm>
                <a:off x="349457" y="12609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22" name="TextBox 6321">
              <a:extLst>
                <a:ext uri="{FF2B5EF4-FFF2-40B4-BE49-F238E27FC236}">
                  <a16:creationId xmlns:a16="http://schemas.microsoft.com/office/drawing/2014/main" id="{141C0AA7-85EB-5F8E-C9D1-7FE76F47B0F0}"/>
                </a:ext>
              </a:extLst>
            </p:cNvPr>
            <p:cNvSpPr txBox="1"/>
            <p:nvPr/>
          </p:nvSpPr>
          <p:spPr>
            <a:xfrm>
              <a:off x="479391" y="472786"/>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00B050"/>
                  </a:solidFill>
                  <a:effectLst/>
                  <a:uLnTx/>
                  <a:uFillTx/>
                  <a:latin typeface="Lucida Sans" panose="020B0602030504020204" pitchFamily="34" charset="0"/>
                </a:rPr>
                <a:t>1.42</a:t>
              </a:r>
            </a:p>
          </p:txBody>
        </p:sp>
      </p:grpSp>
      <p:grpSp>
        <p:nvGrpSpPr>
          <p:cNvPr id="6325" name="Group 6324">
            <a:extLst>
              <a:ext uri="{FF2B5EF4-FFF2-40B4-BE49-F238E27FC236}">
                <a16:creationId xmlns:a16="http://schemas.microsoft.com/office/drawing/2014/main" id="{440AF7EA-1DC6-B859-B1B1-4CB4231DF369}"/>
              </a:ext>
            </a:extLst>
          </p:cNvPr>
          <p:cNvGrpSpPr/>
          <p:nvPr/>
        </p:nvGrpSpPr>
        <p:grpSpPr>
          <a:xfrm>
            <a:off x="9248271" y="4925008"/>
            <a:ext cx="2912683" cy="1233488"/>
            <a:chOff x="193672" y="3635704"/>
            <a:chExt cx="2912683" cy="1233488"/>
          </a:xfrm>
        </p:grpSpPr>
        <p:grpSp>
          <p:nvGrpSpPr>
            <p:cNvPr id="6326" name="Group 6325">
              <a:extLst>
                <a:ext uri="{FF2B5EF4-FFF2-40B4-BE49-F238E27FC236}">
                  <a16:creationId xmlns:a16="http://schemas.microsoft.com/office/drawing/2014/main" id="{A6CC5DA4-8F0A-6FEE-D895-8B8182EF5A15}"/>
                </a:ext>
              </a:extLst>
            </p:cNvPr>
            <p:cNvGrpSpPr/>
            <p:nvPr/>
          </p:nvGrpSpPr>
          <p:grpSpPr>
            <a:xfrm>
              <a:off x="193672" y="3635704"/>
              <a:ext cx="2912683" cy="1233488"/>
              <a:chOff x="3849237" y="2804692"/>
              <a:chExt cx="2912683" cy="1233488"/>
            </a:xfrm>
          </p:grpSpPr>
          <p:graphicFrame>
            <p:nvGraphicFramePr>
              <p:cNvPr id="6328" name="Object 6327">
                <a:extLst>
                  <a:ext uri="{FF2B5EF4-FFF2-40B4-BE49-F238E27FC236}">
                    <a16:creationId xmlns:a16="http://schemas.microsoft.com/office/drawing/2014/main" id="{63A5B76B-D519-5460-1B31-E9F28F8AE78C}"/>
                  </a:ext>
                </a:extLst>
              </p:cNvPr>
              <p:cNvGraphicFramePr>
                <a:graphicFrameLocks noChangeAspect="1"/>
              </p:cNvGraphicFramePr>
              <p:nvPr>
                <p:extLst>
                  <p:ext uri="{D42A27DB-BD31-4B8C-83A1-F6EECF244321}">
                    <p14:modId xmlns:p14="http://schemas.microsoft.com/office/powerpoint/2010/main" val="618454016"/>
                  </p:ext>
                </p:extLst>
              </p:nvPr>
            </p:nvGraphicFramePr>
            <p:xfrm>
              <a:off x="3849237" y="2804692"/>
              <a:ext cx="2912683" cy="1233488"/>
            </p:xfrm>
            <a:graphic>
              <a:graphicData uri="http://schemas.openxmlformats.org/presentationml/2006/ole">
                <mc:AlternateContent xmlns:mc="http://schemas.openxmlformats.org/markup-compatibility/2006">
                  <mc:Choice xmlns:v="urn:schemas-microsoft-com:vml" Requires="v">
                    <p:oleObj name="Document" r:id="rId5" imgW="2958395" imgH="1246463" progId="Word.Document.12">
                      <p:embed/>
                    </p:oleObj>
                  </mc:Choice>
                  <mc:Fallback>
                    <p:oleObj name="Document" r:id="rId5" imgW="2958395" imgH="1246463" progId="Word.Document.12">
                      <p:embed/>
                      <p:pic>
                        <p:nvPicPr>
                          <p:cNvPr id="14" name="Object 13">
                            <a:extLst>
                              <a:ext uri="{FF2B5EF4-FFF2-40B4-BE49-F238E27FC236}">
                                <a16:creationId xmlns:a16="http://schemas.microsoft.com/office/drawing/2014/main" id="{E2551E7E-0BC1-456E-0A1B-6F1280729302}"/>
                              </a:ext>
                            </a:extLst>
                          </p:cNvPr>
                          <p:cNvPicPr/>
                          <p:nvPr/>
                        </p:nvPicPr>
                        <p:blipFill>
                          <a:blip r:embed="rId4"/>
                          <a:stretch>
                            <a:fillRect/>
                          </a:stretch>
                        </p:blipFill>
                        <p:spPr>
                          <a:xfrm>
                            <a:off x="3849237" y="2804692"/>
                            <a:ext cx="2912683" cy="1233488"/>
                          </a:xfrm>
                          <a:prstGeom prst="rect">
                            <a:avLst/>
                          </a:prstGeom>
                        </p:spPr>
                      </p:pic>
                    </p:oleObj>
                  </mc:Fallback>
                </mc:AlternateContent>
              </a:graphicData>
            </a:graphic>
          </p:graphicFrame>
          <p:sp>
            <p:nvSpPr>
              <p:cNvPr id="6329" name="TextBox 6328">
                <a:extLst>
                  <a:ext uri="{FF2B5EF4-FFF2-40B4-BE49-F238E27FC236}">
                    <a16:creationId xmlns:a16="http://schemas.microsoft.com/office/drawing/2014/main" id="{577F4E9F-F59D-AB1B-D6D1-C6BAF6B30965}"/>
                  </a:ext>
                </a:extLst>
              </p:cNvPr>
              <p:cNvSpPr txBox="1"/>
              <p:nvPr/>
            </p:nvSpPr>
            <p:spPr>
              <a:xfrm>
                <a:off x="3984233" y="3624997"/>
                <a:ext cx="2347851"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27" name="TextBox 6326">
              <a:extLst>
                <a:ext uri="{FF2B5EF4-FFF2-40B4-BE49-F238E27FC236}">
                  <a16:creationId xmlns:a16="http://schemas.microsoft.com/office/drawing/2014/main" id="{7B51D26A-258D-1250-1A2D-1A92691A6B6F}"/>
                </a:ext>
              </a:extLst>
            </p:cNvPr>
            <p:cNvSpPr txBox="1"/>
            <p:nvPr/>
          </p:nvSpPr>
          <p:spPr>
            <a:xfrm>
              <a:off x="468737" y="3709699"/>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01:28</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330" name="Group 6329">
            <a:extLst>
              <a:ext uri="{FF2B5EF4-FFF2-40B4-BE49-F238E27FC236}">
                <a16:creationId xmlns:a16="http://schemas.microsoft.com/office/drawing/2014/main" id="{7842F0D2-A960-6B7E-4BA1-65329B4D548E}"/>
              </a:ext>
            </a:extLst>
          </p:cNvPr>
          <p:cNvGrpSpPr/>
          <p:nvPr/>
        </p:nvGrpSpPr>
        <p:grpSpPr>
          <a:xfrm>
            <a:off x="9227753" y="3687493"/>
            <a:ext cx="2952750" cy="1233487"/>
            <a:chOff x="88263" y="2035820"/>
            <a:chExt cx="2952750" cy="1233487"/>
          </a:xfrm>
        </p:grpSpPr>
        <p:grpSp>
          <p:nvGrpSpPr>
            <p:cNvPr id="6331" name="Group 6330">
              <a:extLst>
                <a:ext uri="{FF2B5EF4-FFF2-40B4-BE49-F238E27FC236}">
                  <a16:creationId xmlns:a16="http://schemas.microsoft.com/office/drawing/2014/main" id="{6A93A7F2-2D40-7681-6474-B5A3B9FE46D7}"/>
                </a:ext>
              </a:extLst>
            </p:cNvPr>
            <p:cNvGrpSpPr/>
            <p:nvPr/>
          </p:nvGrpSpPr>
          <p:grpSpPr>
            <a:xfrm>
              <a:off x="88263" y="2035820"/>
              <a:ext cx="2952750" cy="1233487"/>
              <a:chOff x="137087" y="1741520"/>
              <a:chExt cx="2952750" cy="1233487"/>
            </a:xfrm>
          </p:grpSpPr>
          <p:graphicFrame>
            <p:nvGraphicFramePr>
              <p:cNvPr id="6333" name="Object 6332">
                <a:extLst>
                  <a:ext uri="{FF2B5EF4-FFF2-40B4-BE49-F238E27FC236}">
                    <a16:creationId xmlns:a16="http://schemas.microsoft.com/office/drawing/2014/main" id="{D09BF7D0-969B-D640-CBB2-6E78319EA75A}"/>
                  </a:ext>
                </a:extLst>
              </p:cNvPr>
              <p:cNvGraphicFramePr>
                <a:graphicFrameLocks noChangeAspect="1"/>
              </p:cNvGraphicFramePr>
              <p:nvPr>
                <p:extLst>
                  <p:ext uri="{D42A27DB-BD31-4B8C-83A1-F6EECF244321}">
                    <p14:modId xmlns:p14="http://schemas.microsoft.com/office/powerpoint/2010/main" val="3487152914"/>
                  </p:ext>
                </p:extLst>
              </p:nvPr>
            </p:nvGraphicFramePr>
            <p:xfrm>
              <a:off x="137087" y="1741520"/>
              <a:ext cx="2952750" cy="1233487"/>
            </p:xfrm>
            <a:graphic>
              <a:graphicData uri="http://schemas.openxmlformats.org/presentationml/2006/ole">
                <mc:AlternateContent xmlns:mc="http://schemas.openxmlformats.org/markup-compatibility/2006">
                  <mc:Choice xmlns:v="urn:schemas-microsoft-com:vml" Requires="v">
                    <p:oleObj name="Document" r:id="rId12" imgW="2958395" imgH="1246463" progId="Word.Document.12">
                      <p:embed/>
                    </p:oleObj>
                  </mc:Choice>
                  <mc:Fallback>
                    <p:oleObj name="Document" r:id="rId12" imgW="2958395" imgH="1246463" progId="Word.Document.12">
                      <p:embed/>
                      <p:pic>
                        <p:nvPicPr>
                          <p:cNvPr id="4" name="Object 3">
                            <a:extLst>
                              <a:ext uri="{FF2B5EF4-FFF2-40B4-BE49-F238E27FC236}">
                                <a16:creationId xmlns:a16="http://schemas.microsoft.com/office/drawing/2014/main" id="{1B71F248-8731-D405-D088-B0024265AFFA}"/>
                              </a:ext>
                            </a:extLst>
                          </p:cNvPr>
                          <p:cNvPicPr/>
                          <p:nvPr/>
                        </p:nvPicPr>
                        <p:blipFill>
                          <a:blip r:embed="rId4"/>
                          <a:stretch>
                            <a:fillRect/>
                          </a:stretch>
                        </p:blipFill>
                        <p:spPr>
                          <a:xfrm>
                            <a:off x="137087" y="1741520"/>
                            <a:ext cx="2952750" cy="1233487"/>
                          </a:xfrm>
                          <a:prstGeom prst="rect">
                            <a:avLst/>
                          </a:prstGeom>
                        </p:spPr>
                      </p:pic>
                    </p:oleObj>
                  </mc:Fallback>
                </mc:AlternateContent>
              </a:graphicData>
            </a:graphic>
          </p:graphicFrame>
          <p:sp>
            <p:nvSpPr>
              <p:cNvPr id="6334" name="TextBox 6333">
                <a:extLst>
                  <a:ext uri="{FF2B5EF4-FFF2-40B4-BE49-F238E27FC236}">
                    <a16:creationId xmlns:a16="http://schemas.microsoft.com/office/drawing/2014/main" id="{457450DD-BA06-26C0-8A48-8714C65164D1}"/>
                  </a:ext>
                </a:extLst>
              </p:cNvPr>
              <p:cNvSpPr txBox="1"/>
              <p:nvPr/>
            </p:nvSpPr>
            <p:spPr>
              <a:xfrm>
                <a:off x="284128" y="2547969"/>
                <a:ext cx="2266950"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6332" name="TextBox 6331">
              <a:extLst>
                <a:ext uri="{FF2B5EF4-FFF2-40B4-BE49-F238E27FC236}">
                  <a16:creationId xmlns:a16="http://schemas.microsoft.com/office/drawing/2014/main" id="{4D7956C7-083D-2C2E-1AA0-B8A6D5A893F4}"/>
                </a:ext>
              </a:extLst>
            </p:cNvPr>
            <p:cNvSpPr txBox="1"/>
            <p:nvPr/>
          </p:nvSpPr>
          <p:spPr>
            <a:xfrm>
              <a:off x="403986" y="2084458"/>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00B050"/>
                  </a:solidFill>
                  <a:latin typeface="Lucida Sans" panose="020B0602030504020204" pitchFamily="34" charset="0"/>
                </a:rPr>
                <a:t>96.85</a:t>
              </a:r>
              <a:endParaRPr kumimoji="0" lang="en-GB" sz="1500" b="0" i="0" u="none" strike="noStrike" kern="0" cap="none" spc="0" normalizeH="0" baseline="0" noProof="0" dirty="0">
                <a:ln>
                  <a:noFill/>
                </a:ln>
                <a:solidFill>
                  <a:srgbClr val="00B050"/>
                </a:solidFill>
                <a:effectLst/>
                <a:uLnTx/>
                <a:uFillTx/>
                <a:latin typeface="Lucida Sans" panose="020B0602030504020204" pitchFamily="34" charset="0"/>
              </a:endParaRPr>
            </a:p>
          </p:txBody>
        </p:sp>
      </p:grpSp>
      <p:grpSp>
        <p:nvGrpSpPr>
          <p:cNvPr id="6335" name="Group 6334">
            <a:extLst>
              <a:ext uri="{FF2B5EF4-FFF2-40B4-BE49-F238E27FC236}">
                <a16:creationId xmlns:a16="http://schemas.microsoft.com/office/drawing/2014/main" id="{839C720D-72E1-5A21-BC32-000209712654}"/>
              </a:ext>
            </a:extLst>
          </p:cNvPr>
          <p:cNvGrpSpPr/>
          <p:nvPr/>
        </p:nvGrpSpPr>
        <p:grpSpPr>
          <a:xfrm>
            <a:off x="10934761" y="2576748"/>
            <a:ext cx="714375" cy="257175"/>
            <a:chOff x="1573651" y="313243"/>
            <a:chExt cx="714375" cy="257175"/>
          </a:xfrm>
        </p:grpSpPr>
        <p:sp>
          <p:nvSpPr>
            <p:cNvPr id="6144" name="Graphic 241">
              <a:extLst>
                <a:ext uri="{FF2B5EF4-FFF2-40B4-BE49-F238E27FC236}">
                  <a16:creationId xmlns:a16="http://schemas.microsoft.com/office/drawing/2014/main" id="{DE243341-A3B9-AAE0-ED3C-1010CA238D92}"/>
                </a:ext>
              </a:extLst>
            </p:cNvPr>
            <p:cNvSpPr/>
            <p:nvPr/>
          </p:nvSpPr>
          <p:spPr>
            <a:xfrm>
              <a:off x="1573651" y="565075"/>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46" name="Graphic 242">
              <a:extLst>
                <a:ext uri="{FF2B5EF4-FFF2-40B4-BE49-F238E27FC236}">
                  <a16:creationId xmlns:a16="http://schemas.microsoft.com/office/drawing/2014/main" id="{D543AFB1-37F0-14B6-385A-008F572EEAF2}"/>
                </a:ext>
              </a:extLst>
            </p:cNvPr>
            <p:cNvSpPr/>
            <p:nvPr/>
          </p:nvSpPr>
          <p:spPr>
            <a:xfrm>
              <a:off x="1573651" y="565075"/>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48" name="Graphic 243">
              <a:extLst>
                <a:ext uri="{FF2B5EF4-FFF2-40B4-BE49-F238E27FC236}">
                  <a16:creationId xmlns:a16="http://schemas.microsoft.com/office/drawing/2014/main" id="{77A56F12-4C4C-616A-1E2A-06897C055A0C}"/>
                </a:ext>
              </a:extLst>
            </p:cNvPr>
            <p:cNvSpPr/>
            <p:nvPr/>
          </p:nvSpPr>
          <p:spPr>
            <a:xfrm>
              <a:off x="1604732" y="323611"/>
              <a:ext cx="654738" cy="235638"/>
            </a:xfrm>
            <a:custGeom>
              <a:avLst/>
              <a:gdLst/>
              <a:ahLst/>
              <a:cxnLst/>
              <a:rect l="l" t="t" r="r" b="b"/>
              <a:pathLst>
                <a:path w="655320" h="236220">
                  <a:moveTo>
                    <a:pt x="59541" y="235898"/>
                  </a:moveTo>
                  <a:lnTo>
                    <a:pt x="0" y="235898"/>
                  </a:lnTo>
                  <a:lnTo>
                    <a:pt x="0" y="0"/>
                  </a:lnTo>
                  <a:lnTo>
                    <a:pt x="59541" y="235898"/>
                  </a:lnTo>
                  <a:close/>
                </a:path>
                <a:path w="655320" h="236220">
                  <a:moveTo>
                    <a:pt x="416790" y="186684"/>
                  </a:moveTo>
                  <a:lnTo>
                    <a:pt x="178624" y="186684"/>
                  </a:lnTo>
                  <a:lnTo>
                    <a:pt x="238166" y="127160"/>
                  </a:lnTo>
                  <a:lnTo>
                    <a:pt x="297707" y="26403"/>
                  </a:lnTo>
                  <a:lnTo>
                    <a:pt x="357249" y="133037"/>
                  </a:lnTo>
                  <a:lnTo>
                    <a:pt x="416790" y="186684"/>
                  </a:lnTo>
                  <a:close/>
                </a:path>
                <a:path w="655320" h="236220">
                  <a:moveTo>
                    <a:pt x="589384" y="186684"/>
                  </a:moveTo>
                  <a:lnTo>
                    <a:pt x="416790" y="186684"/>
                  </a:lnTo>
                  <a:lnTo>
                    <a:pt x="476332" y="98888"/>
                  </a:lnTo>
                  <a:lnTo>
                    <a:pt x="535874" y="114435"/>
                  </a:lnTo>
                  <a:lnTo>
                    <a:pt x="589384" y="186684"/>
                  </a:lnTo>
                  <a:close/>
                </a:path>
                <a:path w="655320" h="236220">
                  <a:moveTo>
                    <a:pt x="654957" y="235898"/>
                  </a:moveTo>
                  <a:lnTo>
                    <a:pt x="59541" y="235898"/>
                  </a:lnTo>
                  <a:lnTo>
                    <a:pt x="119083" y="99975"/>
                  </a:lnTo>
                  <a:lnTo>
                    <a:pt x="178624" y="186684"/>
                  </a:lnTo>
                  <a:lnTo>
                    <a:pt x="589384" y="186684"/>
                  </a:lnTo>
                  <a:lnTo>
                    <a:pt x="595415" y="194827"/>
                  </a:lnTo>
                  <a:lnTo>
                    <a:pt x="654957" y="195410"/>
                  </a:lnTo>
                  <a:lnTo>
                    <a:pt x="654957" y="235898"/>
                  </a:lnTo>
                  <a:close/>
                </a:path>
              </a:pathLst>
            </a:custGeom>
            <a:solidFill>
              <a:srgbClr val="00B05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50" name="Graphic 244">
              <a:extLst>
                <a:ext uri="{FF2B5EF4-FFF2-40B4-BE49-F238E27FC236}">
                  <a16:creationId xmlns:a16="http://schemas.microsoft.com/office/drawing/2014/main" id="{FF261B01-633F-B757-3666-F844914CD738}"/>
                </a:ext>
              </a:extLst>
            </p:cNvPr>
            <p:cNvSpPr/>
            <p:nvPr/>
          </p:nvSpPr>
          <p:spPr>
            <a:xfrm>
              <a:off x="1597516" y="332098"/>
              <a:ext cx="654738" cy="235638"/>
            </a:xfrm>
            <a:custGeom>
              <a:avLst/>
              <a:gdLst/>
              <a:ahLst/>
              <a:cxnLst/>
              <a:rect l="l" t="t" r="r" b="b"/>
              <a:pathLst>
                <a:path w="655320" h="236220">
                  <a:moveTo>
                    <a:pt x="0" y="0"/>
                  </a:moveTo>
                  <a:lnTo>
                    <a:pt x="59541" y="235898"/>
                  </a:lnTo>
                  <a:lnTo>
                    <a:pt x="119083" y="99975"/>
                  </a:lnTo>
                  <a:lnTo>
                    <a:pt x="178624" y="186684"/>
                  </a:lnTo>
                  <a:lnTo>
                    <a:pt x="238166" y="127160"/>
                  </a:lnTo>
                  <a:lnTo>
                    <a:pt x="297707" y="26403"/>
                  </a:lnTo>
                  <a:lnTo>
                    <a:pt x="357249" y="133037"/>
                  </a:lnTo>
                  <a:lnTo>
                    <a:pt x="416790" y="186684"/>
                  </a:lnTo>
                  <a:lnTo>
                    <a:pt x="476332" y="98888"/>
                  </a:lnTo>
                  <a:lnTo>
                    <a:pt x="535874" y="114435"/>
                  </a:lnTo>
                  <a:lnTo>
                    <a:pt x="595415" y="194827"/>
                  </a:lnTo>
                  <a:lnTo>
                    <a:pt x="654957" y="195410"/>
                  </a:lnTo>
                </a:path>
              </a:pathLst>
            </a:custGeom>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52" name="Graphic 245">
              <a:extLst>
                <a:ext uri="{FF2B5EF4-FFF2-40B4-BE49-F238E27FC236}">
                  <a16:creationId xmlns:a16="http://schemas.microsoft.com/office/drawing/2014/main" id="{1978A5F7-D862-E366-D605-F9C26A1AB303}"/>
                </a:ext>
              </a:extLst>
            </p:cNvPr>
            <p:cNvSpPr/>
            <p:nvPr/>
          </p:nvSpPr>
          <p:spPr>
            <a:xfrm>
              <a:off x="1592678" y="313243"/>
              <a:ext cx="666792" cy="257175"/>
            </a:xfrm>
            <a:custGeom>
              <a:avLst/>
              <a:gdLst/>
              <a:ahLst/>
              <a:cxnLst/>
              <a:rect l="l" t="t" r="r" b="b"/>
              <a:pathLst>
                <a:path w="667385" h="257810">
                  <a:moveTo>
                    <a:pt x="19050" y="7823"/>
                  </a:moveTo>
                  <a:lnTo>
                    <a:pt x="11226" y="0"/>
                  </a:lnTo>
                  <a:lnTo>
                    <a:pt x="7823" y="0"/>
                  </a:lnTo>
                  <a:lnTo>
                    <a:pt x="0" y="7835"/>
                  </a:lnTo>
                  <a:lnTo>
                    <a:pt x="0" y="11239"/>
                  </a:lnTo>
                  <a:lnTo>
                    <a:pt x="7835" y="19062"/>
                  </a:lnTo>
                  <a:lnTo>
                    <a:pt x="11226" y="19050"/>
                  </a:lnTo>
                  <a:lnTo>
                    <a:pt x="19050" y="11226"/>
                  </a:lnTo>
                  <a:lnTo>
                    <a:pt x="19050" y="9525"/>
                  </a:lnTo>
                  <a:lnTo>
                    <a:pt x="19050" y="7823"/>
                  </a:lnTo>
                  <a:close/>
                </a:path>
                <a:path w="667385" h="257810">
                  <a:moveTo>
                    <a:pt x="76212" y="245986"/>
                  </a:moveTo>
                  <a:lnTo>
                    <a:pt x="68376" y="238175"/>
                  </a:lnTo>
                  <a:lnTo>
                    <a:pt x="64973" y="238175"/>
                  </a:lnTo>
                  <a:lnTo>
                    <a:pt x="57162" y="246011"/>
                  </a:lnTo>
                  <a:lnTo>
                    <a:pt x="57162" y="249415"/>
                  </a:lnTo>
                  <a:lnTo>
                    <a:pt x="64998" y="257225"/>
                  </a:lnTo>
                  <a:lnTo>
                    <a:pt x="68402" y="257225"/>
                  </a:lnTo>
                  <a:lnTo>
                    <a:pt x="76212" y="249402"/>
                  </a:lnTo>
                  <a:lnTo>
                    <a:pt x="76212" y="247700"/>
                  </a:lnTo>
                  <a:lnTo>
                    <a:pt x="76212" y="245986"/>
                  </a:lnTo>
                  <a:close/>
                </a:path>
                <a:path w="667385" h="257810">
                  <a:moveTo>
                    <a:pt x="133375" y="112610"/>
                  </a:moveTo>
                  <a:lnTo>
                    <a:pt x="125539" y="104800"/>
                  </a:lnTo>
                  <a:lnTo>
                    <a:pt x="122135" y="104800"/>
                  </a:lnTo>
                  <a:lnTo>
                    <a:pt x="114325" y="112636"/>
                  </a:lnTo>
                  <a:lnTo>
                    <a:pt x="114325" y="116039"/>
                  </a:lnTo>
                  <a:lnTo>
                    <a:pt x="122148" y="123850"/>
                  </a:lnTo>
                  <a:lnTo>
                    <a:pt x="125552" y="123850"/>
                  </a:lnTo>
                  <a:lnTo>
                    <a:pt x="133375" y="116027"/>
                  </a:lnTo>
                  <a:lnTo>
                    <a:pt x="133375" y="114325"/>
                  </a:lnTo>
                  <a:lnTo>
                    <a:pt x="133375" y="112610"/>
                  </a:lnTo>
                  <a:close/>
                </a:path>
                <a:path w="667385" h="257810">
                  <a:moveTo>
                    <a:pt x="190538" y="198348"/>
                  </a:moveTo>
                  <a:lnTo>
                    <a:pt x="182702" y="190525"/>
                  </a:lnTo>
                  <a:lnTo>
                    <a:pt x="179311" y="190538"/>
                  </a:lnTo>
                  <a:lnTo>
                    <a:pt x="171488" y="198361"/>
                  </a:lnTo>
                  <a:lnTo>
                    <a:pt x="171488" y="201764"/>
                  </a:lnTo>
                  <a:lnTo>
                    <a:pt x="179311" y="209588"/>
                  </a:lnTo>
                  <a:lnTo>
                    <a:pt x="182702" y="209588"/>
                  </a:lnTo>
                  <a:lnTo>
                    <a:pt x="190538" y="201764"/>
                  </a:lnTo>
                  <a:lnTo>
                    <a:pt x="190538" y="200063"/>
                  </a:lnTo>
                  <a:lnTo>
                    <a:pt x="190538" y="198348"/>
                  </a:lnTo>
                  <a:close/>
                </a:path>
                <a:path w="667385" h="257810">
                  <a:moveTo>
                    <a:pt x="257225" y="141185"/>
                  </a:moveTo>
                  <a:lnTo>
                    <a:pt x="249389" y="133375"/>
                  </a:lnTo>
                  <a:lnTo>
                    <a:pt x="245986" y="133375"/>
                  </a:lnTo>
                  <a:lnTo>
                    <a:pt x="238163" y="141198"/>
                  </a:lnTo>
                  <a:lnTo>
                    <a:pt x="238163" y="144602"/>
                  </a:lnTo>
                  <a:lnTo>
                    <a:pt x="245986" y="152425"/>
                  </a:lnTo>
                  <a:lnTo>
                    <a:pt x="249389" y="152425"/>
                  </a:lnTo>
                  <a:lnTo>
                    <a:pt x="257225" y="144602"/>
                  </a:lnTo>
                  <a:lnTo>
                    <a:pt x="257225" y="142900"/>
                  </a:lnTo>
                  <a:lnTo>
                    <a:pt x="257225" y="141185"/>
                  </a:lnTo>
                  <a:close/>
                </a:path>
                <a:path w="667385" h="257810">
                  <a:moveTo>
                    <a:pt x="314388" y="38112"/>
                  </a:moveTo>
                  <a:lnTo>
                    <a:pt x="306552" y="28575"/>
                  </a:lnTo>
                  <a:lnTo>
                    <a:pt x="303149" y="28575"/>
                  </a:lnTo>
                  <a:lnTo>
                    <a:pt x="295325" y="36398"/>
                  </a:lnTo>
                  <a:lnTo>
                    <a:pt x="295325" y="39801"/>
                  </a:lnTo>
                  <a:lnTo>
                    <a:pt x="303149" y="47637"/>
                  </a:lnTo>
                  <a:lnTo>
                    <a:pt x="306552" y="47637"/>
                  </a:lnTo>
                  <a:lnTo>
                    <a:pt x="314388" y="38112"/>
                  </a:lnTo>
                  <a:close/>
                </a:path>
                <a:path w="667385" h="257810">
                  <a:moveTo>
                    <a:pt x="371538" y="141185"/>
                  </a:moveTo>
                  <a:lnTo>
                    <a:pt x="363715" y="133375"/>
                  </a:lnTo>
                  <a:lnTo>
                    <a:pt x="360311" y="133375"/>
                  </a:lnTo>
                  <a:lnTo>
                    <a:pt x="352488" y="141198"/>
                  </a:lnTo>
                  <a:lnTo>
                    <a:pt x="352488" y="144602"/>
                  </a:lnTo>
                  <a:lnTo>
                    <a:pt x="360311" y="152425"/>
                  </a:lnTo>
                  <a:lnTo>
                    <a:pt x="363715" y="152425"/>
                  </a:lnTo>
                  <a:lnTo>
                    <a:pt x="371538" y="144602"/>
                  </a:lnTo>
                  <a:lnTo>
                    <a:pt x="371538" y="142900"/>
                  </a:lnTo>
                  <a:lnTo>
                    <a:pt x="371538" y="141185"/>
                  </a:lnTo>
                  <a:close/>
                </a:path>
                <a:path w="667385" h="257810">
                  <a:moveTo>
                    <a:pt x="428701" y="198348"/>
                  </a:moveTo>
                  <a:lnTo>
                    <a:pt x="420878" y="190525"/>
                  </a:lnTo>
                  <a:lnTo>
                    <a:pt x="417474" y="190538"/>
                  </a:lnTo>
                  <a:lnTo>
                    <a:pt x="409651" y="198361"/>
                  </a:lnTo>
                  <a:lnTo>
                    <a:pt x="409651" y="201764"/>
                  </a:lnTo>
                  <a:lnTo>
                    <a:pt x="417474" y="209588"/>
                  </a:lnTo>
                  <a:lnTo>
                    <a:pt x="420878" y="209588"/>
                  </a:lnTo>
                  <a:lnTo>
                    <a:pt x="428701" y="201764"/>
                  </a:lnTo>
                  <a:lnTo>
                    <a:pt x="428701" y="200063"/>
                  </a:lnTo>
                  <a:lnTo>
                    <a:pt x="428701" y="198348"/>
                  </a:lnTo>
                  <a:close/>
                </a:path>
                <a:path w="667385" h="257810">
                  <a:moveTo>
                    <a:pt x="495388" y="112610"/>
                  </a:moveTo>
                  <a:lnTo>
                    <a:pt x="487565" y="104787"/>
                  </a:lnTo>
                  <a:lnTo>
                    <a:pt x="484162" y="104787"/>
                  </a:lnTo>
                  <a:lnTo>
                    <a:pt x="476338" y="112610"/>
                  </a:lnTo>
                  <a:lnTo>
                    <a:pt x="476338" y="116014"/>
                  </a:lnTo>
                  <a:lnTo>
                    <a:pt x="484162" y="123850"/>
                  </a:lnTo>
                  <a:lnTo>
                    <a:pt x="487565" y="123850"/>
                  </a:lnTo>
                  <a:lnTo>
                    <a:pt x="495388" y="116027"/>
                  </a:lnTo>
                  <a:lnTo>
                    <a:pt x="495388" y="114325"/>
                  </a:lnTo>
                  <a:lnTo>
                    <a:pt x="495388" y="112610"/>
                  </a:lnTo>
                  <a:close/>
                </a:path>
                <a:path w="667385" h="257810">
                  <a:moveTo>
                    <a:pt x="552551" y="122135"/>
                  </a:moveTo>
                  <a:lnTo>
                    <a:pt x="544715" y="114312"/>
                  </a:lnTo>
                  <a:lnTo>
                    <a:pt x="541312" y="114312"/>
                  </a:lnTo>
                  <a:lnTo>
                    <a:pt x="533488" y="122148"/>
                  </a:lnTo>
                  <a:lnTo>
                    <a:pt x="533488" y="125552"/>
                  </a:lnTo>
                  <a:lnTo>
                    <a:pt x="541312" y="133375"/>
                  </a:lnTo>
                  <a:lnTo>
                    <a:pt x="544715" y="133375"/>
                  </a:lnTo>
                  <a:lnTo>
                    <a:pt x="552551" y="125552"/>
                  </a:lnTo>
                  <a:lnTo>
                    <a:pt x="552551" y="123850"/>
                  </a:lnTo>
                  <a:lnTo>
                    <a:pt x="552551" y="122135"/>
                  </a:lnTo>
                  <a:close/>
                </a:path>
                <a:path w="667385" h="257810">
                  <a:moveTo>
                    <a:pt x="609714" y="209588"/>
                  </a:moveTo>
                  <a:lnTo>
                    <a:pt x="601878" y="200063"/>
                  </a:lnTo>
                  <a:lnTo>
                    <a:pt x="598474" y="200063"/>
                  </a:lnTo>
                  <a:lnTo>
                    <a:pt x="590651" y="207886"/>
                  </a:lnTo>
                  <a:lnTo>
                    <a:pt x="590651" y="211289"/>
                  </a:lnTo>
                  <a:lnTo>
                    <a:pt x="598474" y="219113"/>
                  </a:lnTo>
                  <a:lnTo>
                    <a:pt x="601878" y="219113"/>
                  </a:lnTo>
                  <a:lnTo>
                    <a:pt x="609714" y="209588"/>
                  </a:lnTo>
                  <a:close/>
                </a:path>
                <a:path w="667385" h="257810">
                  <a:moveTo>
                    <a:pt x="666864" y="207873"/>
                  </a:moveTo>
                  <a:lnTo>
                    <a:pt x="659041" y="200063"/>
                  </a:lnTo>
                  <a:lnTo>
                    <a:pt x="655637" y="200063"/>
                  </a:lnTo>
                  <a:lnTo>
                    <a:pt x="647814" y="207886"/>
                  </a:lnTo>
                  <a:lnTo>
                    <a:pt x="647814" y="211289"/>
                  </a:lnTo>
                  <a:lnTo>
                    <a:pt x="655637" y="219113"/>
                  </a:lnTo>
                  <a:lnTo>
                    <a:pt x="659041" y="219113"/>
                  </a:lnTo>
                  <a:lnTo>
                    <a:pt x="666864" y="211289"/>
                  </a:lnTo>
                  <a:lnTo>
                    <a:pt x="666864" y="209588"/>
                  </a:lnTo>
                  <a:lnTo>
                    <a:pt x="666864" y="207873"/>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6154" name="Group 6153">
            <a:extLst>
              <a:ext uri="{FF2B5EF4-FFF2-40B4-BE49-F238E27FC236}">
                <a16:creationId xmlns:a16="http://schemas.microsoft.com/office/drawing/2014/main" id="{5E82748D-BF31-F41D-7FA4-002CED3A442E}"/>
              </a:ext>
            </a:extLst>
          </p:cNvPr>
          <p:cNvGrpSpPr/>
          <p:nvPr/>
        </p:nvGrpSpPr>
        <p:grpSpPr>
          <a:xfrm>
            <a:off x="11426224" y="3801728"/>
            <a:ext cx="151560" cy="210650"/>
            <a:chOff x="944430" y="3359085"/>
            <a:chExt cx="151560" cy="210650"/>
          </a:xfrm>
        </p:grpSpPr>
        <p:pic>
          <p:nvPicPr>
            <p:cNvPr id="6155" name="Image 159">
              <a:extLst>
                <a:ext uri="{FF2B5EF4-FFF2-40B4-BE49-F238E27FC236}">
                  <a16:creationId xmlns:a16="http://schemas.microsoft.com/office/drawing/2014/main" id="{2424A581-B0FA-AB02-2BAE-31C9BABD34F6}"/>
                </a:ext>
              </a:extLst>
            </p:cNvPr>
            <p:cNvPicPr/>
            <p:nvPr/>
          </p:nvPicPr>
          <p:blipFill rotWithShape="1">
            <a:blip r:embed="rId13" cstate="print"/>
            <a:srcRect t="15608" r="-1"/>
            <a:stretch/>
          </p:blipFill>
          <p:spPr>
            <a:xfrm>
              <a:off x="947056" y="3360739"/>
              <a:ext cx="142875" cy="208996"/>
            </a:xfrm>
            <a:prstGeom prst="rect">
              <a:avLst/>
            </a:prstGeom>
            <a:solidFill>
              <a:srgbClr val="00B050">
                <a:alpha val="25098"/>
              </a:srgbClr>
            </a:solidFill>
          </p:spPr>
        </p:pic>
        <mc:AlternateContent xmlns:mc="http://schemas.openxmlformats.org/markup-compatibility/2006" xmlns:p14="http://schemas.microsoft.com/office/powerpoint/2010/main">
          <mc:Choice Requires="p14">
            <p:contentPart p14:bwMode="auto" r:id="rId14">
              <p14:nvContentPartPr>
                <p14:cNvPr id="6156" name="Ink 6155">
                  <a:extLst>
                    <a:ext uri="{FF2B5EF4-FFF2-40B4-BE49-F238E27FC236}">
                      <a16:creationId xmlns:a16="http://schemas.microsoft.com/office/drawing/2014/main" id="{1652E319-5829-A1E9-BE6D-578E67F06B95}"/>
                    </a:ext>
                  </a:extLst>
                </p14:cNvPr>
                <p14:cNvContentPartPr/>
                <p14:nvPr/>
              </p14:nvContentPartPr>
              <p14:xfrm>
                <a:off x="944430" y="3361965"/>
                <a:ext cx="141840" cy="21240"/>
              </p14:xfrm>
            </p:contentPart>
          </mc:Choice>
          <mc:Fallback xmlns="">
            <p:pic>
              <p:nvPicPr>
                <p:cNvPr id="6156" name="Ink 6155">
                  <a:extLst>
                    <a:ext uri="{FF2B5EF4-FFF2-40B4-BE49-F238E27FC236}">
                      <a16:creationId xmlns:a16="http://schemas.microsoft.com/office/drawing/2014/main" id="{1652E319-5829-A1E9-BE6D-578E67F06B95}"/>
                    </a:ext>
                  </a:extLst>
                </p:cNvPr>
                <p:cNvPicPr/>
                <p:nvPr/>
              </p:nvPicPr>
              <p:blipFill>
                <a:blip r:embed="rId15"/>
                <a:stretch>
                  <a:fillRect/>
                </a:stretch>
              </p:blipFill>
              <p:spPr>
                <a:xfrm>
                  <a:off x="940110" y="3357645"/>
                  <a:ext cx="150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157" name="Ink 6156">
                  <a:extLst>
                    <a:ext uri="{FF2B5EF4-FFF2-40B4-BE49-F238E27FC236}">
                      <a16:creationId xmlns:a16="http://schemas.microsoft.com/office/drawing/2014/main" id="{DBD22D9C-2135-58C3-B39C-D001A83D29D3}"/>
                    </a:ext>
                  </a:extLst>
                </p14:cNvPr>
                <p14:cNvContentPartPr/>
                <p14:nvPr/>
              </p14:nvContentPartPr>
              <p14:xfrm>
                <a:off x="953790" y="3359085"/>
                <a:ext cx="360" cy="360"/>
              </p14:xfrm>
            </p:contentPart>
          </mc:Choice>
          <mc:Fallback xmlns="">
            <p:pic>
              <p:nvPicPr>
                <p:cNvPr id="6157" name="Ink 6156">
                  <a:extLst>
                    <a:ext uri="{FF2B5EF4-FFF2-40B4-BE49-F238E27FC236}">
                      <a16:creationId xmlns:a16="http://schemas.microsoft.com/office/drawing/2014/main" id="{DBD22D9C-2135-58C3-B39C-D001A83D29D3}"/>
                    </a:ext>
                  </a:extLst>
                </p:cNvPr>
                <p:cNvPicPr/>
                <p:nvPr/>
              </p:nvPicPr>
              <p:blipFill>
                <a:blip r:embed="rId17"/>
                <a:stretch>
                  <a:fillRect/>
                </a:stretch>
              </p:blipFill>
              <p:spPr>
                <a:xfrm>
                  <a:off x="949470" y="33547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58" name="Ink 6157">
                  <a:extLst>
                    <a:ext uri="{FF2B5EF4-FFF2-40B4-BE49-F238E27FC236}">
                      <a16:creationId xmlns:a16="http://schemas.microsoft.com/office/drawing/2014/main" id="{0FC67695-7DCF-FA2E-D1EE-C62C745CAD68}"/>
                    </a:ext>
                  </a:extLst>
                </p14:cNvPr>
                <p14:cNvContentPartPr/>
                <p14:nvPr/>
              </p14:nvContentPartPr>
              <p14:xfrm>
                <a:off x="1057110" y="3371685"/>
                <a:ext cx="360" cy="360"/>
              </p14:xfrm>
            </p:contentPart>
          </mc:Choice>
          <mc:Fallback xmlns="">
            <p:pic>
              <p:nvPicPr>
                <p:cNvPr id="6158" name="Ink 6157">
                  <a:extLst>
                    <a:ext uri="{FF2B5EF4-FFF2-40B4-BE49-F238E27FC236}">
                      <a16:creationId xmlns:a16="http://schemas.microsoft.com/office/drawing/2014/main" id="{0FC67695-7DCF-FA2E-D1EE-C62C745CAD68}"/>
                    </a:ext>
                  </a:extLst>
                </p:cNvPr>
                <p:cNvPicPr/>
                <p:nvPr/>
              </p:nvPicPr>
              <p:blipFill>
                <a:blip r:embed="rId17"/>
                <a:stretch>
                  <a:fillRect/>
                </a:stretch>
              </p:blipFill>
              <p:spPr>
                <a:xfrm>
                  <a:off x="1052790" y="33673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159" name="Ink 6158">
                  <a:extLst>
                    <a:ext uri="{FF2B5EF4-FFF2-40B4-BE49-F238E27FC236}">
                      <a16:creationId xmlns:a16="http://schemas.microsoft.com/office/drawing/2014/main" id="{678AF5EE-8017-B3AD-3A66-2C72200A7618}"/>
                    </a:ext>
                  </a:extLst>
                </p14:cNvPr>
                <p14:cNvContentPartPr/>
                <p14:nvPr/>
              </p14:nvContentPartPr>
              <p14:xfrm>
                <a:off x="945870" y="3361965"/>
                <a:ext cx="360" cy="360"/>
              </p14:xfrm>
            </p:contentPart>
          </mc:Choice>
          <mc:Fallback xmlns="">
            <p:pic>
              <p:nvPicPr>
                <p:cNvPr id="6159" name="Ink 6158">
                  <a:extLst>
                    <a:ext uri="{FF2B5EF4-FFF2-40B4-BE49-F238E27FC236}">
                      <a16:creationId xmlns:a16="http://schemas.microsoft.com/office/drawing/2014/main" id="{678AF5EE-8017-B3AD-3A66-2C72200A7618}"/>
                    </a:ext>
                  </a:extLst>
                </p:cNvPr>
                <p:cNvPicPr/>
                <p:nvPr/>
              </p:nvPicPr>
              <p:blipFill>
                <a:blip r:embed="rId20"/>
                <a:stretch>
                  <a:fillRect/>
                </a:stretch>
              </p:blipFill>
              <p:spPr>
                <a:xfrm>
                  <a:off x="939750" y="335584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160" name="Ink 6159">
                  <a:extLst>
                    <a:ext uri="{FF2B5EF4-FFF2-40B4-BE49-F238E27FC236}">
                      <a16:creationId xmlns:a16="http://schemas.microsoft.com/office/drawing/2014/main" id="{02C4F5C3-8D70-939B-01CB-808E15F5C270}"/>
                    </a:ext>
                  </a:extLst>
                </p14:cNvPr>
                <p14:cNvContentPartPr/>
                <p14:nvPr/>
              </p14:nvContentPartPr>
              <p14:xfrm>
                <a:off x="1025430" y="3368445"/>
                <a:ext cx="360" cy="360"/>
              </p14:xfrm>
            </p:contentPart>
          </mc:Choice>
          <mc:Fallback xmlns="">
            <p:pic>
              <p:nvPicPr>
                <p:cNvPr id="6160" name="Ink 6159">
                  <a:extLst>
                    <a:ext uri="{FF2B5EF4-FFF2-40B4-BE49-F238E27FC236}">
                      <a16:creationId xmlns:a16="http://schemas.microsoft.com/office/drawing/2014/main" id="{02C4F5C3-8D70-939B-01CB-808E15F5C270}"/>
                    </a:ext>
                  </a:extLst>
                </p:cNvPr>
                <p:cNvPicPr/>
                <p:nvPr/>
              </p:nvPicPr>
              <p:blipFill>
                <a:blip r:embed="rId20"/>
                <a:stretch>
                  <a:fillRect/>
                </a:stretch>
              </p:blipFill>
              <p:spPr>
                <a:xfrm>
                  <a:off x="1019310" y="3362325"/>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161" name="Ink 6160">
                  <a:extLst>
                    <a:ext uri="{FF2B5EF4-FFF2-40B4-BE49-F238E27FC236}">
                      <a16:creationId xmlns:a16="http://schemas.microsoft.com/office/drawing/2014/main" id="{8E8EDB24-9B8D-2797-C168-D1444DA69DBF}"/>
                    </a:ext>
                  </a:extLst>
                </p14:cNvPr>
                <p14:cNvContentPartPr/>
                <p14:nvPr/>
              </p14:nvContentPartPr>
              <p14:xfrm>
                <a:off x="1095270" y="3386085"/>
                <a:ext cx="720" cy="720"/>
              </p14:xfrm>
            </p:contentPart>
          </mc:Choice>
          <mc:Fallback xmlns="">
            <p:pic>
              <p:nvPicPr>
                <p:cNvPr id="6161" name="Ink 6160">
                  <a:extLst>
                    <a:ext uri="{FF2B5EF4-FFF2-40B4-BE49-F238E27FC236}">
                      <a16:creationId xmlns:a16="http://schemas.microsoft.com/office/drawing/2014/main" id="{8E8EDB24-9B8D-2797-C168-D1444DA69DBF}"/>
                    </a:ext>
                  </a:extLst>
                </p:cNvPr>
                <p:cNvPicPr/>
                <p:nvPr/>
              </p:nvPicPr>
              <p:blipFill>
                <a:blip r:embed="rId20"/>
                <a:stretch>
                  <a:fillRect/>
                </a:stretch>
              </p:blipFill>
              <p:spPr>
                <a:xfrm>
                  <a:off x="1089150" y="3379965"/>
                  <a:ext cx="12960" cy="12960"/>
                </a:xfrm>
                <a:prstGeom prst="rect">
                  <a:avLst/>
                </a:prstGeom>
              </p:spPr>
            </p:pic>
          </mc:Fallback>
        </mc:AlternateContent>
      </p:grpSp>
      <p:sp>
        <p:nvSpPr>
          <p:cNvPr id="6162" name="TextBox 6161">
            <a:extLst>
              <a:ext uri="{FF2B5EF4-FFF2-40B4-BE49-F238E27FC236}">
                <a16:creationId xmlns:a16="http://schemas.microsoft.com/office/drawing/2014/main" id="{92804017-7B59-28AA-5854-035596CCC5FC}"/>
              </a:ext>
            </a:extLst>
          </p:cNvPr>
          <p:cNvSpPr txBox="1"/>
          <p:nvPr/>
        </p:nvSpPr>
        <p:spPr>
          <a:xfrm>
            <a:off x="9584578" y="2893405"/>
            <a:ext cx="2211169" cy="507831"/>
          </a:xfrm>
          <a:prstGeom prst="rect">
            <a:avLst/>
          </a:prstGeom>
          <a:noFill/>
        </p:spPr>
        <p:txBody>
          <a:bodyPr wrap="square">
            <a:spAutoFit/>
          </a:bodyPr>
          <a:lstStyle/>
          <a:p>
            <a:r>
              <a:rPr lang="en-US" sz="900" dirty="0">
                <a:solidFill>
                  <a:prstClr val="black"/>
                </a:solidFill>
                <a:latin typeface="Lucida Sans" panose="020B0602030504020204" pitchFamily="34" charset="0"/>
              </a:rPr>
              <a:t>PI_022 % of AFA calls to properties covered by RRO that become Primary fires</a:t>
            </a:r>
            <a:endParaRPr lang="en-GB" sz="900" dirty="0">
              <a:solidFill>
                <a:prstClr val="black"/>
              </a:solidFill>
              <a:latin typeface="Lucida Sans" panose="020B0602030504020204" pitchFamily="34" charset="0"/>
            </a:endParaRPr>
          </a:p>
        </p:txBody>
      </p:sp>
      <p:sp>
        <p:nvSpPr>
          <p:cNvPr id="6164" name="TextBox 6163">
            <a:extLst>
              <a:ext uri="{FF2B5EF4-FFF2-40B4-BE49-F238E27FC236}">
                <a16:creationId xmlns:a16="http://schemas.microsoft.com/office/drawing/2014/main" id="{813F0115-41D5-B0D0-CAED-DE12156C8A11}"/>
              </a:ext>
            </a:extLst>
          </p:cNvPr>
          <p:cNvSpPr txBox="1"/>
          <p:nvPr/>
        </p:nvSpPr>
        <p:spPr>
          <a:xfrm>
            <a:off x="9523336" y="4055276"/>
            <a:ext cx="2369611"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PI_035 Percentage of emergency calls answered within 10 seconds </a:t>
            </a:r>
            <a:endParaRPr lang="en-GB" sz="1000" dirty="0">
              <a:solidFill>
                <a:prstClr val="black"/>
              </a:solidFill>
              <a:latin typeface="Lucida Sans" panose="020B0602030504020204" pitchFamily="34" charset="0"/>
            </a:endParaRPr>
          </a:p>
        </p:txBody>
      </p:sp>
      <p:sp>
        <p:nvSpPr>
          <p:cNvPr id="6166" name="TextBox 6165">
            <a:extLst>
              <a:ext uri="{FF2B5EF4-FFF2-40B4-BE49-F238E27FC236}">
                <a16:creationId xmlns:a16="http://schemas.microsoft.com/office/drawing/2014/main" id="{C6882E61-BBFA-C7A7-C0EB-1A1B62C64A46}"/>
              </a:ext>
            </a:extLst>
          </p:cNvPr>
          <p:cNvSpPr txBox="1"/>
          <p:nvPr/>
        </p:nvSpPr>
        <p:spPr>
          <a:xfrm>
            <a:off x="9536167" y="5333697"/>
            <a:ext cx="2215587" cy="461665"/>
          </a:xfrm>
          <a:prstGeom prst="rect">
            <a:avLst/>
          </a:prstGeom>
          <a:noFill/>
        </p:spPr>
        <p:txBody>
          <a:bodyPr wrap="square">
            <a:spAutoFit/>
          </a:bodyPr>
          <a:lstStyle/>
          <a:p>
            <a:r>
              <a:rPr lang="en-US" sz="800" dirty="0">
                <a:solidFill>
                  <a:prstClr val="black"/>
                </a:solidFill>
                <a:latin typeface="Lucida Sans" panose="020B0602030504020204" pitchFamily="34" charset="0"/>
              </a:rPr>
              <a:t>PI_036 Time between control receiving a 999 call and an appliance being </a:t>
            </a:r>
            <a:r>
              <a:rPr lang="en-US" sz="800" dirty="0" err="1">
                <a:solidFill>
                  <a:prstClr val="black"/>
                </a:solidFill>
                <a:latin typeface="Lucida Sans" panose="020B0602030504020204" pitchFamily="34" charset="0"/>
              </a:rPr>
              <a:t>mobilised</a:t>
            </a:r>
            <a:endParaRPr lang="en-GB" sz="800" dirty="0">
              <a:solidFill>
                <a:prstClr val="black"/>
              </a:solidFill>
              <a:latin typeface="Lucida Sans" panose="020B0602030504020204" pitchFamily="34" charset="0"/>
            </a:endParaRPr>
          </a:p>
        </p:txBody>
      </p:sp>
      <p:grpSp>
        <p:nvGrpSpPr>
          <p:cNvPr id="6168" name="Group 6167">
            <a:extLst>
              <a:ext uri="{FF2B5EF4-FFF2-40B4-BE49-F238E27FC236}">
                <a16:creationId xmlns:a16="http://schemas.microsoft.com/office/drawing/2014/main" id="{C1DD2EC5-C1FC-68D1-047D-563E36DDFBCA}"/>
              </a:ext>
            </a:extLst>
          </p:cNvPr>
          <p:cNvGrpSpPr/>
          <p:nvPr/>
        </p:nvGrpSpPr>
        <p:grpSpPr>
          <a:xfrm>
            <a:off x="10934761" y="5021490"/>
            <a:ext cx="714375" cy="266481"/>
            <a:chOff x="8590549" y="2255531"/>
            <a:chExt cx="714375" cy="266481"/>
          </a:xfrm>
        </p:grpSpPr>
        <p:sp>
          <p:nvSpPr>
            <p:cNvPr id="6170" name="Graphic 262">
              <a:extLst>
                <a:ext uri="{FF2B5EF4-FFF2-40B4-BE49-F238E27FC236}">
                  <a16:creationId xmlns:a16="http://schemas.microsoft.com/office/drawing/2014/main" id="{4602527D-2EF2-ED33-12BC-AF0F2C054DFE}"/>
                </a:ext>
              </a:extLst>
            </p:cNvPr>
            <p:cNvSpPr/>
            <p:nvPr/>
          </p:nvSpPr>
          <p:spPr>
            <a:xfrm>
              <a:off x="8590549" y="2520745"/>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72" name="Graphic 263">
              <a:extLst>
                <a:ext uri="{FF2B5EF4-FFF2-40B4-BE49-F238E27FC236}">
                  <a16:creationId xmlns:a16="http://schemas.microsoft.com/office/drawing/2014/main" id="{CEF3419D-D551-A825-C207-6D3C135912CE}"/>
                </a:ext>
              </a:extLst>
            </p:cNvPr>
            <p:cNvSpPr/>
            <p:nvPr/>
          </p:nvSpPr>
          <p:spPr>
            <a:xfrm>
              <a:off x="8590549" y="2520745"/>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pic>
          <p:nvPicPr>
            <p:cNvPr id="6173" name="Image 264">
              <a:extLst>
                <a:ext uri="{FF2B5EF4-FFF2-40B4-BE49-F238E27FC236}">
                  <a16:creationId xmlns:a16="http://schemas.microsoft.com/office/drawing/2014/main" id="{924C16BE-A137-DD25-1A28-5AF2A08523C2}"/>
                </a:ext>
              </a:extLst>
            </p:cNvPr>
            <p:cNvPicPr/>
            <p:nvPr/>
          </p:nvPicPr>
          <p:blipFill>
            <a:blip r:embed="rId23" cstate="print"/>
            <a:stretch>
              <a:fillRect/>
            </a:stretch>
          </p:blipFill>
          <p:spPr>
            <a:xfrm>
              <a:off x="8920478" y="2276222"/>
              <a:ext cx="237954" cy="235317"/>
            </a:xfrm>
            <a:prstGeom prst="rect">
              <a:avLst/>
            </a:prstGeom>
          </p:spPr>
        </p:pic>
        <p:sp>
          <p:nvSpPr>
            <p:cNvPr id="6174" name="Graphic 265">
              <a:extLst>
                <a:ext uri="{FF2B5EF4-FFF2-40B4-BE49-F238E27FC236}">
                  <a16:creationId xmlns:a16="http://schemas.microsoft.com/office/drawing/2014/main" id="{4FBEEBB8-84AE-2F6B-4619-5D3A71BBA9E5}"/>
                </a:ext>
              </a:extLst>
            </p:cNvPr>
            <p:cNvSpPr/>
            <p:nvPr/>
          </p:nvSpPr>
          <p:spPr>
            <a:xfrm>
              <a:off x="8625038" y="2264115"/>
              <a:ext cx="654738" cy="235638"/>
            </a:xfrm>
            <a:custGeom>
              <a:avLst/>
              <a:gdLst/>
              <a:ahLst/>
              <a:cxnLst/>
              <a:rect l="l" t="t" r="r" b="b"/>
              <a:pathLst>
                <a:path w="655320" h="236220">
                  <a:moveTo>
                    <a:pt x="0" y="235898"/>
                  </a:moveTo>
                  <a:lnTo>
                    <a:pt x="0" y="235898"/>
                  </a:lnTo>
                  <a:lnTo>
                    <a:pt x="297707" y="235898"/>
                  </a:lnTo>
                  <a:lnTo>
                    <a:pt x="357249" y="15939"/>
                  </a:lnTo>
                  <a:lnTo>
                    <a:pt x="416790" y="20720"/>
                  </a:lnTo>
                  <a:lnTo>
                    <a:pt x="476332" y="0"/>
                  </a:lnTo>
                  <a:lnTo>
                    <a:pt x="535874" y="235898"/>
                  </a:lnTo>
                  <a:lnTo>
                    <a:pt x="595415" y="235898"/>
                  </a:lnTo>
                  <a:lnTo>
                    <a:pt x="654957" y="235898"/>
                  </a:lnTo>
                </a:path>
              </a:pathLst>
            </a:custGeom>
            <a:solidFill>
              <a:srgbClr val="00B050">
                <a:alpha val="25098"/>
              </a:srgbClr>
            </a:solidFill>
            <a:ln w="9526">
              <a:solidFill>
                <a:srgbClr val="00B05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6175" name="Graphic 266">
              <a:extLst>
                <a:ext uri="{FF2B5EF4-FFF2-40B4-BE49-F238E27FC236}">
                  <a16:creationId xmlns:a16="http://schemas.microsoft.com/office/drawing/2014/main" id="{1211320B-CB84-E07A-0847-F5A8B795BBD0}"/>
                </a:ext>
              </a:extLst>
            </p:cNvPr>
            <p:cNvSpPr/>
            <p:nvPr/>
          </p:nvSpPr>
          <p:spPr>
            <a:xfrm>
              <a:off x="8606526" y="2255531"/>
              <a:ext cx="666792" cy="257175"/>
            </a:xfrm>
            <a:custGeom>
              <a:avLst/>
              <a:gdLst/>
              <a:ahLst/>
              <a:cxnLst/>
              <a:rect l="l" t="t" r="r" b="b"/>
              <a:pathLst>
                <a:path w="667385" h="257810">
                  <a:moveTo>
                    <a:pt x="19050" y="245986"/>
                  </a:moveTo>
                  <a:lnTo>
                    <a:pt x="11226" y="238175"/>
                  </a:lnTo>
                  <a:lnTo>
                    <a:pt x="7823" y="238175"/>
                  </a:lnTo>
                  <a:lnTo>
                    <a:pt x="0" y="245999"/>
                  </a:lnTo>
                  <a:lnTo>
                    <a:pt x="0" y="249402"/>
                  </a:lnTo>
                  <a:lnTo>
                    <a:pt x="7835" y="257225"/>
                  </a:lnTo>
                  <a:lnTo>
                    <a:pt x="11226" y="257225"/>
                  </a:lnTo>
                  <a:lnTo>
                    <a:pt x="19050" y="249402"/>
                  </a:lnTo>
                  <a:lnTo>
                    <a:pt x="19050" y="247700"/>
                  </a:lnTo>
                  <a:lnTo>
                    <a:pt x="19050" y="245986"/>
                  </a:lnTo>
                  <a:close/>
                </a:path>
                <a:path w="667385" h="257810">
                  <a:moveTo>
                    <a:pt x="76212" y="245986"/>
                  </a:moveTo>
                  <a:lnTo>
                    <a:pt x="68376" y="238175"/>
                  </a:lnTo>
                  <a:lnTo>
                    <a:pt x="64973" y="238175"/>
                  </a:lnTo>
                  <a:lnTo>
                    <a:pt x="57162" y="246011"/>
                  </a:lnTo>
                  <a:lnTo>
                    <a:pt x="57162" y="249415"/>
                  </a:lnTo>
                  <a:lnTo>
                    <a:pt x="64998" y="257225"/>
                  </a:lnTo>
                  <a:lnTo>
                    <a:pt x="68402" y="257225"/>
                  </a:lnTo>
                  <a:lnTo>
                    <a:pt x="76212" y="249402"/>
                  </a:lnTo>
                  <a:lnTo>
                    <a:pt x="76212" y="247700"/>
                  </a:lnTo>
                  <a:lnTo>
                    <a:pt x="76212" y="245986"/>
                  </a:lnTo>
                  <a:close/>
                </a:path>
                <a:path w="667385" h="257810">
                  <a:moveTo>
                    <a:pt x="133375" y="245986"/>
                  </a:moveTo>
                  <a:lnTo>
                    <a:pt x="125539" y="238175"/>
                  </a:lnTo>
                  <a:lnTo>
                    <a:pt x="122135" y="238175"/>
                  </a:lnTo>
                  <a:lnTo>
                    <a:pt x="114325" y="246011"/>
                  </a:lnTo>
                  <a:lnTo>
                    <a:pt x="114325" y="249415"/>
                  </a:lnTo>
                  <a:lnTo>
                    <a:pt x="122148" y="257225"/>
                  </a:lnTo>
                  <a:lnTo>
                    <a:pt x="125552" y="257225"/>
                  </a:lnTo>
                  <a:lnTo>
                    <a:pt x="133375" y="249402"/>
                  </a:lnTo>
                  <a:lnTo>
                    <a:pt x="133375" y="247700"/>
                  </a:lnTo>
                  <a:lnTo>
                    <a:pt x="133375" y="245986"/>
                  </a:lnTo>
                  <a:close/>
                </a:path>
                <a:path w="667385" h="257810">
                  <a:moveTo>
                    <a:pt x="190538" y="245986"/>
                  </a:moveTo>
                  <a:lnTo>
                    <a:pt x="182702" y="238163"/>
                  </a:lnTo>
                  <a:lnTo>
                    <a:pt x="179311" y="238163"/>
                  </a:lnTo>
                  <a:lnTo>
                    <a:pt x="171488" y="245999"/>
                  </a:lnTo>
                  <a:lnTo>
                    <a:pt x="171488" y="249402"/>
                  </a:lnTo>
                  <a:lnTo>
                    <a:pt x="179311" y="257225"/>
                  </a:lnTo>
                  <a:lnTo>
                    <a:pt x="182702" y="257225"/>
                  </a:lnTo>
                  <a:lnTo>
                    <a:pt x="190538" y="249402"/>
                  </a:lnTo>
                  <a:lnTo>
                    <a:pt x="190538" y="247700"/>
                  </a:lnTo>
                  <a:lnTo>
                    <a:pt x="190538" y="245986"/>
                  </a:lnTo>
                  <a:close/>
                </a:path>
                <a:path w="667385" h="257810">
                  <a:moveTo>
                    <a:pt x="257225" y="245986"/>
                  </a:moveTo>
                  <a:lnTo>
                    <a:pt x="249389" y="238163"/>
                  </a:lnTo>
                  <a:lnTo>
                    <a:pt x="245986" y="238163"/>
                  </a:lnTo>
                  <a:lnTo>
                    <a:pt x="238163" y="245999"/>
                  </a:lnTo>
                  <a:lnTo>
                    <a:pt x="238163" y="249402"/>
                  </a:lnTo>
                  <a:lnTo>
                    <a:pt x="245986" y="257225"/>
                  </a:lnTo>
                  <a:lnTo>
                    <a:pt x="249389" y="257225"/>
                  </a:lnTo>
                  <a:lnTo>
                    <a:pt x="257225" y="249402"/>
                  </a:lnTo>
                  <a:lnTo>
                    <a:pt x="257225" y="247700"/>
                  </a:lnTo>
                  <a:lnTo>
                    <a:pt x="257225" y="245986"/>
                  </a:lnTo>
                  <a:close/>
                </a:path>
                <a:path w="667385" h="257810">
                  <a:moveTo>
                    <a:pt x="314388" y="247700"/>
                  </a:moveTo>
                  <a:lnTo>
                    <a:pt x="306552" y="238163"/>
                  </a:lnTo>
                  <a:lnTo>
                    <a:pt x="303149" y="238163"/>
                  </a:lnTo>
                  <a:lnTo>
                    <a:pt x="295325" y="245999"/>
                  </a:lnTo>
                  <a:lnTo>
                    <a:pt x="295325" y="249402"/>
                  </a:lnTo>
                  <a:lnTo>
                    <a:pt x="303149" y="257225"/>
                  </a:lnTo>
                  <a:lnTo>
                    <a:pt x="306552" y="257225"/>
                  </a:lnTo>
                  <a:lnTo>
                    <a:pt x="314388" y="247700"/>
                  </a:lnTo>
                  <a:close/>
                </a:path>
                <a:path w="667385" h="257810">
                  <a:moveTo>
                    <a:pt x="371538" y="26873"/>
                  </a:moveTo>
                  <a:lnTo>
                    <a:pt x="363715" y="19050"/>
                  </a:lnTo>
                  <a:lnTo>
                    <a:pt x="360311" y="19050"/>
                  </a:lnTo>
                  <a:lnTo>
                    <a:pt x="352488" y="26885"/>
                  </a:lnTo>
                  <a:lnTo>
                    <a:pt x="352488" y="30289"/>
                  </a:lnTo>
                  <a:lnTo>
                    <a:pt x="360311" y="38112"/>
                  </a:lnTo>
                  <a:lnTo>
                    <a:pt x="363715" y="38112"/>
                  </a:lnTo>
                  <a:lnTo>
                    <a:pt x="371538" y="30289"/>
                  </a:lnTo>
                  <a:lnTo>
                    <a:pt x="371538" y="28587"/>
                  </a:lnTo>
                  <a:lnTo>
                    <a:pt x="371538" y="26873"/>
                  </a:lnTo>
                  <a:close/>
                </a:path>
                <a:path w="667385" h="257810">
                  <a:moveTo>
                    <a:pt x="428701" y="26873"/>
                  </a:moveTo>
                  <a:lnTo>
                    <a:pt x="420878" y="19050"/>
                  </a:lnTo>
                  <a:lnTo>
                    <a:pt x="417474" y="19050"/>
                  </a:lnTo>
                  <a:lnTo>
                    <a:pt x="409651" y="26885"/>
                  </a:lnTo>
                  <a:lnTo>
                    <a:pt x="409651" y="30289"/>
                  </a:lnTo>
                  <a:lnTo>
                    <a:pt x="417474" y="38112"/>
                  </a:lnTo>
                  <a:lnTo>
                    <a:pt x="420878" y="38112"/>
                  </a:lnTo>
                  <a:lnTo>
                    <a:pt x="428701" y="30289"/>
                  </a:lnTo>
                  <a:lnTo>
                    <a:pt x="428701" y="28587"/>
                  </a:lnTo>
                  <a:lnTo>
                    <a:pt x="428701" y="26873"/>
                  </a:lnTo>
                  <a:close/>
                </a:path>
                <a:path w="667385" h="257810">
                  <a:moveTo>
                    <a:pt x="495388" y="7823"/>
                  </a:moveTo>
                  <a:lnTo>
                    <a:pt x="487565" y="0"/>
                  </a:lnTo>
                  <a:lnTo>
                    <a:pt x="484162" y="0"/>
                  </a:lnTo>
                  <a:lnTo>
                    <a:pt x="476338" y="7823"/>
                  </a:lnTo>
                  <a:lnTo>
                    <a:pt x="476338" y="11226"/>
                  </a:lnTo>
                  <a:lnTo>
                    <a:pt x="484162" y="19050"/>
                  </a:lnTo>
                  <a:lnTo>
                    <a:pt x="487565" y="19050"/>
                  </a:lnTo>
                  <a:lnTo>
                    <a:pt x="495388" y="11239"/>
                  </a:lnTo>
                  <a:lnTo>
                    <a:pt x="495388" y="9537"/>
                  </a:lnTo>
                  <a:lnTo>
                    <a:pt x="495388" y="7823"/>
                  </a:lnTo>
                  <a:close/>
                </a:path>
                <a:path w="667385" h="257810">
                  <a:moveTo>
                    <a:pt x="552551" y="245986"/>
                  </a:moveTo>
                  <a:lnTo>
                    <a:pt x="544715" y="238163"/>
                  </a:lnTo>
                  <a:lnTo>
                    <a:pt x="541312" y="238163"/>
                  </a:lnTo>
                  <a:lnTo>
                    <a:pt x="533488" y="245999"/>
                  </a:lnTo>
                  <a:lnTo>
                    <a:pt x="533488" y="249402"/>
                  </a:lnTo>
                  <a:lnTo>
                    <a:pt x="541312" y="257225"/>
                  </a:lnTo>
                  <a:lnTo>
                    <a:pt x="544715" y="257225"/>
                  </a:lnTo>
                  <a:lnTo>
                    <a:pt x="552551" y="249402"/>
                  </a:lnTo>
                  <a:lnTo>
                    <a:pt x="552551" y="247700"/>
                  </a:lnTo>
                  <a:lnTo>
                    <a:pt x="552551" y="245986"/>
                  </a:lnTo>
                  <a:close/>
                </a:path>
                <a:path w="667385" h="257810">
                  <a:moveTo>
                    <a:pt x="609714" y="247700"/>
                  </a:moveTo>
                  <a:lnTo>
                    <a:pt x="601878" y="238163"/>
                  </a:lnTo>
                  <a:lnTo>
                    <a:pt x="598474" y="238163"/>
                  </a:lnTo>
                  <a:lnTo>
                    <a:pt x="590651" y="245999"/>
                  </a:lnTo>
                  <a:lnTo>
                    <a:pt x="590651" y="249402"/>
                  </a:lnTo>
                  <a:lnTo>
                    <a:pt x="598474" y="257225"/>
                  </a:lnTo>
                  <a:lnTo>
                    <a:pt x="601878" y="257225"/>
                  </a:lnTo>
                  <a:lnTo>
                    <a:pt x="609714" y="247700"/>
                  </a:lnTo>
                  <a:close/>
                </a:path>
                <a:path w="667385" h="257810">
                  <a:moveTo>
                    <a:pt x="666864" y="245986"/>
                  </a:moveTo>
                  <a:lnTo>
                    <a:pt x="659041" y="238163"/>
                  </a:lnTo>
                  <a:lnTo>
                    <a:pt x="655637" y="238163"/>
                  </a:lnTo>
                  <a:lnTo>
                    <a:pt x="647814" y="245999"/>
                  </a:lnTo>
                  <a:lnTo>
                    <a:pt x="647814" y="249402"/>
                  </a:lnTo>
                  <a:lnTo>
                    <a:pt x="655637" y="257225"/>
                  </a:lnTo>
                  <a:lnTo>
                    <a:pt x="659041" y="257225"/>
                  </a:lnTo>
                  <a:lnTo>
                    <a:pt x="666864" y="249402"/>
                  </a:lnTo>
                  <a:lnTo>
                    <a:pt x="666864" y="247700"/>
                  </a:lnTo>
                  <a:lnTo>
                    <a:pt x="666864" y="245986"/>
                  </a:lnTo>
                  <a:close/>
                </a:path>
              </a:pathLst>
            </a:custGeom>
            <a:solidFill>
              <a:srgbClr val="00B050"/>
            </a:solidFill>
            <a:ln>
              <a:solidFill>
                <a:srgbClr val="00B05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65218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04685" y="4167927"/>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5" name="Content Placeholder 2">
            <a:extLst>
              <a:ext uri="{FF2B5EF4-FFF2-40B4-BE49-F238E27FC236}">
                <a16:creationId xmlns:a16="http://schemas.microsoft.com/office/drawing/2014/main" id="{2C561356-1CCB-68D5-C93E-C3D766DEBA7B}"/>
              </a:ext>
            </a:extLst>
          </p:cNvPr>
          <p:cNvSpPr txBox="1">
            <a:spLocks/>
          </p:cNvSpPr>
          <p:nvPr/>
        </p:nvSpPr>
        <p:spPr>
          <a:xfrm>
            <a:off x="774735" y="1935176"/>
            <a:ext cx="10721940" cy="2109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6667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Near Target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7" name="Slide Number Placeholder 6">
            <a:extLst>
              <a:ext uri="{FF2B5EF4-FFF2-40B4-BE49-F238E27FC236}">
                <a16:creationId xmlns:a16="http://schemas.microsoft.com/office/drawing/2014/main" id="{B35648F4-3ED8-6E11-D1BF-8F0336FDC6EC}"/>
              </a:ext>
            </a:extLst>
          </p:cNvPr>
          <p:cNvSpPr>
            <a:spLocks noGrp="1"/>
          </p:cNvSpPr>
          <p:nvPr>
            <p:ph type="sldNum" sz="quarter" idx="12"/>
          </p:nvPr>
        </p:nvSpPr>
        <p:spPr>
          <a:xfrm>
            <a:off x="9010599" y="6169706"/>
            <a:ext cx="2743200" cy="249385"/>
          </a:xfrm>
        </p:spPr>
        <p:txBody>
          <a:bodyPr/>
          <a:lstStyle/>
          <a:p>
            <a:fld id="{9FFE5F64-E8CB-4F58-B62A-F5B601B30668}" type="slidenum">
              <a:rPr lang="en-GB" smtClean="0"/>
              <a:t>6</a:t>
            </a:fld>
            <a:endParaRPr lang="en-GB" dirty="0"/>
          </a:p>
        </p:txBody>
      </p:sp>
      <p:grpSp>
        <p:nvGrpSpPr>
          <p:cNvPr id="5145" name="Group 160"/>
          <p:cNvGrpSpPr>
            <a:grpSpLocks/>
          </p:cNvGrpSpPr>
          <p:nvPr/>
        </p:nvGrpSpPr>
        <p:grpSpPr bwMode="auto">
          <a:xfrm>
            <a:off x="1419225" y="76200"/>
            <a:ext cx="714375" cy="257175"/>
            <a:chOff x="0" y="0"/>
            <a:chExt cx="7150" cy="2578"/>
          </a:xfrm>
        </p:grpSpPr>
      </p:grpSp>
      <p:grpSp>
        <p:nvGrpSpPr>
          <p:cNvPr id="5175" name="Group 136"/>
          <p:cNvGrpSpPr>
            <a:grpSpLocks/>
          </p:cNvGrpSpPr>
          <p:nvPr/>
        </p:nvGrpSpPr>
        <p:grpSpPr bwMode="auto">
          <a:xfrm>
            <a:off x="1419225" y="76200"/>
            <a:ext cx="714375" cy="257175"/>
            <a:chOff x="0" y="0"/>
            <a:chExt cx="7150" cy="2578"/>
          </a:xfrm>
        </p:grpSpPr>
      </p:grpSp>
      <p:grpSp>
        <p:nvGrpSpPr>
          <p:cNvPr id="13" name="Group 12">
            <a:extLst>
              <a:ext uri="{FF2B5EF4-FFF2-40B4-BE49-F238E27FC236}">
                <a16:creationId xmlns:a16="http://schemas.microsoft.com/office/drawing/2014/main" id="{98AC98D4-A67B-9D52-B8AE-1A7505F2B3D7}"/>
              </a:ext>
            </a:extLst>
          </p:cNvPr>
          <p:cNvGrpSpPr/>
          <p:nvPr/>
        </p:nvGrpSpPr>
        <p:grpSpPr>
          <a:xfrm>
            <a:off x="552502" y="2559276"/>
            <a:ext cx="2628900" cy="1255713"/>
            <a:chOff x="3940302" y="406526"/>
            <a:chExt cx="2628900" cy="1255713"/>
          </a:xfrm>
        </p:grpSpPr>
        <p:grpSp>
          <p:nvGrpSpPr>
            <p:cNvPr id="14" name="Group 13">
              <a:extLst>
                <a:ext uri="{FF2B5EF4-FFF2-40B4-BE49-F238E27FC236}">
                  <a16:creationId xmlns:a16="http://schemas.microsoft.com/office/drawing/2014/main" id="{718F3533-04CC-0AA6-39B9-89942E4303A4}"/>
                </a:ext>
              </a:extLst>
            </p:cNvPr>
            <p:cNvGrpSpPr/>
            <p:nvPr/>
          </p:nvGrpSpPr>
          <p:grpSpPr>
            <a:xfrm>
              <a:off x="3940302" y="406526"/>
              <a:ext cx="2628900" cy="1255713"/>
              <a:chOff x="3940302" y="406526"/>
              <a:chExt cx="2628900" cy="1255713"/>
            </a:xfrm>
          </p:grpSpPr>
          <p:graphicFrame>
            <p:nvGraphicFramePr>
              <p:cNvPr id="16" name="Object 15">
                <a:extLst>
                  <a:ext uri="{FF2B5EF4-FFF2-40B4-BE49-F238E27FC236}">
                    <a16:creationId xmlns:a16="http://schemas.microsoft.com/office/drawing/2014/main" id="{8C060344-7B2D-D3C0-B90B-7954AB9FA8AC}"/>
                  </a:ext>
                </a:extLst>
              </p:cNvPr>
              <p:cNvGraphicFramePr>
                <a:graphicFrameLocks noChangeAspect="1"/>
              </p:cNvGraphicFramePr>
              <p:nvPr>
                <p:extLst>
                  <p:ext uri="{D42A27DB-BD31-4B8C-83A1-F6EECF244321}">
                    <p14:modId xmlns:p14="http://schemas.microsoft.com/office/powerpoint/2010/main" val="3266074246"/>
                  </p:ext>
                </p:extLst>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19" name="Object 18">
                            <a:extLst>
                              <a:ext uri="{FF2B5EF4-FFF2-40B4-BE49-F238E27FC236}">
                                <a16:creationId xmlns:a16="http://schemas.microsoft.com/office/drawing/2014/main" id="{AFF825B0-6EEF-4A32-FC5B-C7F6AA83CEC5}"/>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A4AB3EC2-FBDC-4790-F323-76D2E2CD5169}"/>
                  </a:ext>
                </a:extLst>
              </p:cNvPr>
              <p:cNvSpPr txBox="1"/>
              <p:nvPr/>
            </p:nvSpPr>
            <p:spPr>
              <a:xfrm>
                <a:off x="4125269" y="1184510"/>
                <a:ext cx="2258966" cy="184922"/>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5" name="TextBox 14">
              <a:extLst>
                <a:ext uri="{FF2B5EF4-FFF2-40B4-BE49-F238E27FC236}">
                  <a16:creationId xmlns:a16="http://schemas.microsoft.com/office/drawing/2014/main" id="{D4B1B475-0ADA-47D3-4A28-B6B0FCFB802B}"/>
                </a:ext>
              </a:extLst>
            </p:cNvPr>
            <p:cNvSpPr txBox="1"/>
            <p:nvPr/>
          </p:nvSpPr>
          <p:spPr>
            <a:xfrm>
              <a:off x="4319586" y="479885"/>
              <a:ext cx="793752"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FF9900"/>
                  </a:solidFill>
                  <a:latin typeface="Lucida Sans" panose="020B0602030504020204" pitchFamily="34" charset="0"/>
                </a:rPr>
                <a:t>1,551</a:t>
              </a:r>
              <a:endParaRPr kumimoji="0" lang="en-GB" sz="1500" b="0" i="0" u="none" strike="noStrike" kern="0" cap="none" spc="0" normalizeH="0" baseline="0" noProof="0" dirty="0">
                <a:ln>
                  <a:noFill/>
                </a:ln>
                <a:solidFill>
                  <a:srgbClr val="FF9900"/>
                </a:solidFill>
                <a:effectLst/>
                <a:uLnTx/>
                <a:uFillTx/>
                <a:latin typeface="Lucida Sans" panose="020B0602030504020204" pitchFamily="34" charset="0"/>
              </a:endParaRPr>
            </a:p>
          </p:txBody>
        </p:sp>
      </p:grpSp>
      <p:grpSp>
        <p:nvGrpSpPr>
          <p:cNvPr id="18" name="Group 17">
            <a:extLst>
              <a:ext uri="{FF2B5EF4-FFF2-40B4-BE49-F238E27FC236}">
                <a16:creationId xmlns:a16="http://schemas.microsoft.com/office/drawing/2014/main" id="{7E382AFC-C461-8DA7-1333-28F9A46032F4}"/>
              </a:ext>
            </a:extLst>
          </p:cNvPr>
          <p:cNvGrpSpPr/>
          <p:nvPr/>
        </p:nvGrpSpPr>
        <p:grpSpPr>
          <a:xfrm>
            <a:off x="552502" y="3816146"/>
            <a:ext cx="3113251" cy="1252537"/>
            <a:chOff x="3924701" y="1662094"/>
            <a:chExt cx="3113251" cy="1252537"/>
          </a:xfrm>
        </p:grpSpPr>
        <p:grpSp>
          <p:nvGrpSpPr>
            <p:cNvPr id="19" name="Group 18">
              <a:extLst>
                <a:ext uri="{FF2B5EF4-FFF2-40B4-BE49-F238E27FC236}">
                  <a16:creationId xmlns:a16="http://schemas.microsoft.com/office/drawing/2014/main" id="{F106B7CA-A480-AF35-1708-A6DEBEC6109F}"/>
                </a:ext>
              </a:extLst>
            </p:cNvPr>
            <p:cNvGrpSpPr/>
            <p:nvPr/>
          </p:nvGrpSpPr>
          <p:grpSpPr>
            <a:xfrm>
              <a:off x="3924701" y="1662094"/>
              <a:ext cx="3113251" cy="1252537"/>
              <a:chOff x="3924701" y="1662094"/>
              <a:chExt cx="3113251" cy="1252537"/>
            </a:xfrm>
          </p:grpSpPr>
          <p:graphicFrame>
            <p:nvGraphicFramePr>
              <p:cNvPr id="21" name="Object 20">
                <a:extLst>
                  <a:ext uri="{FF2B5EF4-FFF2-40B4-BE49-F238E27FC236}">
                    <a16:creationId xmlns:a16="http://schemas.microsoft.com/office/drawing/2014/main" id="{0E4A86E3-DB9A-1186-F477-0981D02FE7DD}"/>
                  </a:ext>
                </a:extLst>
              </p:cNvPr>
              <p:cNvGraphicFramePr>
                <a:graphicFrameLocks noChangeAspect="1"/>
              </p:cNvGraphicFramePr>
              <p:nvPr>
                <p:extLst>
                  <p:ext uri="{D42A27DB-BD31-4B8C-83A1-F6EECF244321}">
                    <p14:modId xmlns:p14="http://schemas.microsoft.com/office/powerpoint/2010/main" val="655174889"/>
                  </p:ext>
                </p:extLst>
              </p:nvPr>
            </p:nvGraphicFramePr>
            <p:xfrm>
              <a:off x="3924701" y="1662094"/>
              <a:ext cx="2619375" cy="1252537"/>
            </p:xfrm>
            <a:graphic>
              <a:graphicData uri="http://schemas.openxmlformats.org/presentationml/2006/ole">
                <mc:AlternateContent xmlns:mc="http://schemas.openxmlformats.org/markup-compatibility/2006">
                  <mc:Choice xmlns:v="urn:schemas-microsoft-com:vml" Requires="v">
                    <p:oleObj name="Document" r:id="rId5" imgW="2639098" imgH="1262284" progId="Word.Document.12">
                      <p:embed/>
                    </p:oleObj>
                  </mc:Choice>
                  <mc:Fallback>
                    <p:oleObj name="Document" r:id="rId5" imgW="2639098" imgH="1262284" progId="Word.Document.12">
                      <p:embed/>
                      <p:pic>
                        <p:nvPicPr>
                          <p:cNvPr id="23" name="Object 22">
                            <a:extLst>
                              <a:ext uri="{FF2B5EF4-FFF2-40B4-BE49-F238E27FC236}">
                                <a16:creationId xmlns:a16="http://schemas.microsoft.com/office/drawing/2014/main" id="{42E7622F-3FE5-0148-8539-0A4DC093FB5F}"/>
                              </a:ext>
                            </a:extLst>
                          </p:cNvPr>
                          <p:cNvPicPr/>
                          <p:nvPr/>
                        </p:nvPicPr>
                        <p:blipFill>
                          <a:blip r:embed="rId6"/>
                          <a:stretch>
                            <a:fillRect/>
                          </a:stretch>
                        </p:blipFill>
                        <p:spPr>
                          <a:xfrm>
                            <a:off x="3924701" y="1662094"/>
                            <a:ext cx="2619375" cy="1252537"/>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25DE4704-05C9-B385-FDCB-BB9F7618E354}"/>
                  </a:ext>
                </a:extLst>
              </p:cNvPr>
              <p:cNvSpPr txBox="1"/>
              <p:nvPr/>
            </p:nvSpPr>
            <p:spPr>
              <a:xfrm>
                <a:off x="4125269" y="2437337"/>
                <a:ext cx="2912683"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0" name="TextBox 19">
              <a:extLst>
                <a:ext uri="{FF2B5EF4-FFF2-40B4-BE49-F238E27FC236}">
                  <a16:creationId xmlns:a16="http://schemas.microsoft.com/office/drawing/2014/main" id="{28C4DD4D-BC6A-A216-3E5C-96286850160C}"/>
                </a:ext>
              </a:extLst>
            </p:cNvPr>
            <p:cNvSpPr txBox="1"/>
            <p:nvPr/>
          </p:nvSpPr>
          <p:spPr>
            <a:xfrm>
              <a:off x="4319587" y="1732712"/>
              <a:ext cx="860426"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FF9900"/>
                  </a:solidFill>
                  <a:latin typeface="Lucida Sans" panose="020B0602030504020204" pitchFamily="34" charset="0"/>
                </a:rPr>
                <a:t>89.85</a:t>
              </a:r>
              <a:endParaRPr kumimoji="0" lang="en-GB" sz="1500" b="0" i="0" u="none" strike="noStrike" kern="0" cap="none" spc="0" normalizeH="0" baseline="0" noProof="0" dirty="0">
                <a:ln>
                  <a:noFill/>
                </a:ln>
                <a:solidFill>
                  <a:srgbClr val="FF9900"/>
                </a:solidFill>
                <a:effectLst/>
                <a:uLnTx/>
                <a:uFillTx/>
                <a:latin typeface="Lucida Sans" panose="020B0602030504020204" pitchFamily="34" charset="0"/>
              </a:endParaRPr>
            </a:p>
          </p:txBody>
        </p:sp>
      </p:grpSp>
      <p:grpSp>
        <p:nvGrpSpPr>
          <p:cNvPr id="23" name="Group 22">
            <a:extLst>
              <a:ext uri="{FF2B5EF4-FFF2-40B4-BE49-F238E27FC236}">
                <a16:creationId xmlns:a16="http://schemas.microsoft.com/office/drawing/2014/main" id="{8DD2B7D1-5A9B-BCFA-6600-678BCDBE6313}"/>
              </a:ext>
            </a:extLst>
          </p:cNvPr>
          <p:cNvGrpSpPr/>
          <p:nvPr/>
        </p:nvGrpSpPr>
        <p:grpSpPr>
          <a:xfrm>
            <a:off x="557775" y="5034174"/>
            <a:ext cx="2797042" cy="1255713"/>
            <a:chOff x="3946992" y="3082516"/>
            <a:chExt cx="2797042" cy="1255713"/>
          </a:xfrm>
        </p:grpSpPr>
        <p:grpSp>
          <p:nvGrpSpPr>
            <p:cNvPr id="24" name="Group 23">
              <a:extLst>
                <a:ext uri="{FF2B5EF4-FFF2-40B4-BE49-F238E27FC236}">
                  <a16:creationId xmlns:a16="http://schemas.microsoft.com/office/drawing/2014/main" id="{732E05F0-0A77-CD27-ED6D-12BC69659233}"/>
                </a:ext>
              </a:extLst>
            </p:cNvPr>
            <p:cNvGrpSpPr/>
            <p:nvPr/>
          </p:nvGrpSpPr>
          <p:grpSpPr>
            <a:xfrm>
              <a:off x="3946992" y="3082516"/>
              <a:ext cx="2797042" cy="1255713"/>
              <a:chOff x="3946992" y="3082516"/>
              <a:chExt cx="2797042" cy="1255713"/>
            </a:xfrm>
          </p:grpSpPr>
          <p:graphicFrame>
            <p:nvGraphicFramePr>
              <p:cNvPr id="26" name="Object 25">
                <a:extLst>
                  <a:ext uri="{FF2B5EF4-FFF2-40B4-BE49-F238E27FC236}">
                    <a16:creationId xmlns:a16="http://schemas.microsoft.com/office/drawing/2014/main" id="{DB1AA7EC-7A71-B378-6AA9-4B8A616571AF}"/>
                  </a:ext>
                </a:extLst>
              </p:cNvPr>
              <p:cNvGraphicFramePr>
                <a:graphicFrameLocks noChangeAspect="1"/>
              </p:cNvGraphicFramePr>
              <p:nvPr>
                <p:extLst>
                  <p:ext uri="{D42A27DB-BD31-4B8C-83A1-F6EECF244321}">
                    <p14:modId xmlns:p14="http://schemas.microsoft.com/office/powerpoint/2010/main" val="929706635"/>
                  </p:ext>
                </p:extLst>
              </p:nvPr>
            </p:nvGraphicFramePr>
            <p:xfrm>
              <a:off x="3946992" y="308251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28" name="Object 27">
                            <a:extLst>
                              <a:ext uri="{FF2B5EF4-FFF2-40B4-BE49-F238E27FC236}">
                                <a16:creationId xmlns:a16="http://schemas.microsoft.com/office/drawing/2014/main" id="{9A59E022-2F22-A655-060F-89EDC250CB46}"/>
                              </a:ext>
                            </a:extLst>
                          </p:cNvPr>
                          <p:cNvPicPr/>
                          <p:nvPr/>
                        </p:nvPicPr>
                        <p:blipFill>
                          <a:blip r:embed="rId4"/>
                          <a:stretch>
                            <a:fillRect/>
                          </a:stretch>
                        </p:blipFill>
                        <p:spPr>
                          <a:xfrm>
                            <a:off x="3946992" y="3082516"/>
                            <a:ext cx="2628900" cy="1255713"/>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7DF4B410-2379-55FD-0BF3-64F4A5CF358B}"/>
                  </a:ext>
                </a:extLst>
              </p:cNvPr>
              <p:cNvSpPr txBox="1"/>
              <p:nvPr/>
            </p:nvSpPr>
            <p:spPr>
              <a:xfrm>
                <a:off x="4115134" y="3879083"/>
                <a:ext cx="2628900" cy="187808"/>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5" name="TextBox 24">
              <a:extLst>
                <a:ext uri="{FF2B5EF4-FFF2-40B4-BE49-F238E27FC236}">
                  <a16:creationId xmlns:a16="http://schemas.microsoft.com/office/drawing/2014/main" id="{A740204E-4472-DD54-DDB6-41EDE49040BB}"/>
                </a:ext>
              </a:extLst>
            </p:cNvPr>
            <p:cNvSpPr txBox="1"/>
            <p:nvPr/>
          </p:nvSpPr>
          <p:spPr>
            <a:xfrm>
              <a:off x="4319585" y="3156557"/>
              <a:ext cx="81915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9900"/>
                  </a:solidFill>
                  <a:effectLst/>
                  <a:uLnTx/>
                  <a:uFillTx/>
                  <a:latin typeface="Lucida Sans" panose="020B0602030504020204" pitchFamily="34" charset="0"/>
                </a:rPr>
                <a:t>249</a:t>
              </a:r>
            </a:p>
          </p:txBody>
        </p:sp>
      </p:grpSp>
      <p:sp>
        <p:nvSpPr>
          <p:cNvPr id="28" name="TextBox 27">
            <a:extLst>
              <a:ext uri="{FF2B5EF4-FFF2-40B4-BE49-F238E27FC236}">
                <a16:creationId xmlns:a16="http://schemas.microsoft.com/office/drawing/2014/main" id="{D0B8613B-2C19-585D-936E-FEAF22BBE840}"/>
              </a:ext>
            </a:extLst>
          </p:cNvPr>
          <p:cNvSpPr txBox="1"/>
          <p:nvPr/>
        </p:nvSpPr>
        <p:spPr>
          <a:xfrm>
            <a:off x="869935" y="3078145"/>
            <a:ext cx="2724459" cy="246221"/>
          </a:xfrm>
          <a:prstGeom prst="rect">
            <a:avLst/>
          </a:prstGeom>
          <a:noFill/>
        </p:spPr>
        <p:txBody>
          <a:bodyPr wrap="square">
            <a:spAutoFit/>
          </a:bodyPr>
          <a:lstStyle/>
          <a:p>
            <a:r>
              <a:rPr lang="en-US" sz="1000" dirty="0">
                <a:solidFill>
                  <a:prstClr val="black"/>
                </a:solidFill>
                <a:latin typeface="Lucida Sans" panose="020B0602030504020204" pitchFamily="34" charset="0"/>
              </a:rPr>
              <a:t>PI_004 Number of AFAs</a:t>
            </a:r>
            <a:endParaRPr lang="en-GB" sz="1000" dirty="0">
              <a:solidFill>
                <a:prstClr val="black"/>
              </a:solidFill>
              <a:latin typeface="Lucida Sans" panose="020B0602030504020204" pitchFamily="34" charset="0"/>
            </a:endParaRPr>
          </a:p>
        </p:txBody>
      </p:sp>
      <p:sp>
        <p:nvSpPr>
          <p:cNvPr id="29" name="TextBox 28">
            <a:extLst>
              <a:ext uri="{FF2B5EF4-FFF2-40B4-BE49-F238E27FC236}">
                <a16:creationId xmlns:a16="http://schemas.microsoft.com/office/drawing/2014/main" id="{5393FEC9-CF5F-AC08-4395-C965A3EF1C84}"/>
              </a:ext>
            </a:extLst>
          </p:cNvPr>
          <p:cNvSpPr txBox="1"/>
          <p:nvPr/>
        </p:nvSpPr>
        <p:spPr>
          <a:xfrm>
            <a:off x="853691" y="5416054"/>
            <a:ext cx="2468695"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PI_007 Number of inspections of high-risk premises completed</a:t>
            </a:r>
            <a:endParaRPr lang="en-GB" sz="1000" dirty="0">
              <a:solidFill>
                <a:prstClr val="black"/>
              </a:solidFill>
              <a:latin typeface="Lucida Sans" panose="020B0602030504020204" pitchFamily="34" charset="0"/>
            </a:endParaRPr>
          </a:p>
        </p:txBody>
      </p:sp>
      <p:sp>
        <p:nvSpPr>
          <p:cNvPr id="30" name="TextBox 29">
            <a:extLst>
              <a:ext uri="{FF2B5EF4-FFF2-40B4-BE49-F238E27FC236}">
                <a16:creationId xmlns:a16="http://schemas.microsoft.com/office/drawing/2014/main" id="{A22DAAD5-4E74-B097-CD7B-9BB9365F4408}"/>
              </a:ext>
            </a:extLst>
          </p:cNvPr>
          <p:cNvSpPr txBox="1"/>
          <p:nvPr/>
        </p:nvSpPr>
        <p:spPr>
          <a:xfrm>
            <a:off x="868664" y="4234652"/>
            <a:ext cx="2297437"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PI_005 % of accidental dwelling fires confined to room of origin</a:t>
            </a:r>
            <a:endParaRPr lang="en-GB" sz="1000" dirty="0">
              <a:solidFill>
                <a:prstClr val="black"/>
              </a:solidFill>
              <a:latin typeface="Lucida Sans" panose="020B0602030504020204" pitchFamily="34" charset="0"/>
            </a:endParaRPr>
          </a:p>
        </p:txBody>
      </p:sp>
      <p:grpSp>
        <p:nvGrpSpPr>
          <p:cNvPr id="31" name="Group 30">
            <a:extLst>
              <a:ext uri="{FF2B5EF4-FFF2-40B4-BE49-F238E27FC236}">
                <a16:creationId xmlns:a16="http://schemas.microsoft.com/office/drawing/2014/main" id="{133BFE4C-6F34-81AE-F3FF-AB6BCA53DD95}"/>
              </a:ext>
            </a:extLst>
          </p:cNvPr>
          <p:cNvGrpSpPr/>
          <p:nvPr/>
        </p:nvGrpSpPr>
        <p:grpSpPr>
          <a:xfrm>
            <a:off x="2213560" y="2706073"/>
            <a:ext cx="715963" cy="271923"/>
            <a:chOff x="8733525" y="2126596"/>
            <a:chExt cx="715963" cy="271923"/>
          </a:xfrm>
        </p:grpSpPr>
        <p:sp>
          <p:nvSpPr>
            <p:cNvPr id="32" name="Graphic 95">
              <a:extLst>
                <a:ext uri="{FF2B5EF4-FFF2-40B4-BE49-F238E27FC236}">
                  <a16:creationId xmlns:a16="http://schemas.microsoft.com/office/drawing/2014/main" id="{11D9684F-708A-8BE4-36E0-9A06523A15B1}"/>
                </a:ext>
              </a:extLst>
            </p:cNvPr>
            <p:cNvSpPr/>
            <p:nvPr/>
          </p:nvSpPr>
          <p:spPr>
            <a:xfrm>
              <a:off x="8733525" y="2397244"/>
              <a:ext cx="715963"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3" name="Graphic 96">
              <a:extLst>
                <a:ext uri="{FF2B5EF4-FFF2-40B4-BE49-F238E27FC236}">
                  <a16:creationId xmlns:a16="http://schemas.microsoft.com/office/drawing/2014/main" id="{FC13AEDC-7CC7-3D3F-4D2E-07230EB4A0DA}"/>
                </a:ext>
              </a:extLst>
            </p:cNvPr>
            <p:cNvSpPr/>
            <p:nvPr/>
          </p:nvSpPr>
          <p:spPr>
            <a:xfrm>
              <a:off x="8733525" y="2397244"/>
              <a:ext cx="715963"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4" name="Graphic 97">
              <a:extLst>
                <a:ext uri="{FF2B5EF4-FFF2-40B4-BE49-F238E27FC236}">
                  <a16:creationId xmlns:a16="http://schemas.microsoft.com/office/drawing/2014/main" id="{70D49FE9-BBC7-EEE3-48F8-E75BDC852459}"/>
                </a:ext>
              </a:extLst>
            </p:cNvPr>
            <p:cNvSpPr/>
            <p:nvPr/>
          </p:nvSpPr>
          <p:spPr>
            <a:xfrm>
              <a:off x="8763335" y="2155695"/>
              <a:ext cx="656193" cy="237093"/>
            </a:xfrm>
            <a:custGeom>
              <a:avLst/>
              <a:gdLst/>
              <a:ahLst/>
              <a:cxnLst/>
              <a:rect l="l" t="t" r="r" b="b"/>
              <a:pathLst>
                <a:path w="655320" h="236220">
                  <a:moveTo>
                    <a:pt x="654957" y="235898"/>
                  </a:moveTo>
                  <a:lnTo>
                    <a:pt x="0" y="235898"/>
                  </a:lnTo>
                  <a:lnTo>
                    <a:pt x="0" y="27751"/>
                  </a:lnTo>
                  <a:lnTo>
                    <a:pt x="59541" y="41631"/>
                  </a:lnTo>
                  <a:lnTo>
                    <a:pt x="119083" y="16185"/>
                  </a:lnTo>
                  <a:lnTo>
                    <a:pt x="178624" y="42403"/>
                  </a:lnTo>
                  <a:lnTo>
                    <a:pt x="238166" y="72459"/>
                  </a:lnTo>
                  <a:lnTo>
                    <a:pt x="297707" y="33914"/>
                  </a:lnTo>
                  <a:lnTo>
                    <a:pt x="357249" y="58588"/>
                  </a:lnTo>
                  <a:lnTo>
                    <a:pt x="416790" y="61675"/>
                  </a:lnTo>
                  <a:lnTo>
                    <a:pt x="476332" y="57045"/>
                  </a:lnTo>
                  <a:lnTo>
                    <a:pt x="535874" y="25436"/>
                  </a:lnTo>
                  <a:lnTo>
                    <a:pt x="595415" y="16957"/>
                  </a:lnTo>
                  <a:lnTo>
                    <a:pt x="654957" y="0"/>
                  </a:lnTo>
                  <a:lnTo>
                    <a:pt x="654957" y="235898"/>
                  </a:lnTo>
                  <a:close/>
                </a:path>
              </a:pathLst>
            </a:custGeom>
            <a:solidFill>
              <a:srgbClr val="FFC000">
                <a:lumMod val="60000"/>
                <a:lumOff val="40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5" name="Graphic 98">
              <a:extLst>
                <a:ext uri="{FF2B5EF4-FFF2-40B4-BE49-F238E27FC236}">
                  <a16:creationId xmlns:a16="http://schemas.microsoft.com/office/drawing/2014/main" id="{0A9C4CB2-A620-7D39-0CDB-4FE74E4FF0B6}"/>
                </a:ext>
              </a:extLst>
            </p:cNvPr>
            <p:cNvSpPr/>
            <p:nvPr/>
          </p:nvSpPr>
          <p:spPr>
            <a:xfrm>
              <a:off x="8757293" y="2138914"/>
              <a:ext cx="656193" cy="73295"/>
            </a:xfrm>
            <a:custGeom>
              <a:avLst/>
              <a:gdLst/>
              <a:ahLst/>
              <a:cxnLst/>
              <a:rect l="l" t="t" r="r" b="b"/>
              <a:pathLst>
                <a:path w="655320" h="73025">
                  <a:moveTo>
                    <a:pt x="0" y="27751"/>
                  </a:moveTo>
                  <a:lnTo>
                    <a:pt x="59541" y="41631"/>
                  </a:lnTo>
                  <a:lnTo>
                    <a:pt x="119083" y="16185"/>
                  </a:lnTo>
                  <a:lnTo>
                    <a:pt x="178624" y="42403"/>
                  </a:lnTo>
                  <a:lnTo>
                    <a:pt x="238166" y="72459"/>
                  </a:lnTo>
                  <a:lnTo>
                    <a:pt x="297707" y="33914"/>
                  </a:lnTo>
                  <a:lnTo>
                    <a:pt x="357249" y="58588"/>
                  </a:lnTo>
                  <a:lnTo>
                    <a:pt x="416790" y="61675"/>
                  </a:lnTo>
                  <a:lnTo>
                    <a:pt x="476332" y="57045"/>
                  </a:lnTo>
                  <a:lnTo>
                    <a:pt x="535874" y="25436"/>
                  </a:lnTo>
                  <a:lnTo>
                    <a:pt x="595415" y="16957"/>
                  </a:lnTo>
                  <a:lnTo>
                    <a:pt x="654957" y="0"/>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6" name="Graphic 99">
              <a:extLst>
                <a:ext uri="{FF2B5EF4-FFF2-40B4-BE49-F238E27FC236}">
                  <a16:creationId xmlns:a16="http://schemas.microsoft.com/office/drawing/2014/main" id="{D1E03536-7204-7C9F-8BDA-329132BF0EF2}"/>
                </a:ext>
              </a:extLst>
            </p:cNvPr>
            <p:cNvSpPr/>
            <p:nvPr/>
          </p:nvSpPr>
          <p:spPr>
            <a:xfrm>
              <a:off x="8751253" y="2126596"/>
              <a:ext cx="668275" cy="96239"/>
            </a:xfrm>
            <a:custGeom>
              <a:avLst/>
              <a:gdLst/>
              <a:ahLst/>
              <a:cxnLst/>
              <a:rect l="l" t="t" r="r" b="b"/>
              <a:pathLst>
                <a:path w="667385" h="95885">
                  <a:moveTo>
                    <a:pt x="19050" y="36410"/>
                  </a:moveTo>
                  <a:lnTo>
                    <a:pt x="11214" y="28600"/>
                  </a:lnTo>
                  <a:lnTo>
                    <a:pt x="7810" y="28600"/>
                  </a:lnTo>
                  <a:lnTo>
                    <a:pt x="0" y="36423"/>
                  </a:lnTo>
                  <a:lnTo>
                    <a:pt x="0" y="39827"/>
                  </a:lnTo>
                  <a:lnTo>
                    <a:pt x="7823" y="47650"/>
                  </a:lnTo>
                  <a:lnTo>
                    <a:pt x="11226" y="47650"/>
                  </a:lnTo>
                  <a:lnTo>
                    <a:pt x="19050" y="39827"/>
                  </a:lnTo>
                  <a:lnTo>
                    <a:pt x="19050" y="38125"/>
                  </a:lnTo>
                  <a:lnTo>
                    <a:pt x="19050" y="36410"/>
                  </a:lnTo>
                  <a:close/>
                </a:path>
                <a:path w="667385" h="95885">
                  <a:moveTo>
                    <a:pt x="76212" y="55460"/>
                  </a:moveTo>
                  <a:lnTo>
                    <a:pt x="68364" y="47650"/>
                  </a:lnTo>
                  <a:lnTo>
                    <a:pt x="64960" y="47663"/>
                  </a:lnTo>
                  <a:lnTo>
                    <a:pt x="57150" y="55486"/>
                  </a:lnTo>
                  <a:lnTo>
                    <a:pt x="57150" y="58889"/>
                  </a:lnTo>
                  <a:lnTo>
                    <a:pt x="64985" y="66713"/>
                  </a:lnTo>
                  <a:lnTo>
                    <a:pt x="68389" y="66700"/>
                  </a:lnTo>
                  <a:lnTo>
                    <a:pt x="76212" y="58877"/>
                  </a:lnTo>
                  <a:lnTo>
                    <a:pt x="76212" y="57175"/>
                  </a:lnTo>
                  <a:lnTo>
                    <a:pt x="76212" y="55460"/>
                  </a:lnTo>
                  <a:close/>
                </a:path>
                <a:path w="667385" h="95885">
                  <a:moveTo>
                    <a:pt x="133362" y="26885"/>
                  </a:moveTo>
                  <a:lnTo>
                    <a:pt x="125526" y="19062"/>
                  </a:lnTo>
                  <a:lnTo>
                    <a:pt x="122123" y="19075"/>
                  </a:lnTo>
                  <a:lnTo>
                    <a:pt x="114312" y="26911"/>
                  </a:lnTo>
                  <a:lnTo>
                    <a:pt x="114312" y="30314"/>
                  </a:lnTo>
                  <a:lnTo>
                    <a:pt x="122148" y="38125"/>
                  </a:lnTo>
                  <a:lnTo>
                    <a:pt x="125539" y="38125"/>
                  </a:lnTo>
                  <a:lnTo>
                    <a:pt x="133362" y="30302"/>
                  </a:lnTo>
                  <a:lnTo>
                    <a:pt x="133362" y="28600"/>
                  </a:lnTo>
                  <a:lnTo>
                    <a:pt x="133362" y="26885"/>
                  </a:lnTo>
                  <a:close/>
                </a:path>
                <a:path w="667385" h="95885">
                  <a:moveTo>
                    <a:pt x="190525" y="55460"/>
                  </a:moveTo>
                  <a:lnTo>
                    <a:pt x="182702" y="47637"/>
                  </a:lnTo>
                  <a:lnTo>
                    <a:pt x="179298" y="47650"/>
                  </a:lnTo>
                  <a:lnTo>
                    <a:pt x="171475" y="55473"/>
                  </a:lnTo>
                  <a:lnTo>
                    <a:pt x="171475" y="58864"/>
                  </a:lnTo>
                  <a:lnTo>
                    <a:pt x="182702" y="66700"/>
                  </a:lnTo>
                  <a:lnTo>
                    <a:pt x="184289" y="66268"/>
                  </a:lnTo>
                  <a:lnTo>
                    <a:pt x="187236" y="64566"/>
                  </a:lnTo>
                  <a:lnTo>
                    <a:pt x="188391" y="63411"/>
                  </a:lnTo>
                  <a:lnTo>
                    <a:pt x="190093" y="60464"/>
                  </a:lnTo>
                  <a:lnTo>
                    <a:pt x="190525" y="58877"/>
                  </a:lnTo>
                  <a:lnTo>
                    <a:pt x="190525" y="57175"/>
                  </a:lnTo>
                  <a:lnTo>
                    <a:pt x="190525" y="55460"/>
                  </a:lnTo>
                  <a:close/>
                </a:path>
                <a:path w="667385" h="95885">
                  <a:moveTo>
                    <a:pt x="257213" y="84035"/>
                  </a:moveTo>
                  <a:lnTo>
                    <a:pt x="249377" y="76212"/>
                  </a:lnTo>
                  <a:lnTo>
                    <a:pt x="245986" y="76225"/>
                  </a:lnTo>
                  <a:lnTo>
                    <a:pt x="238163" y="84048"/>
                  </a:lnTo>
                  <a:lnTo>
                    <a:pt x="238163" y="87452"/>
                  </a:lnTo>
                  <a:lnTo>
                    <a:pt x="245986" y="95275"/>
                  </a:lnTo>
                  <a:lnTo>
                    <a:pt x="249377" y="95275"/>
                  </a:lnTo>
                  <a:lnTo>
                    <a:pt x="257213" y="87464"/>
                  </a:lnTo>
                  <a:lnTo>
                    <a:pt x="257213" y="85750"/>
                  </a:lnTo>
                  <a:lnTo>
                    <a:pt x="257213" y="84035"/>
                  </a:lnTo>
                  <a:close/>
                </a:path>
                <a:path w="667385" h="95885">
                  <a:moveTo>
                    <a:pt x="314375" y="45935"/>
                  </a:moveTo>
                  <a:lnTo>
                    <a:pt x="306539" y="38112"/>
                  </a:lnTo>
                  <a:lnTo>
                    <a:pt x="303136" y="38125"/>
                  </a:lnTo>
                  <a:lnTo>
                    <a:pt x="295325" y="45948"/>
                  </a:lnTo>
                  <a:lnTo>
                    <a:pt x="295325" y="49339"/>
                  </a:lnTo>
                  <a:lnTo>
                    <a:pt x="306539" y="57175"/>
                  </a:lnTo>
                  <a:lnTo>
                    <a:pt x="308127" y="56743"/>
                  </a:lnTo>
                  <a:lnTo>
                    <a:pt x="311073" y="55041"/>
                  </a:lnTo>
                  <a:lnTo>
                    <a:pt x="312242" y="53873"/>
                  </a:lnTo>
                  <a:lnTo>
                    <a:pt x="313944" y="50939"/>
                  </a:lnTo>
                  <a:lnTo>
                    <a:pt x="314375" y="49352"/>
                  </a:lnTo>
                  <a:lnTo>
                    <a:pt x="314375" y="47650"/>
                  </a:lnTo>
                  <a:lnTo>
                    <a:pt x="314375" y="45935"/>
                  </a:lnTo>
                  <a:close/>
                </a:path>
                <a:path w="667385" h="95885">
                  <a:moveTo>
                    <a:pt x="371538" y="64985"/>
                  </a:moveTo>
                  <a:lnTo>
                    <a:pt x="363702" y="57162"/>
                  </a:lnTo>
                  <a:lnTo>
                    <a:pt x="360299" y="57175"/>
                  </a:lnTo>
                  <a:lnTo>
                    <a:pt x="352475" y="64998"/>
                  </a:lnTo>
                  <a:lnTo>
                    <a:pt x="352475" y="68402"/>
                  </a:lnTo>
                  <a:lnTo>
                    <a:pt x="363702" y="76225"/>
                  </a:lnTo>
                  <a:lnTo>
                    <a:pt x="365290" y="75793"/>
                  </a:lnTo>
                  <a:lnTo>
                    <a:pt x="368236" y="74091"/>
                  </a:lnTo>
                  <a:lnTo>
                    <a:pt x="369404" y="72936"/>
                  </a:lnTo>
                  <a:lnTo>
                    <a:pt x="371106" y="69989"/>
                  </a:lnTo>
                  <a:lnTo>
                    <a:pt x="371538" y="68402"/>
                  </a:lnTo>
                  <a:lnTo>
                    <a:pt x="371538" y="66700"/>
                  </a:lnTo>
                  <a:lnTo>
                    <a:pt x="371538" y="64985"/>
                  </a:lnTo>
                  <a:close/>
                </a:path>
                <a:path w="667385" h="95885">
                  <a:moveTo>
                    <a:pt x="428688" y="74510"/>
                  </a:moveTo>
                  <a:lnTo>
                    <a:pt x="420865" y="66687"/>
                  </a:lnTo>
                  <a:lnTo>
                    <a:pt x="417461" y="66700"/>
                  </a:lnTo>
                  <a:lnTo>
                    <a:pt x="409638" y="74523"/>
                  </a:lnTo>
                  <a:lnTo>
                    <a:pt x="409638" y="77927"/>
                  </a:lnTo>
                  <a:lnTo>
                    <a:pt x="417461" y="85750"/>
                  </a:lnTo>
                  <a:lnTo>
                    <a:pt x="420865" y="85750"/>
                  </a:lnTo>
                  <a:lnTo>
                    <a:pt x="428688" y="77927"/>
                  </a:lnTo>
                  <a:lnTo>
                    <a:pt x="428688" y="76225"/>
                  </a:lnTo>
                  <a:lnTo>
                    <a:pt x="428688" y="74510"/>
                  </a:lnTo>
                  <a:close/>
                </a:path>
                <a:path w="667385" h="95885">
                  <a:moveTo>
                    <a:pt x="495376" y="64985"/>
                  </a:moveTo>
                  <a:lnTo>
                    <a:pt x="487553" y="57162"/>
                  </a:lnTo>
                  <a:lnTo>
                    <a:pt x="484149" y="57175"/>
                  </a:lnTo>
                  <a:lnTo>
                    <a:pt x="476326" y="64998"/>
                  </a:lnTo>
                  <a:lnTo>
                    <a:pt x="476326" y="68402"/>
                  </a:lnTo>
                  <a:lnTo>
                    <a:pt x="487553" y="76225"/>
                  </a:lnTo>
                  <a:lnTo>
                    <a:pt x="489140" y="75793"/>
                  </a:lnTo>
                  <a:lnTo>
                    <a:pt x="492086" y="74091"/>
                  </a:lnTo>
                  <a:lnTo>
                    <a:pt x="493242" y="72936"/>
                  </a:lnTo>
                  <a:lnTo>
                    <a:pt x="494957" y="69989"/>
                  </a:lnTo>
                  <a:lnTo>
                    <a:pt x="495376" y="68402"/>
                  </a:lnTo>
                  <a:lnTo>
                    <a:pt x="495376" y="66700"/>
                  </a:lnTo>
                  <a:lnTo>
                    <a:pt x="495376" y="64985"/>
                  </a:lnTo>
                  <a:close/>
                </a:path>
                <a:path w="667385" h="95885">
                  <a:moveTo>
                    <a:pt x="552538" y="36410"/>
                  </a:moveTo>
                  <a:lnTo>
                    <a:pt x="544703" y="28587"/>
                  </a:lnTo>
                  <a:lnTo>
                    <a:pt x="541312" y="28600"/>
                  </a:lnTo>
                  <a:lnTo>
                    <a:pt x="533488" y="36410"/>
                  </a:lnTo>
                  <a:lnTo>
                    <a:pt x="533488" y="39814"/>
                  </a:lnTo>
                  <a:lnTo>
                    <a:pt x="544703" y="47650"/>
                  </a:lnTo>
                  <a:lnTo>
                    <a:pt x="546303" y="47218"/>
                  </a:lnTo>
                  <a:lnTo>
                    <a:pt x="549249" y="45516"/>
                  </a:lnTo>
                  <a:lnTo>
                    <a:pt x="550405" y="44348"/>
                  </a:lnTo>
                  <a:lnTo>
                    <a:pt x="552107" y="41402"/>
                  </a:lnTo>
                  <a:lnTo>
                    <a:pt x="552538" y="39827"/>
                  </a:lnTo>
                  <a:lnTo>
                    <a:pt x="552538" y="38125"/>
                  </a:lnTo>
                  <a:lnTo>
                    <a:pt x="552538" y="36410"/>
                  </a:lnTo>
                  <a:close/>
                </a:path>
                <a:path w="667385" h="95885">
                  <a:moveTo>
                    <a:pt x="609701" y="26885"/>
                  </a:moveTo>
                  <a:lnTo>
                    <a:pt x="601865" y="19062"/>
                  </a:lnTo>
                  <a:lnTo>
                    <a:pt x="598462" y="19062"/>
                  </a:lnTo>
                  <a:lnTo>
                    <a:pt x="590651" y="26885"/>
                  </a:lnTo>
                  <a:lnTo>
                    <a:pt x="590651" y="30289"/>
                  </a:lnTo>
                  <a:lnTo>
                    <a:pt x="601865" y="38125"/>
                  </a:lnTo>
                  <a:lnTo>
                    <a:pt x="603465" y="37693"/>
                  </a:lnTo>
                  <a:lnTo>
                    <a:pt x="606399" y="35991"/>
                  </a:lnTo>
                  <a:lnTo>
                    <a:pt x="607568" y="34823"/>
                  </a:lnTo>
                  <a:lnTo>
                    <a:pt x="609269" y="31877"/>
                  </a:lnTo>
                  <a:lnTo>
                    <a:pt x="609701" y="30302"/>
                  </a:lnTo>
                  <a:lnTo>
                    <a:pt x="609701" y="28600"/>
                  </a:lnTo>
                  <a:lnTo>
                    <a:pt x="609701" y="26885"/>
                  </a:lnTo>
                  <a:close/>
                </a:path>
                <a:path w="667385" h="95885">
                  <a:moveTo>
                    <a:pt x="666864" y="7823"/>
                  </a:moveTo>
                  <a:lnTo>
                    <a:pt x="659028" y="0"/>
                  </a:lnTo>
                  <a:lnTo>
                    <a:pt x="655624" y="12"/>
                  </a:lnTo>
                  <a:lnTo>
                    <a:pt x="647801" y="7835"/>
                  </a:lnTo>
                  <a:lnTo>
                    <a:pt x="647801" y="11239"/>
                  </a:lnTo>
                  <a:lnTo>
                    <a:pt x="655624" y="19062"/>
                  </a:lnTo>
                  <a:lnTo>
                    <a:pt x="659028" y="19062"/>
                  </a:lnTo>
                  <a:lnTo>
                    <a:pt x="666864" y="11252"/>
                  </a:lnTo>
                  <a:lnTo>
                    <a:pt x="666864" y="9537"/>
                  </a:lnTo>
                  <a:lnTo>
                    <a:pt x="666864" y="7823"/>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38" name="Group 37">
            <a:extLst>
              <a:ext uri="{FF2B5EF4-FFF2-40B4-BE49-F238E27FC236}">
                <a16:creationId xmlns:a16="http://schemas.microsoft.com/office/drawing/2014/main" id="{9F4C07BB-9F98-9509-6192-61F145604C73}"/>
              </a:ext>
            </a:extLst>
          </p:cNvPr>
          <p:cNvGrpSpPr/>
          <p:nvPr/>
        </p:nvGrpSpPr>
        <p:grpSpPr>
          <a:xfrm>
            <a:off x="2225472" y="5114791"/>
            <a:ext cx="714375" cy="239438"/>
            <a:chOff x="9219495" y="1647538"/>
            <a:chExt cx="714375" cy="239438"/>
          </a:xfrm>
        </p:grpSpPr>
        <p:sp>
          <p:nvSpPr>
            <p:cNvPr id="39" name="Graphic 130">
              <a:extLst>
                <a:ext uri="{FF2B5EF4-FFF2-40B4-BE49-F238E27FC236}">
                  <a16:creationId xmlns:a16="http://schemas.microsoft.com/office/drawing/2014/main" id="{22FDA597-3A7F-B4D5-E8C3-637776F82707}"/>
                </a:ext>
              </a:extLst>
            </p:cNvPr>
            <p:cNvSpPr/>
            <p:nvPr/>
          </p:nvSpPr>
          <p:spPr>
            <a:xfrm>
              <a:off x="9219495" y="1860751"/>
              <a:ext cx="714375"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0" name="Graphic 131">
              <a:extLst>
                <a:ext uri="{FF2B5EF4-FFF2-40B4-BE49-F238E27FC236}">
                  <a16:creationId xmlns:a16="http://schemas.microsoft.com/office/drawing/2014/main" id="{F9682CF5-5D38-7AC6-C736-854D6F2C1890}"/>
                </a:ext>
              </a:extLst>
            </p:cNvPr>
            <p:cNvSpPr/>
            <p:nvPr/>
          </p:nvSpPr>
          <p:spPr>
            <a:xfrm>
              <a:off x="9219495" y="1878270"/>
              <a:ext cx="714375"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 name="Graphic 132">
              <a:extLst>
                <a:ext uri="{FF2B5EF4-FFF2-40B4-BE49-F238E27FC236}">
                  <a16:creationId xmlns:a16="http://schemas.microsoft.com/office/drawing/2014/main" id="{E5E01810-76FE-0D5C-3C58-499E3E5E3341}"/>
                </a:ext>
              </a:extLst>
            </p:cNvPr>
            <p:cNvSpPr/>
            <p:nvPr/>
          </p:nvSpPr>
          <p:spPr>
            <a:xfrm>
              <a:off x="9244553" y="1651338"/>
              <a:ext cx="654738" cy="235638"/>
            </a:xfrm>
            <a:custGeom>
              <a:avLst/>
              <a:gdLst/>
              <a:ahLst/>
              <a:cxnLst/>
              <a:rect l="l" t="t" r="r" b="b"/>
              <a:pathLst>
                <a:path w="655320" h="236220">
                  <a:moveTo>
                    <a:pt x="654957" y="235898"/>
                  </a:moveTo>
                  <a:lnTo>
                    <a:pt x="0" y="235898"/>
                  </a:lnTo>
                  <a:lnTo>
                    <a:pt x="0" y="70131"/>
                  </a:lnTo>
                  <a:lnTo>
                    <a:pt x="59541" y="0"/>
                  </a:lnTo>
                  <a:lnTo>
                    <a:pt x="119083" y="111573"/>
                  </a:lnTo>
                  <a:lnTo>
                    <a:pt x="178624" y="140263"/>
                  </a:lnTo>
                  <a:lnTo>
                    <a:pt x="238166" y="140263"/>
                  </a:lnTo>
                  <a:lnTo>
                    <a:pt x="297707" y="184893"/>
                  </a:lnTo>
                  <a:lnTo>
                    <a:pt x="357249" y="89258"/>
                  </a:lnTo>
                  <a:lnTo>
                    <a:pt x="416790" y="66944"/>
                  </a:lnTo>
                  <a:lnTo>
                    <a:pt x="476332" y="60568"/>
                  </a:lnTo>
                  <a:lnTo>
                    <a:pt x="535874" y="92446"/>
                  </a:lnTo>
                  <a:lnTo>
                    <a:pt x="595415" y="130700"/>
                  </a:lnTo>
                  <a:lnTo>
                    <a:pt x="654957" y="181705"/>
                  </a:lnTo>
                  <a:lnTo>
                    <a:pt x="654957" y="235898"/>
                  </a:lnTo>
                  <a:close/>
                </a:path>
              </a:pathLst>
            </a:custGeom>
            <a:solidFill>
              <a:srgbClr val="FFC000">
                <a:lumMod val="60000"/>
                <a:lumOff val="40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2" name="Graphic 133">
              <a:extLst>
                <a:ext uri="{FF2B5EF4-FFF2-40B4-BE49-F238E27FC236}">
                  <a16:creationId xmlns:a16="http://schemas.microsoft.com/office/drawing/2014/main" id="{CC18DE95-48D7-946F-1B0A-220DAFDB3C15}"/>
                </a:ext>
              </a:extLst>
            </p:cNvPr>
            <p:cNvSpPr/>
            <p:nvPr/>
          </p:nvSpPr>
          <p:spPr>
            <a:xfrm>
              <a:off x="9255816" y="1658203"/>
              <a:ext cx="654738" cy="184963"/>
            </a:xfrm>
            <a:custGeom>
              <a:avLst/>
              <a:gdLst/>
              <a:ahLst/>
              <a:cxnLst/>
              <a:rect l="l" t="t" r="r" b="b"/>
              <a:pathLst>
                <a:path w="655320" h="185420">
                  <a:moveTo>
                    <a:pt x="0" y="70131"/>
                  </a:moveTo>
                  <a:lnTo>
                    <a:pt x="59541" y="0"/>
                  </a:lnTo>
                  <a:lnTo>
                    <a:pt x="119083" y="111573"/>
                  </a:lnTo>
                  <a:lnTo>
                    <a:pt x="178624" y="140263"/>
                  </a:lnTo>
                  <a:lnTo>
                    <a:pt x="238166" y="140263"/>
                  </a:lnTo>
                  <a:lnTo>
                    <a:pt x="297707" y="184893"/>
                  </a:lnTo>
                  <a:lnTo>
                    <a:pt x="357249" y="89258"/>
                  </a:lnTo>
                  <a:lnTo>
                    <a:pt x="416790" y="66944"/>
                  </a:lnTo>
                  <a:lnTo>
                    <a:pt x="476332" y="60568"/>
                  </a:lnTo>
                  <a:lnTo>
                    <a:pt x="535874" y="92446"/>
                  </a:lnTo>
                  <a:lnTo>
                    <a:pt x="595415" y="130700"/>
                  </a:lnTo>
                  <a:lnTo>
                    <a:pt x="654957" y="181705"/>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3" name="Graphic 134">
              <a:extLst>
                <a:ext uri="{FF2B5EF4-FFF2-40B4-BE49-F238E27FC236}">
                  <a16:creationId xmlns:a16="http://schemas.microsoft.com/office/drawing/2014/main" id="{CFB6EED9-2A3D-8AD2-8004-520F85AB08EC}"/>
                </a:ext>
              </a:extLst>
            </p:cNvPr>
            <p:cNvSpPr/>
            <p:nvPr/>
          </p:nvSpPr>
          <p:spPr>
            <a:xfrm>
              <a:off x="9244553" y="1647538"/>
              <a:ext cx="666792" cy="209667"/>
            </a:xfrm>
            <a:custGeom>
              <a:avLst/>
              <a:gdLst/>
              <a:ahLst/>
              <a:cxnLst/>
              <a:rect l="l" t="t" r="r" b="b"/>
              <a:pathLst>
                <a:path w="667385" h="210185">
                  <a:moveTo>
                    <a:pt x="19050" y="84023"/>
                  </a:moveTo>
                  <a:lnTo>
                    <a:pt x="11214" y="76200"/>
                  </a:lnTo>
                  <a:lnTo>
                    <a:pt x="7823" y="76212"/>
                  </a:lnTo>
                  <a:lnTo>
                    <a:pt x="0" y="84035"/>
                  </a:lnTo>
                  <a:lnTo>
                    <a:pt x="0" y="87439"/>
                  </a:lnTo>
                  <a:lnTo>
                    <a:pt x="7823" y="95262"/>
                  </a:lnTo>
                  <a:lnTo>
                    <a:pt x="11226" y="95262"/>
                  </a:lnTo>
                  <a:lnTo>
                    <a:pt x="19050" y="87439"/>
                  </a:lnTo>
                  <a:lnTo>
                    <a:pt x="19050" y="85737"/>
                  </a:lnTo>
                  <a:lnTo>
                    <a:pt x="19050" y="84023"/>
                  </a:lnTo>
                  <a:close/>
                </a:path>
                <a:path w="667385" h="210185">
                  <a:moveTo>
                    <a:pt x="76212" y="7810"/>
                  </a:moveTo>
                  <a:lnTo>
                    <a:pt x="68376" y="0"/>
                  </a:lnTo>
                  <a:lnTo>
                    <a:pt x="64973" y="0"/>
                  </a:lnTo>
                  <a:lnTo>
                    <a:pt x="57162" y="7835"/>
                  </a:lnTo>
                  <a:lnTo>
                    <a:pt x="57162" y="11239"/>
                  </a:lnTo>
                  <a:lnTo>
                    <a:pt x="64985" y="19050"/>
                  </a:lnTo>
                  <a:lnTo>
                    <a:pt x="68389" y="19050"/>
                  </a:lnTo>
                  <a:lnTo>
                    <a:pt x="76212" y="11226"/>
                  </a:lnTo>
                  <a:lnTo>
                    <a:pt x="76212" y="9525"/>
                  </a:lnTo>
                  <a:lnTo>
                    <a:pt x="76212" y="7810"/>
                  </a:lnTo>
                  <a:close/>
                </a:path>
                <a:path w="667385" h="210185">
                  <a:moveTo>
                    <a:pt x="133375" y="122123"/>
                  </a:moveTo>
                  <a:lnTo>
                    <a:pt x="125539" y="114312"/>
                  </a:lnTo>
                  <a:lnTo>
                    <a:pt x="122135" y="114312"/>
                  </a:lnTo>
                  <a:lnTo>
                    <a:pt x="114312" y="122148"/>
                  </a:lnTo>
                  <a:lnTo>
                    <a:pt x="114325" y="125552"/>
                  </a:lnTo>
                  <a:lnTo>
                    <a:pt x="122148" y="133375"/>
                  </a:lnTo>
                  <a:lnTo>
                    <a:pt x="125552" y="133362"/>
                  </a:lnTo>
                  <a:lnTo>
                    <a:pt x="133375" y="125539"/>
                  </a:lnTo>
                  <a:lnTo>
                    <a:pt x="133375" y="123837"/>
                  </a:lnTo>
                  <a:lnTo>
                    <a:pt x="133375" y="122123"/>
                  </a:lnTo>
                  <a:close/>
                </a:path>
                <a:path w="667385" h="210185">
                  <a:moveTo>
                    <a:pt x="190538" y="152425"/>
                  </a:moveTo>
                  <a:lnTo>
                    <a:pt x="182702" y="142887"/>
                  </a:lnTo>
                  <a:lnTo>
                    <a:pt x="179298" y="142887"/>
                  </a:lnTo>
                  <a:lnTo>
                    <a:pt x="171475" y="150710"/>
                  </a:lnTo>
                  <a:lnTo>
                    <a:pt x="171475" y="154114"/>
                  </a:lnTo>
                  <a:lnTo>
                    <a:pt x="179298" y="161937"/>
                  </a:lnTo>
                  <a:lnTo>
                    <a:pt x="182702" y="161937"/>
                  </a:lnTo>
                  <a:lnTo>
                    <a:pt x="190538" y="152425"/>
                  </a:lnTo>
                  <a:close/>
                </a:path>
                <a:path w="667385" h="210185">
                  <a:moveTo>
                    <a:pt x="257213" y="150710"/>
                  </a:moveTo>
                  <a:lnTo>
                    <a:pt x="249389" y="142887"/>
                  </a:lnTo>
                  <a:lnTo>
                    <a:pt x="245986" y="142887"/>
                  </a:lnTo>
                  <a:lnTo>
                    <a:pt x="238163" y="150710"/>
                  </a:lnTo>
                  <a:lnTo>
                    <a:pt x="238163" y="154114"/>
                  </a:lnTo>
                  <a:lnTo>
                    <a:pt x="245986" y="161937"/>
                  </a:lnTo>
                  <a:lnTo>
                    <a:pt x="249389" y="161937"/>
                  </a:lnTo>
                  <a:lnTo>
                    <a:pt x="257213" y="154114"/>
                  </a:lnTo>
                  <a:lnTo>
                    <a:pt x="257213" y="152425"/>
                  </a:lnTo>
                  <a:lnTo>
                    <a:pt x="257213" y="150710"/>
                  </a:lnTo>
                  <a:close/>
                </a:path>
                <a:path w="667385" h="210185">
                  <a:moveTo>
                    <a:pt x="314375" y="198335"/>
                  </a:moveTo>
                  <a:lnTo>
                    <a:pt x="306552" y="190525"/>
                  </a:lnTo>
                  <a:lnTo>
                    <a:pt x="303149" y="190525"/>
                  </a:lnTo>
                  <a:lnTo>
                    <a:pt x="295325" y="198348"/>
                  </a:lnTo>
                  <a:lnTo>
                    <a:pt x="295325" y="201752"/>
                  </a:lnTo>
                  <a:lnTo>
                    <a:pt x="303149" y="209575"/>
                  </a:lnTo>
                  <a:lnTo>
                    <a:pt x="306552" y="209575"/>
                  </a:lnTo>
                  <a:lnTo>
                    <a:pt x="314375" y="201752"/>
                  </a:lnTo>
                  <a:lnTo>
                    <a:pt x="314375" y="200050"/>
                  </a:lnTo>
                  <a:lnTo>
                    <a:pt x="314375" y="198335"/>
                  </a:lnTo>
                  <a:close/>
                </a:path>
                <a:path w="667385" h="210185">
                  <a:moveTo>
                    <a:pt x="371538" y="103073"/>
                  </a:moveTo>
                  <a:lnTo>
                    <a:pt x="363715" y="95250"/>
                  </a:lnTo>
                  <a:lnTo>
                    <a:pt x="360311" y="95250"/>
                  </a:lnTo>
                  <a:lnTo>
                    <a:pt x="352488" y="103085"/>
                  </a:lnTo>
                  <a:lnTo>
                    <a:pt x="352488" y="106476"/>
                  </a:lnTo>
                  <a:lnTo>
                    <a:pt x="360311" y="114312"/>
                  </a:lnTo>
                  <a:lnTo>
                    <a:pt x="363715" y="114312"/>
                  </a:lnTo>
                  <a:lnTo>
                    <a:pt x="371538" y="106489"/>
                  </a:lnTo>
                  <a:lnTo>
                    <a:pt x="371538" y="104787"/>
                  </a:lnTo>
                  <a:lnTo>
                    <a:pt x="371538" y="103073"/>
                  </a:lnTo>
                  <a:close/>
                </a:path>
                <a:path w="667385" h="210185">
                  <a:moveTo>
                    <a:pt x="428701" y="74498"/>
                  </a:moveTo>
                  <a:lnTo>
                    <a:pt x="420865" y="66675"/>
                  </a:lnTo>
                  <a:lnTo>
                    <a:pt x="417461" y="66675"/>
                  </a:lnTo>
                  <a:lnTo>
                    <a:pt x="409638" y="74498"/>
                  </a:lnTo>
                  <a:lnTo>
                    <a:pt x="409638" y="77901"/>
                  </a:lnTo>
                  <a:lnTo>
                    <a:pt x="417461" y="85725"/>
                  </a:lnTo>
                  <a:lnTo>
                    <a:pt x="420865" y="85725"/>
                  </a:lnTo>
                  <a:lnTo>
                    <a:pt x="428701" y="77901"/>
                  </a:lnTo>
                  <a:lnTo>
                    <a:pt x="428701" y="76200"/>
                  </a:lnTo>
                  <a:lnTo>
                    <a:pt x="428701" y="74498"/>
                  </a:lnTo>
                  <a:close/>
                </a:path>
                <a:path w="667385" h="210185">
                  <a:moveTo>
                    <a:pt x="495388" y="74498"/>
                  </a:moveTo>
                  <a:lnTo>
                    <a:pt x="487553" y="66675"/>
                  </a:lnTo>
                  <a:lnTo>
                    <a:pt x="484149" y="66675"/>
                  </a:lnTo>
                  <a:lnTo>
                    <a:pt x="476326" y="74498"/>
                  </a:lnTo>
                  <a:lnTo>
                    <a:pt x="476326" y="77901"/>
                  </a:lnTo>
                  <a:lnTo>
                    <a:pt x="484149" y="85725"/>
                  </a:lnTo>
                  <a:lnTo>
                    <a:pt x="487553" y="85725"/>
                  </a:lnTo>
                  <a:lnTo>
                    <a:pt x="495388" y="77901"/>
                  </a:lnTo>
                  <a:lnTo>
                    <a:pt x="495388" y="76200"/>
                  </a:lnTo>
                  <a:lnTo>
                    <a:pt x="495388" y="74498"/>
                  </a:lnTo>
                  <a:close/>
                </a:path>
                <a:path w="667385" h="210185">
                  <a:moveTo>
                    <a:pt x="552538" y="103073"/>
                  </a:moveTo>
                  <a:lnTo>
                    <a:pt x="544715" y="95250"/>
                  </a:lnTo>
                  <a:lnTo>
                    <a:pt x="541312" y="95250"/>
                  </a:lnTo>
                  <a:lnTo>
                    <a:pt x="533488" y="103085"/>
                  </a:lnTo>
                  <a:lnTo>
                    <a:pt x="533488" y="106476"/>
                  </a:lnTo>
                  <a:lnTo>
                    <a:pt x="541312" y="114312"/>
                  </a:lnTo>
                  <a:lnTo>
                    <a:pt x="544715" y="114312"/>
                  </a:lnTo>
                  <a:lnTo>
                    <a:pt x="552538" y="106489"/>
                  </a:lnTo>
                  <a:lnTo>
                    <a:pt x="552538" y="104787"/>
                  </a:lnTo>
                  <a:lnTo>
                    <a:pt x="552538" y="103073"/>
                  </a:lnTo>
                  <a:close/>
                </a:path>
                <a:path w="667385" h="210185">
                  <a:moveTo>
                    <a:pt x="609701" y="141185"/>
                  </a:moveTo>
                  <a:lnTo>
                    <a:pt x="601878" y="133362"/>
                  </a:lnTo>
                  <a:lnTo>
                    <a:pt x="598474" y="133362"/>
                  </a:lnTo>
                  <a:lnTo>
                    <a:pt x="590651" y="141185"/>
                  </a:lnTo>
                  <a:lnTo>
                    <a:pt x="590651" y="144589"/>
                  </a:lnTo>
                  <a:lnTo>
                    <a:pt x="598474" y="152412"/>
                  </a:lnTo>
                  <a:lnTo>
                    <a:pt x="601878" y="152412"/>
                  </a:lnTo>
                  <a:lnTo>
                    <a:pt x="609701" y="144589"/>
                  </a:lnTo>
                  <a:lnTo>
                    <a:pt x="609701" y="142887"/>
                  </a:lnTo>
                  <a:lnTo>
                    <a:pt x="609701" y="141185"/>
                  </a:lnTo>
                  <a:close/>
                </a:path>
                <a:path w="667385" h="210185">
                  <a:moveTo>
                    <a:pt x="666864" y="188810"/>
                  </a:moveTo>
                  <a:lnTo>
                    <a:pt x="659041" y="180987"/>
                  </a:lnTo>
                  <a:lnTo>
                    <a:pt x="655637" y="181000"/>
                  </a:lnTo>
                  <a:lnTo>
                    <a:pt x="647814" y="188823"/>
                  </a:lnTo>
                  <a:lnTo>
                    <a:pt x="647814" y="192227"/>
                  </a:lnTo>
                  <a:lnTo>
                    <a:pt x="655637" y="200050"/>
                  </a:lnTo>
                  <a:lnTo>
                    <a:pt x="659041" y="200050"/>
                  </a:lnTo>
                  <a:lnTo>
                    <a:pt x="666864" y="192227"/>
                  </a:lnTo>
                  <a:lnTo>
                    <a:pt x="666864" y="190525"/>
                  </a:lnTo>
                  <a:lnTo>
                    <a:pt x="666864" y="188810"/>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44" name="Group 43">
            <a:extLst>
              <a:ext uri="{FF2B5EF4-FFF2-40B4-BE49-F238E27FC236}">
                <a16:creationId xmlns:a16="http://schemas.microsoft.com/office/drawing/2014/main" id="{78FFB522-279B-CA53-4D64-A9560CFF1627}"/>
              </a:ext>
            </a:extLst>
          </p:cNvPr>
          <p:cNvGrpSpPr/>
          <p:nvPr/>
        </p:nvGrpSpPr>
        <p:grpSpPr>
          <a:xfrm>
            <a:off x="2183260" y="3957713"/>
            <a:ext cx="714375" cy="254656"/>
            <a:chOff x="9051154" y="2111337"/>
            <a:chExt cx="714375" cy="254656"/>
          </a:xfrm>
        </p:grpSpPr>
        <p:sp>
          <p:nvSpPr>
            <p:cNvPr id="45" name="Graphic 191">
              <a:extLst>
                <a:ext uri="{FF2B5EF4-FFF2-40B4-BE49-F238E27FC236}">
                  <a16:creationId xmlns:a16="http://schemas.microsoft.com/office/drawing/2014/main" id="{E9091F9B-F495-9923-19E0-1EAB88BD0E73}"/>
                </a:ext>
              </a:extLst>
            </p:cNvPr>
            <p:cNvSpPr/>
            <p:nvPr/>
          </p:nvSpPr>
          <p:spPr>
            <a:xfrm>
              <a:off x="9051154" y="2364718"/>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6" name="Graphic 192">
              <a:extLst>
                <a:ext uri="{FF2B5EF4-FFF2-40B4-BE49-F238E27FC236}">
                  <a16:creationId xmlns:a16="http://schemas.microsoft.com/office/drawing/2014/main" id="{B532C1F0-1746-58FB-F0B3-49A0A985C48A}"/>
                </a:ext>
              </a:extLst>
            </p:cNvPr>
            <p:cNvSpPr/>
            <p:nvPr/>
          </p:nvSpPr>
          <p:spPr>
            <a:xfrm>
              <a:off x="9051154" y="2364718"/>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7" name="Graphic 193">
              <a:extLst>
                <a:ext uri="{FF2B5EF4-FFF2-40B4-BE49-F238E27FC236}">
                  <a16:creationId xmlns:a16="http://schemas.microsoft.com/office/drawing/2014/main" id="{B729A226-BE8A-5559-D2B1-A4D5D54A3E49}"/>
                </a:ext>
              </a:extLst>
            </p:cNvPr>
            <p:cNvSpPr/>
            <p:nvPr/>
          </p:nvSpPr>
          <p:spPr>
            <a:xfrm>
              <a:off x="9080898" y="2123168"/>
              <a:ext cx="654738" cy="237092"/>
            </a:xfrm>
            <a:custGeom>
              <a:avLst/>
              <a:gdLst/>
              <a:ahLst/>
              <a:cxnLst/>
              <a:rect l="l" t="t" r="r" b="b"/>
              <a:pathLst>
                <a:path w="655320" h="236220">
                  <a:moveTo>
                    <a:pt x="654957" y="235898"/>
                  </a:moveTo>
                  <a:lnTo>
                    <a:pt x="0" y="235898"/>
                  </a:lnTo>
                  <a:lnTo>
                    <a:pt x="0" y="0"/>
                  </a:lnTo>
                  <a:lnTo>
                    <a:pt x="59541" y="7371"/>
                  </a:lnTo>
                  <a:lnTo>
                    <a:pt x="119083" y="40275"/>
                  </a:lnTo>
                  <a:lnTo>
                    <a:pt x="178624" y="32537"/>
                  </a:lnTo>
                  <a:lnTo>
                    <a:pt x="238166" y="33699"/>
                  </a:lnTo>
                  <a:lnTo>
                    <a:pt x="297707" y="23014"/>
                  </a:lnTo>
                  <a:lnTo>
                    <a:pt x="357249" y="60876"/>
                  </a:lnTo>
                  <a:lnTo>
                    <a:pt x="416790" y="23589"/>
                  </a:lnTo>
                  <a:lnTo>
                    <a:pt x="476332" y="16849"/>
                  </a:lnTo>
                  <a:lnTo>
                    <a:pt x="535874" y="6375"/>
                  </a:lnTo>
                  <a:lnTo>
                    <a:pt x="595415" y="35384"/>
                  </a:lnTo>
                  <a:lnTo>
                    <a:pt x="654957" y="8736"/>
                  </a:lnTo>
                  <a:lnTo>
                    <a:pt x="654957" y="235898"/>
                  </a:lnTo>
                  <a:close/>
                </a:path>
              </a:pathLst>
            </a:custGeom>
            <a:solidFill>
              <a:srgbClr val="FFC000">
                <a:lumMod val="60000"/>
                <a:lumOff val="40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8" name="Graphic 194">
              <a:extLst>
                <a:ext uri="{FF2B5EF4-FFF2-40B4-BE49-F238E27FC236}">
                  <a16:creationId xmlns:a16="http://schemas.microsoft.com/office/drawing/2014/main" id="{39A11768-C2AE-C839-65C3-E4F32A70B57D}"/>
                </a:ext>
              </a:extLst>
            </p:cNvPr>
            <p:cNvSpPr/>
            <p:nvPr/>
          </p:nvSpPr>
          <p:spPr>
            <a:xfrm>
              <a:off x="9080898" y="2123168"/>
              <a:ext cx="654738" cy="61185"/>
            </a:xfrm>
            <a:custGeom>
              <a:avLst/>
              <a:gdLst/>
              <a:ahLst/>
              <a:cxnLst/>
              <a:rect l="l" t="t" r="r" b="b"/>
              <a:pathLst>
                <a:path w="655320" h="60960">
                  <a:moveTo>
                    <a:pt x="0" y="0"/>
                  </a:moveTo>
                  <a:lnTo>
                    <a:pt x="59541" y="7371"/>
                  </a:lnTo>
                  <a:lnTo>
                    <a:pt x="119083" y="40275"/>
                  </a:lnTo>
                  <a:lnTo>
                    <a:pt x="178624" y="32537"/>
                  </a:lnTo>
                  <a:lnTo>
                    <a:pt x="238166" y="33699"/>
                  </a:lnTo>
                  <a:lnTo>
                    <a:pt x="297707" y="23014"/>
                  </a:lnTo>
                  <a:lnTo>
                    <a:pt x="357249" y="60876"/>
                  </a:lnTo>
                  <a:lnTo>
                    <a:pt x="416790" y="23589"/>
                  </a:lnTo>
                  <a:lnTo>
                    <a:pt x="476332" y="16849"/>
                  </a:lnTo>
                  <a:lnTo>
                    <a:pt x="535874" y="6375"/>
                  </a:lnTo>
                  <a:lnTo>
                    <a:pt x="595415" y="35384"/>
                  </a:lnTo>
                  <a:lnTo>
                    <a:pt x="654957" y="8736"/>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9" name="Graphic 195">
              <a:extLst>
                <a:ext uri="{FF2B5EF4-FFF2-40B4-BE49-F238E27FC236}">
                  <a16:creationId xmlns:a16="http://schemas.microsoft.com/office/drawing/2014/main" id="{4206DEBA-39B0-3BDA-4AA1-A599F9E82692}"/>
                </a:ext>
              </a:extLst>
            </p:cNvPr>
            <p:cNvSpPr/>
            <p:nvPr/>
          </p:nvSpPr>
          <p:spPr>
            <a:xfrm>
              <a:off x="9070181" y="2111337"/>
              <a:ext cx="666792" cy="86679"/>
            </a:xfrm>
            <a:custGeom>
              <a:avLst/>
              <a:gdLst/>
              <a:ahLst/>
              <a:cxnLst/>
              <a:rect l="l" t="t" r="r" b="b"/>
              <a:pathLst>
                <a:path w="667385" h="86360">
                  <a:moveTo>
                    <a:pt x="19050" y="7810"/>
                  </a:moveTo>
                  <a:lnTo>
                    <a:pt x="11226" y="0"/>
                  </a:lnTo>
                  <a:lnTo>
                    <a:pt x="7823" y="0"/>
                  </a:lnTo>
                  <a:lnTo>
                    <a:pt x="0" y="7823"/>
                  </a:lnTo>
                  <a:lnTo>
                    <a:pt x="0" y="11226"/>
                  </a:lnTo>
                  <a:lnTo>
                    <a:pt x="7835" y="19050"/>
                  </a:lnTo>
                  <a:lnTo>
                    <a:pt x="11226" y="19050"/>
                  </a:lnTo>
                  <a:lnTo>
                    <a:pt x="19050" y="11226"/>
                  </a:lnTo>
                  <a:lnTo>
                    <a:pt x="19050" y="9525"/>
                  </a:lnTo>
                  <a:lnTo>
                    <a:pt x="19050" y="7810"/>
                  </a:lnTo>
                  <a:close/>
                </a:path>
                <a:path w="667385" h="86360">
                  <a:moveTo>
                    <a:pt x="76212" y="17335"/>
                  </a:moveTo>
                  <a:lnTo>
                    <a:pt x="68376" y="9525"/>
                  </a:lnTo>
                  <a:lnTo>
                    <a:pt x="64973" y="9537"/>
                  </a:lnTo>
                  <a:lnTo>
                    <a:pt x="57162" y="17360"/>
                  </a:lnTo>
                  <a:lnTo>
                    <a:pt x="57162" y="20764"/>
                  </a:lnTo>
                  <a:lnTo>
                    <a:pt x="64998" y="28587"/>
                  </a:lnTo>
                  <a:lnTo>
                    <a:pt x="68402" y="28587"/>
                  </a:lnTo>
                  <a:lnTo>
                    <a:pt x="76212" y="20751"/>
                  </a:lnTo>
                  <a:lnTo>
                    <a:pt x="76212" y="19050"/>
                  </a:lnTo>
                  <a:lnTo>
                    <a:pt x="76212" y="17335"/>
                  </a:lnTo>
                  <a:close/>
                </a:path>
                <a:path w="667385" h="86360">
                  <a:moveTo>
                    <a:pt x="133375" y="45923"/>
                  </a:moveTo>
                  <a:lnTo>
                    <a:pt x="125539" y="38112"/>
                  </a:lnTo>
                  <a:lnTo>
                    <a:pt x="122135" y="38112"/>
                  </a:lnTo>
                  <a:lnTo>
                    <a:pt x="114325" y="45948"/>
                  </a:lnTo>
                  <a:lnTo>
                    <a:pt x="114325" y="49352"/>
                  </a:lnTo>
                  <a:lnTo>
                    <a:pt x="122148" y="57162"/>
                  </a:lnTo>
                  <a:lnTo>
                    <a:pt x="125552" y="57162"/>
                  </a:lnTo>
                  <a:lnTo>
                    <a:pt x="133375" y="49326"/>
                  </a:lnTo>
                  <a:lnTo>
                    <a:pt x="133375" y="47637"/>
                  </a:lnTo>
                  <a:lnTo>
                    <a:pt x="133375" y="45923"/>
                  </a:lnTo>
                  <a:close/>
                </a:path>
                <a:path w="667385" h="86360">
                  <a:moveTo>
                    <a:pt x="190538" y="45923"/>
                  </a:moveTo>
                  <a:lnTo>
                    <a:pt x="182702" y="38100"/>
                  </a:lnTo>
                  <a:lnTo>
                    <a:pt x="179311" y="38100"/>
                  </a:lnTo>
                  <a:lnTo>
                    <a:pt x="171488" y="45923"/>
                  </a:lnTo>
                  <a:lnTo>
                    <a:pt x="171488" y="49326"/>
                  </a:lnTo>
                  <a:lnTo>
                    <a:pt x="179311" y="57150"/>
                  </a:lnTo>
                  <a:lnTo>
                    <a:pt x="182702" y="57150"/>
                  </a:lnTo>
                  <a:lnTo>
                    <a:pt x="190538" y="49326"/>
                  </a:lnTo>
                  <a:lnTo>
                    <a:pt x="190538" y="47637"/>
                  </a:lnTo>
                  <a:lnTo>
                    <a:pt x="190538" y="45923"/>
                  </a:lnTo>
                  <a:close/>
                </a:path>
                <a:path w="667385" h="86360">
                  <a:moveTo>
                    <a:pt x="257225" y="45923"/>
                  </a:moveTo>
                  <a:lnTo>
                    <a:pt x="249389" y="38100"/>
                  </a:lnTo>
                  <a:lnTo>
                    <a:pt x="245986" y="38100"/>
                  </a:lnTo>
                  <a:lnTo>
                    <a:pt x="238163" y="45923"/>
                  </a:lnTo>
                  <a:lnTo>
                    <a:pt x="238163" y="49326"/>
                  </a:lnTo>
                  <a:lnTo>
                    <a:pt x="245986" y="57150"/>
                  </a:lnTo>
                  <a:lnTo>
                    <a:pt x="249389" y="57150"/>
                  </a:lnTo>
                  <a:lnTo>
                    <a:pt x="257225" y="49326"/>
                  </a:lnTo>
                  <a:lnTo>
                    <a:pt x="257225" y="47637"/>
                  </a:lnTo>
                  <a:lnTo>
                    <a:pt x="257225" y="45923"/>
                  </a:lnTo>
                  <a:close/>
                </a:path>
                <a:path w="667385" h="86360">
                  <a:moveTo>
                    <a:pt x="314388" y="38100"/>
                  </a:moveTo>
                  <a:lnTo>
                    <a:pt x="306552" y="28575"/>
                  </a:lnTo>
                  <a:lnTo>
                    <a:pt x="303149" y="28575"/>
                  </a:lnTo>
                  <a:lnTo>
                    <a:pt x="295325" y="36398"/>
                  </a:lnTo>
                  <a:lnTo>
                    <a:pt x="295325" y="39801"/>
                  </a:lnTo>
                  <a:lnTo>
                    <a:pt x="303149" y="47625"/>
                  </a:lnTo>
                  <a:lnTo>
                    <a:pt x="306552" y="47625"/>
                  </a:lnTo>
                  <a:lnTo>
                    <a:pt x="314388" y="38100"/>
                  </a:lnTo>
                  <a:close/>
                </a:path>
                <a:path w="667385" h="86360">
                  <a:moveTo>
                    <a:pt x="371538" y="74498"/>
                  </a:moveTo>
                  <a:lnTo>
                    <a:pt x="363715" y="66675"/>
                  </a:lnTo>
                  <a:lnTo>
                    <a:pt x="360311" y="66675"/>
                  </a:lnTo>
                  <a:lnTo>
                    <a:pt x="352488" y="74510"/>
                  </a:lnTo>
                  <a:lnTo>
                    <a:pt x="352488" y="77914"/>
                  </a:lnTo>
                  <a:lnTo>
                    <a:pt x="360311" y="85737"/>
                  </a:lnTo>
                  <a:lnTo>
                    <a:pt x="363715" y="85737"/>
                  </a:lnTo>
                  <a:lnTo>
                    <a:pt x="371538" y="77914"/>
                  </a:lnTo>
                  <a:lnTo>
                    <a:pt x="371538" y="76212"/>
                  </a:lnTo>
                  <a:lnTo>
                    <a:pt x="371538" y="74498"/>
                  </a:lnTo>
                  <a:close/>
                </a:path>
                <a:path w="667385" h="86360">
                  <a:moveTo>
                    <a:pt x="428701" y="36398"/>
                  </a:moveTo>
                  <a:lnTo>
                    <a:pt x="420878" y="28575"/>
                  </a:lnTo>
                  <a:lnTo>
                    <a:pt x="417474" y="28575"/>
                  </a:lnTo>
                  <a:lnTo>
                    <a:pt x="409651" y="36398"/>
                  </a:lnTo>
                  <a:lnTo>
                    <a:pt x="409651" y="39801"/>
                  </a:lnTo>
                  <a:lnTo>
                    <a:pt x="417474" y="47625"/>
                  </a:lnTo>
                  <a:lnTo>
                    <a:pt x="420878" y="47625"/>
                  </a:lnTo>
                  <a:lnTo>
                    <a:pt x="428701" y="39801"/>
                  </a:lnTo>
                  <a:lnTo>
                    <a:pt x="428701" y="38100"/>
                  </a:lnTo>
                  <a:lnTo>
                    <a:pt x="428701" y="36398"/>
                  </a:lnTo>
                  <a:close/>
                </a:path>
                <a:path w="667385" h="86360">
                  <a:moveTo>
                    <a:pt x="495388" y="26873"/>
                  </a:moveTo>
                  <a:lnTo>
                    <a:pt x="487565" y="19050"/>
                  </a:lnTo>
                  <a:lnTo>
                    <a:pt x="484162" y="19050"/>
                  </a:lnTo>
                  <a:lnTo>
                    <a:pt x="476338" y="26873"/>
                  </a:lnTo>
                  <a:lnTo>
                    <a:pt x="476338" y="30276"/>
                  </a:lnTo>
                  <a:lnTo>
                    <a:pt x="484162" y="38100"/>
                  </a:lnTo>
                  <a:lnTo>
                    <a:pt x="487565" y="38100"/>
                  </a:lnTo>
                  <a:lnTo>
                    <a:pt x="495388" y="30276"/>
                  </a:lnTo>
                  <a:lnTo>
                    <a:pt x="495388" y="28575"/>
                  </a:lnTo>
                  <a:lnTo>
                    <a:pt x="495388" y="26873"/>
                  </a:lnTo>
                  <a:close/>
                </a:path>
                <a:path w="667385" h="86360">
                  <a:moveTo>
                    <a:pt x="552551" y="17335"/>
                  </a:moveTo>
                  <a:lnTo>
                    <a:pt x="544715" y="9525"/>
                  </a:lnTo>
                  <a:lnTo>
                    <a:pt x="541312" y="9525"/>
                  </a:lnTo>
                  <a:lnTo>
                    <a:pt x="533488" y="17348"/>
                  </a:lnTo>
                  <a:lnTo>
                    <a:pt x="533488" y="20751"/>
                  </a:lnTo>
                  <a:lnTo>
                    <a:pt x="541312" y="28575"/>
                  </a:lnTo>
                  <a:lnTo>
                    <a:pt x="544715" y="28575"/>
                  </a:lnTo>
                  <a:lnTo>
                    <a:pt x="552551" y="20751"/>
                  </a:lnTo>
                  <a:lnTo>
                    <a:pt x="552551" y="19050"/>
                  </a:lnTo>
                  <a:lnTo>
                    <a:pt x="552551" y="17335"/>
                  </a:lnTo>
                  <a:close/>
                </a:path>
                <a:path w="667385" h="86360">
                  <a:moveTo>
                    <a:pt x="609714" y="47637"/>
                  </a:moveTo>
                  <a:lnTo>
                    <a:pt x="601878" y="38100"/>
                  </a:lnTo>
                  <a:lnTo>
                    <a:pt x="598474" y="38100"/>
                  </a:lnTo>
                  <a:lnTo>
                    <a:pt x="590651" y="45923"/>
                  </a:lnTo>
                  <a:lnTo>
                    <a:pt x="590651" y="49326"/>
                  </a:lnTo>
                  <a:lnTo>
                    <a:pt x="598474" y="57150"/>
                  </a:lnTo>
                  <a:lnTo>
                    <a:pt x="601878" y="57150"/>
                  </a:lnTo>
                  <a:lnTo>
                    <a:pt x="609714" y="47637"/>
                  </a:lnTo>
                  <a:close/>
                </a:path>
                <a:path w="667385" h="86360">
                  <a:moveTo>
                    <a:pt x="666864" y="17335"/>
                  </a:moveTo>
                  <a:lnTo>
                    <a:pt x="659041" y="9525"/>
                  </a:lnTo>
                  <a:lnTo>
                    <a:pt x="655637" y="9525"/>
                  </a:lnTo>
                  <a:lnTo>
                    <a:pt x="647814" y="17348"/>
                  </a:lnTo>
                  <a:lnTo>
                    <a:pt x="647814" y="20751"/>
                  </a:lnTo>
                  <a:lnTo>
                    <a:pt x="655637" y="28575"/>
                  </a:lnTo>
                  <a:lnTo>
                    <a:pt x="659041" y="28575"/>
                  </a:lnTo>
                  <a:lnTo>
                    <a:pt x="666864" y="20751"/>
                  </a:lnTo>
                  <a:lnTo>
                    <a:pt x="666864" y="19050"/>
                  </a:lnTo>
                  <a:lnTo>
                    <a:pt x="666864" y="17335"/>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50" name="Group 49">
            <a:extLst>
              <a:ext uri="{FF2B5EF4-FFF2-40B4-BE49-F238E27FC236}">
                <a16:creationId xmlns:a16="http://schemas.microsoft.com/office/drawing/2014/main" id="{256C79A2-C540-0382-C93B-6F900F427F50}"/>
              </a:ext>
            </a:extLst>
          </p:cNvPr>
          <p:cNvGrpSpPr/>
          <p:nvPr/>
        </p:nvGrpSpPr>
        <p:grpSpPr>
          <a:xfrm>
            <a:off x="3529878" y="3810299"/>
            <a:ext cx="2628900" cy="1255713"/>
            <a:chOff x="3940302" y="406526"/>
            <a:chExt cx="2628900" cy="1255713"/>
          </a:xfrm>
        </p:grpSpPr>
        <p:grpSp>
          <p:nvGrpSpPr>
            <p:cNvPr id="51" name="Group 50">
              <a:extLst>
                <a:ext uri="{FF2B5EF4-FFF2-40B4-BE49-F238E27FC236}">
                  <a16:creationId xmlns:a16="http://schemas.microsoft.com/office/drawing/2014/main" id="{DB4C4329-3B41-72DD-1071-BE6E5E274BFF}"/>
                </a:ext>
              </a:extLst>
            </p:cNvPr>
            <p:cNvGrpSpPr/>
            <p:nvPr/>
          </p:nvGrpSpPr>
          <p:grpSpPr>
            <a:xfrm>
              <a:off x="3940302" y="406526"/>
              <a:ext cx="2628900" cy="1255713"/>
              <a:chOff x="3940302" y="406526"/>
              <a:chExt cx="2628900" cy="1255713"/>
            </a:xfrm>
          </p:grpSpPr>
          <p:graphicFrame>
            <p:nvGraphicFramePr>
              <p:cNvPr id="53" name="Object 52">
                <a:extLst>
                  <a:ext uri="{FF2B5EF4-FFF2-40B4-BE49-F238E27FC236}">
                    <a16:creationId xmlns:a16="http://schemas.microsoft.com/office/drawing/2014/main" id="{2BE151E2-5895-EF3E-7D30-F1551DD690CA}"/>
                  </a:ext>
                </a:extLst>
              </p:cNvPr>
              <p:cNvGraphicFramePr>
                <a:graphicFrameLocks noChangeAspect="1"/>
              </p:cNvGraphicFramePr>
              <p:nvPr>
                <p:extLst>
                  <p:ext uri="{D42A27DB-BD31-4B8C-83A1-F6EECF244321}">
                    <p14:modId xmlns:p14="http://schemas.microsoft.com/office/powerpoint/2010/main" val="2748967249"/>
                  </p:ext>
                </p:extLst>
              </p:nvPr>
            </p:nvGraphicFramePr>
            <p:xfrm>
              <a:off x="3940302" y="406526"/>
              <a:ext cx="2628900" cy="1255713"/>
            </p:xfrm>
            <a:graphic>
              <a:graphicData uri="http://schemas.openxmlformats.org/presentationml/2006/ole">
                <mc:AlternateContent xmlns:mc="http://schemas.openxmlformats.org/markup-compatibility/2006">
                  <mc:Choice xmlns:v="urn:schemas-microsoft-com:vml" Requires="v">
                    <p:oleObj name="Document" r:id="rId3" imgW="2640781" imgH="1258697" progId="Word.Document.12">
                      <p:embed/>
                    </p:oleObj>
                  </mc:Choice>
                  <mc:Fallback>
                    <p:oleObj name="Document" r:id="rId3" imgW="2640781" imgH="1258697" progId="Word.Document.12">
                      <p:embed/>
                      <p:pic>
                        <p:nvPicPr>
                          <p:cNvPr id="19" name="Object 18">
                            <a:extLst>
                              <a:ext uri="{FF2B5EF4-FFF2-40B4-BE49-F238E27FC236}">
                                <a16:creationId xmlns:a16="http://schemas.microsoft.com/office/drawing/2014/main" id="{AFF825B0-6EEF-4A32-FC5B-C7F6AA83CEC5}"/>
                              </a:ext>
                            </a:extLst>
                          </p:cNvPr>
                          <p:cNvPicPr/>
                          <p:nvPr/>
                        </p:nvPicPr>
                        <p:blipFill>
                          <a:blip r:embed="rId4"/>
                          <a:stretch>
                            <a:fillRect/>
                          </a:stretch>
                        </p:blipFill>
                        <p:spPr>
                          <a:xfrm>
                            <a:off x="3940302" y="406526"/>
                            <a:ext cx="2628900" cy="1255713"/>
                          </a:xfrm>
                          <a:prstGeom prst="rect">
                            <a:avLst/>
                          </a:prstGeom>
                        </p:spPr>
                      </p:pic>
                    </p:oleObj>
                  </mc:Fallback>
                </mc:AlternateContent>
              </a:graphicData>
            </a:graphic>
          </p:graphicFrame>
          <p:sp>
            <p:nvSpPr>
              <p:cNvPr id="54" name="TextBox 53">
                <a:extLst>
                  <a:ext uri="{FF2B5EF4-FFF2-40B4-BE49-F238E27FC236}">
                    <a16:creationId xmlns:a16="http://schemas.microsoft.com/office/drawing/2014/main" id="{02CBD8E7-BECF-59C3-E84D-8F554C2AEBFE}"/>
                  </a:ext>
                </a:extLst>
              </p:cNvPr>
              <p:cNvSpPr txBox="1"/>
              <p:nvPr/>
            </p:nvSpPr>
            <p:spPr>
              <a:xfrm>
                <a:off x="4125269" y="1206282"/>
                <a:ext cx="2258966" cy="184922"/>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120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120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120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2" name="TextBox 51">
              <a:extLst>
                <a:ext uri="{FF2B5EF4-FFF2-40B4-BE49-F238E27FC236}">
                  <a16:creationId xmlns:a16="http://schemas.microsoft.com/office/drawing/2014/main" id="{646E071D-F031-DDD8-1A1A-CF22532188B9}"/>
                </a:ext>
              </a:extLst>
            </p:cNvPr>
            <p:cNvSpPr txBox="1"/>
            <p:nvPr/>
          </p:nvSpPr>
          <p:spPr>
            <a:xfrm>
              <a:off x="4319586" y="479885"/>
              <a:ext cx="793752"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530</a:t>
              </a:r>
            </a:p>
          </p:txBody>
        </p:sp>
      </p:grpSp>
      <p:grpSp>
        <p:nvGrpSpPr>
          <p:cNvPr id="60" name="Group 59">
            <a:extLst>
              <a:ext uri="{FF2B5EF4-FFF2-40B4-BE49-F238E27FC236}">
                <a16:creationId xmlns:a16="http://schemas.microsoft.com/office/drawing/2014/main" id="{EB02764F-1403-4DF5-6C19-036B56024E77}"/>
              </a:ext>
            </a:extLst>
          </p:cNvPr>
          <p:cNvGrpSpPr/>
          <p:nvPr/>
        </p:nvGrpSpPr>
        <p:grpSpPr>
          <a:xfrm>
            <a:off x="5168143" y="3939646"/>
            <a:ext cx="715963" cy="253096"/>
            <a:chOff x="9161363" y="2149390"/>
            <a:chExt cx="715963" cy="253096"/>
          </a:xfrm>
        </p:grpSpPr>
        <p:sp>
          <p:nvSpPr>
            <p:cNvPr id="61" name="Graphic 205">
              <a:extLst>
                <a:ext uri="{FF2B5EF4-FFF2-40B4-BE49-F238E27FC236}">
                  <a16:creationId xmlns:a16="http://schemas.microsoft.com/office/drawing/2014/main" id="{FA9D3F21-86C2-F8B3-C02A-949F1254F082}"/>
                </a:ext>
              </a:extLst>
            </p:cNvPr>
            <p:cNvSpPr/>
            <p:nvPr/>
          </p:nvSpPr>
          <p:spPr>
            <a:xfrm>
              <a:off x="9161363" y="2401219"/>
              <a:ext cx="715963" cy="1267"/>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62" name="Graphic 206">
              <a:extLst>
                <a:ext uri="{FF2B5EF4-FFF2-40B4-BE49-F238E27FC236}">
                  <a16:creationId xmlns:a16="http://schemas.microsoft.com/office/drawing/2014/main" id="{EFE442E4-F93A-129D-3C92-F4C61E342F44}"/>
                </a:ext>
              </a:extLst>
            </p:cNvPr>
            <p:cNvSpPr/>
            <p:nvPr/>
          </p:nvSpPr>
          <p:spPr>
            <a:xfrm>
              <a:off x="9161363" y="2401219"/>
              <a:ext cx="715963" cy="1267"/>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63" name="Graphic 207">
              <a:extLst>
                <a:ext uri="{FF2B5EF4-FFF2-40B4-BE49-F238E27FC236}">
                  <a16:creationId xmlns:a16="http://schemas.microsoft.com/office/drawing/2014/main" id="{2819B137-EEFF-4655-85C3-F67B53E31152}"/>
                </a:ext>
              </a:extLst>
            </p:cNvPr>
            <p:cNvSpPr/>
            <p:nvPr/>
          </p:nvSpPr>
          <p:spPr>
            <a:xfrm>
              <a:off x="9191174" y="2161152"/>
              <a:ext cx="656193" cy="235638"/>
            </a:xfrm>
            <a:custGeom>
              <a:avLst/>
              <a:gdLst/>
              <a:ahLst/>
              <a:cxnLst/>
              <a:rect l="l" t="t" r="r" b="b"/>
              <a:pathLst>
                <a:path w="655320" h="236220">
                  <a:moveTo>
                    <a:pt x="654957" y="235898"/>
                  </a:moveTo>
                  <a:lnTo>
                    <a:pt x="0" y="235898"/>
                  </a:lnTo>
                  <a:lnTo>
                    <a:pt x="0" y="85372"/>
                  </a:lnTo>
                  <a:lnTo>
                    <a:pt x="59541" y="76386"/>
                  </a:lnTo>
                  <a:lnTo>
                    <a:pt x="119083" y="76386"/>
                  </a:lnTo>
                  <a:lnTo>
                    <a:pt x="178624" y="103345"/>
                  </a:lnTo>
                  <a:lnTo>
                    <a:pt x="238166" y="69646"/>
                  </a:lnTo>
                  <a:lnTo>
                    <a:pt x="297707" y="56166"/>
                  </a:lnTo>
                  <a:lnTo>
                    <a:pt x="357249" y="74139"/>
                  </a:lnTo>
                  <a:lnTo>
                    <a:pt x="416790" y="6739"/>
                  </a:lnTo>
                  <a:lnTo>
                    <a:pt x="476332" y="40439"/>
                  </a:lnTo>
                  <a:lnTo>
                    <a:pt x="535874" y="0"/>
                  </a:lnTo>
                  <a:lnTo>
                    <a:pt x="595415" y="49426"/>
                  </a:lnTo>
                  <a:lnTo>
                    <a:pt x="654957" y="51672"/>
                  </a:lnTo>
                  <a:lnTo>
                    <a:pt x="654957" y="235898"/>
                  </a:lnTo>
                  <a:close/>
                </a:path>
              </a:pathLst>
            </a:custGeom>
            <a:solidFill>
              <a:schemeClr val="accent4">
                <a:lumMod val="60000"/>
                <a:lumOff val="40000"/>
                <a:alpha val="25099"/>
              </a:schemeClr>
            </a:solidFill>
          </p:spPr>
          <p:txBody>
            <a:bodyPr wrap="square" lIns="0" tIns="0" rIns="0" bIns="0" rtlCol="0">
              <a:prstTxWarp prst="textNoShape">
                <a:avLst/>
              </a:prstTxWarp>
              <a:noAutofit/>
            </a:bodyPr>
            <a:lstStyle/>
            <a:p>
              <a:endParaRPr lang="en-GB"/>
            </a:p>
          </p:txBody>
        </p:sp>
        <p:sp>
          <p:nvSpPr>
            <p:cNvPr id="5120" name="Graphic 208">
              <a:extLst>
                <a:ext uri="{FF2B5EF4-FFF2-40B4-BE49-F238E27FC236}">
                  <a16:creationId xmlns:a16="http://schemas.microsoft.com/office/drawing/2014/main" id="{D93955BE-5E26-CFCD-26C4-DB5CC240E899}"/>
                </a:ext>
              </a:extLst>
            </p:cNvPr>
            <p:cNvSpPr/>
            <p:nvPr/>
          </p:nvSpPr>
          <p:spPr>
            <a:xfrm>
              <a:off x="9191174" y="2161152"/>
              <a:ext cx="656193" cy="103250"/>
            </a:xfrm>
            <a:custGeom>
              <a:avLst/>
              <a:gdLst/>
              <a:ahLst/>
              <a:cxnLst/>
              <a:rect l="l" t="t" r="r" b="b"/>
              <a:pathLst>
                <a:path w="655320" h="103505">
                  <a:moveTo>
                    <a:pt x="0" y="85372"/>
                  </a:moveTo>
                  <a:lnTo>
                    <a:pt x="59541" y="76386"/>
                  </a:lnTo>
                  <a:lnTo>
                    <a:pt x="119083" y="76386"/>
                  </a:lnTo>
                  <a:lnTo>
                    <a:pt x="178624" y="103345"/>
                  </a:lnTo>
                  <a:lnTo>
                    <a:pt x="238166" y="69646"/>
                  </a:lnTo>
                  <a:lnTo>
                    <a:pt x="297707" y="56166"/>
                  </a:lnTo>
                  <a:lnTo>
                    <a:pt x="357249" y="74139"/>
                  </a:lnTo>
                  <a:lnTo>
                    <a:pt x="416790" y="6739"/>
                  </a:lnTo>
                  <a:lnTo>
                    <a:pt x="476332" y="40439"/>
                  </a:lnTo>
                  <a:lnTo>
                    <a:pt x="535874" y="0"/>
                  </a:lnTo>
                  <a:lnTo>
                    <a:pt x="595415" y="49426"/>
                  </a:lnTo>
                  <a:lnTo>
                    <a:pt x="654957" y="51672"/>
                  </a:lnTo>
                </a:path>
              </a:pathLst>
            </a:custGeom>
            <a:ln w="9526">
              <a:solidFill>
                <a:srgbClr val="FF9900"/>
              </a:solidFill>
              <a:prstDash val="solid"/>
            </a:ln>
          </p:spPr>
          <p:txBody>
            <a:bodyPr wrap="square" lIns="0" tIns="0" rIns="0" bIns="0" rtlCol="0">
              <a:prstTxWarp prst="textNoShape">
                <a:avLst/>
              </a:prstTxWarp>
              <a:noAutofit/>
            </a:bodyPr>
            <a:lstStyle/>
            <a:p>
              <a:endParaRPr lang="en-GB"/>
            </a:p>
          </p:txBody>
        </p:sp>
        <p:sp>
          <p:nvSpPr>
            <p:cNvPr id="5121" name="Graphic 209">
              <a:extLst>
                <a:ext uri="{FF2B5EF4-FFF2-40B4-BE49-F238E27FC236}">
                  <a16:creationId xmlns:a16="http://schemas.microsoft.com/office/drawing/2014/main" id="{D3DFBF39-29B7-66FA-3CEA-20C93C69505E}"/>
                </a:ext>
              </a:extLst>
            </p:cNvPr>
            <p:cNvSpPr/>
            <p:nvPr/>
          </p:nvSpPr>
          <p:spPr>
            <a:xfrm>
              <a:off x="9180428" y="2149390"/>
              <a:ext cx="668275" cy="124153"/>
            </a:xfrm>
            <a:custGeom>
              <a:avLst/>
              <a:gdLst/>
              <a:ahLst/>
              <a:cxnLst/>
              <a:rect l="l" t="t" r="r" b="b"/>
              <a:pathLst>
                <a:path w="667385" h="124460">
                  <a:moveTo>
                    <a:pt x="19062" y="93560"/>
                  </a:moveTo>
                  <a:lnTo>
                    <a:pt x="11226" y="85737"/>
                  </a:lnTo>
                  <a:lnTo>
                    <a:pt x="7823" y="85737"/>
                  </a:lnTo>
                  <a:lnTo>
                    <a:pt x="0" y="93573"/>
                  </a:lnTo>
                  <a:lnTo>
                    <a:pt x="12" y="96977"/>
                  </a:lnTo>
                  <a:lnTo>
                    <a:pt x="7835" y="104800"/>
                  </a:lnTo>
                  <a:lnTo>
                    <a:pt x="11239" y="104800"/>
                  </a:lnTo>
                  <a:lnTo>
                    <a:pt x="19062" y="96964"/>
                  </a:lnTo>
                  <a:lnTo>
                    <a:pt x="19062" y="95262"/>
                  </a:lnTo>
                  <a:lnTo>
                    <a:pt x="19062" y="93560"/>
                  </a:lnTo>
                  <a:close/>
                </a:path>
                <a:path w="667385" h="124460">
                  <a:moveTo>
                    <a:pt x="76225" y="85737"/>
                  </a:moveTo>
                  <a:lnTo>
                    <a:pt x="68389" y="76212"/>
                  </a:lnTo>
                  <a:lnTo>
                    <a:pt x="64985" y="76225"/>
                  </a:lnTo>
                  <a:lnTo>
                    <a:pt x="57162" y="84048"/>
                  </a:lnTo>
                  <a:lnTo>
                    <a:pt x="57162" y="87452"/>
                  </a:lnTo>
                  <a:lnTo>
                    <a:pt x="64998" y="95275"/>
                  </a:lnTo>
                  <a:lnTo>
                    <a:pt x="68402" y="95275"/>
                  </a:lnTo>
                  <a:lnTo>
                    <a:pt x="76225" y="87439"/>
                  </a:lnTo>
                  <a:lnTo>
                    <a:pt x="76225" y="85737"/>
                  </a:lnTo>
                  <a:close/>
                </a:path>
                <a:path w="667385" h="124460">
                  <a:moveTo>
                    <a:pt x="133375" y="84035"/>
                  </a:moveTo>
                  <a:lnTo>
                    <a:pt x="125539" y="76212"/>
                  </a:lnTo>
                  <a:lnTo>
                    <a:pt x="122135" y="76225"/>
                  </a:lnTo>
                  <a:lnTo>
                    <a:pt x="114325" y="84048"/>
                  </a:lnTo>
                  <a:lnTo>
                    <a:pt x="114325" y="87452"/>
                  </a:lnTo>
                  <a:lnTo>
                    <a:pt x="122161" y="95275"/>
                  </a:lnTo>
                  <a:lnTo>
                    <a:pt x="125564" y="95275"/>
                  </a:lnTo>
                  <a:lnTo>
                    <a:pt x="133375" y="87439"/>
                  </a:lnTo>
                  <a:lnTo>
                    <a:pt x="133375" y="85737"/>
                  </a:lnTo>
                  <a:lnTo>
                    <a:pt x="133375" y="84035"/>
                  </a:lnTo>
                  <a:close/>
                </a:path>
                <a:path w="667385" h="124460">
                  <a:moveTo>
                    <a:pt x="190538" y="112610"/>
                  </a:moveTo>
                  <a:lnTo>
                    <a:pt x="182714" y="104787"/>
                  </a:lnTo>
                  <a:lnTo>
                    <a:pt x="179311" y="104787"/>
                  </a:lnTo>
                  <a:lnTo>
                    <a:pt x="171488" y="112610"/>
                  </a:lnTo>
                  <a:lnTo>
                    <a:pt x="171488" y="116014"/>
                  </a:lnTo>
                  <a:lnTo>
                    <a:pt x="179311" y="123837"/>
                  </a:lnTo>
                  <a:lnTo>
                    <a:pt x="182714" y="123837"/>
                  </a:lnTo>
                  <a:lnTo>
                    <a:pt x="190538" y="116027"/>
                  </a:lnTo>
                  <a:lnTo>
                    <a:pt x="190538" y="114325"/>
                  </a:lnTo>
                  <a:lnTo>
                    <a:pt x="190538" y="112610"/>
                  </a:lnTo>
                  <a:close/>
                </a:path>
                <a:path w="667385" h="124460">
                  <a:moveTo>
                    <a:pt x="257225" y="84035"/>
                  </a:moveTo>
                  <a:lnTo>
                    <a:pt x="249402" y="76212"/>
                  </a:lnTo>
                  <a:lnTo>
                    <a:pt x="245999" y="76212"/>
                  </a:lnTo>
                  <a:lnTo>
                    <a:pt x="238175" y="84035"/>
                  </a:lnTo>
                  <a:lnTo>
                    <a:pt x="238175" y="87439"/>
                  </a:lnTo>
                  <a:lnTo>
                    <a:pt x="245999" y="95262"/>
                  </a:lnTo>
                  <a:lnTo>
                    <a:pt x="249402" y="95262"/>
                  </a:lnTo>
                  <a:lnTo>
                    <a:pt x="257225" y="87439"/>
                  </a:lnTo>
                  <a:lnTo>
                    <a:pt x="257225" y="85737"/>
                  </a:lnTo>
                  <a:lnTo>
                    <a:pt x="257225" y="84035"/>
                  </a:lnTo>
                  <a:close/>
                </a:path>
                <a:path w="667385" h="124460">
                  <a:moveTo>
                    <a:pt x="314388" y="64973"/>
                  </a:moveTo>
                  <a:lnTo>
                    <a:pt x="306552" y="57162"/>
                  </a:lnTo>
                  <a:lnTo>
                    <a:pt x="303161" y="57162"/>
                  </a:lnTo>
                  <a:lnTo>
                    <a:pt x="295338" y="64985"/>
                  </a:lnTo>
                  <a:lnTo>
                    <a:pt x="295338" y="68389"/>
                  </a:lnTo>
                  <a:lnTo>
                    <a:pt x="303161" y="76212"/>
                  </a:lnTo>
                  <a:lnTo>
                    <a:pt x="306552" y="76212"/>
                  </a:lnTo>
                  <a:lnTo>
                    <a:pt x="314388" y="68389"/>
                  </a:lnTo>
                  <a:lnTo>
                    <a:pt x="314388" y="66687"/>
                  </a:lnTo>
                  <a:lnTo>
                    <a:pt x="314388" y="64973"/>
                  </a:lnTo>
                  <a:close/>
                </a:path>
                <a:path w="667385" h="124460">
                  <a:moveTo>
                    <a:pt x="371551" y="84035"/>
                  </a:moveTo>
                  <a:lnTo>
                    <a:pt x="363715" y="76212"/>
                  </a:lnTo>
                  <a:lnTo>
                    <a:pt x="360311" y="76212"/>
                  </a:lnTo>
                  <a:lnTo>
                    <a:pt x="352488" y="84035"/>
                  </a:lnTo>
                  <a:lnTo>
                    <a:pt x="352488" y="87439"/>
                  </a:lnTo>
                  <a:lnTo>
                    <a:pt x="360311" y="95262"/>
                  </a:lnTo>
                  <a:lnTo>
                    <a:pt x="363715" y="95262"/>
                  </a:lnTo>
                  <a:lnTo>
                    <a:pt x="371551" y="87439"/>
                  </a:lnTo>
                  <a:lnTo>
                    <a:pt x="371551" y="85737"/>
                  </a:lnTo>
                  <a:lnTo>
                    <a:pt x="371551" y="84035"/>
                  </a:lnTo>
                  <a:close/>
                </a:path>
                <a:path w="667385" h="124460">
                  <a:moveTo>
                    <a:pt x="428701" y="17348"/>
                  </a:moveTo>
                  <a:lnTo>
                    <a:pt x="420878" y="9525"/>
                  </a:lnTo>
                  <a:lnTo>
                    <a:pt x="417474" y="9525"/>
                  </a:lnTo>
                  <a:lnTo>
                    <a:pt x="409651" y="17348"/>
                  </a:lnTo>
                  <a:lnTo>
                    <a:pt x="409651" y="20751"/>
                  </a:lnTo>
                  <a:lnTo>
                    <a:pt x="417474" y="28575"/>
                  </a:lnTo>
                  <a:lnTo>
                    <a:pt x="420878" y="28575"/>
                  </a:lnTo>
                  <a:lnTo>
                    <a:pt x="428701" y="20751"/>
                  </a:lnTo>
                  <a:lnTo>
                    <a:pt x="428701" y="19050"/>
                  </a:lnTo>
                  <a:lnTo>
                    <a:pt x="428701" y="17348"/>
                  </a:lnTo>
                  <a:close/>
                </a:path>
                <a:path w="667385" h="124460">
                  <a:moveTo>
                    <a:pt x="495388" y="45923"/>
                  </a:moveTo>
                  <a:lnTo>
                    <a:pt x="487565" y="38100"/>
                  </a:lnTo>
                  <a:lnTo>
                    <a:pt x="484162" y="38100"/>
                  </a:lnTo>
                  <a:lnTo>
                    <a:pt x="476338" y="45923"/>
                  </a:lnTo>
                  <a:lnTo>
                    <a:pt x="476338" y="49326"/>
                  </a:lnTo>
                  <a:lnTo>
                    <a:pt x="484162" y="57162"/>
                  </a:lnTo>
                  <a:lnTo>
                    <a:pt x="487565" y="57162"/>
                  </a:lnTo>
                  <a:lnTo>
                    <a:pt x="495388" y="49339"/>
                  </a:lnTo>
                  <a:lnTo>
                    <a:pt x="495388" y="47637"/>
                  </a:lnTo>
                  <a:lnTo>
                    <a:pt x="495388" y="45923"/>
                  </a:lnTo>
                  <a:close/>
                </a:path>
                <a:path w="667385" h="124460">
                  <a:moveTo>
                    <a:pt x="552551" y="7823"/>
                  </a:moveTo>
                  <a:lnTo>
                    <a:pt x="544728" y="0"/>
                  </a:lnTo>
                  <a:lnTo>
                    <a:pt x="541324" y="0"/>
                  </a:lnTo>
                  <a:lnTo>
                    <a:pt x="533501" y="7823"/>
                  </a:lnTo>
                  <a:lnTo>
                    <a:pt x="533501" y="11226"/>
                  </a:lnTo>
                  <a:lnTo>
                    <a:pt x="541324" y="19050"/>
                  </a:lnTo>
                  <a:lnTo>
                    <a:pt x="544728" y="19050"/>
                  </a:lnTo>
                  <a:lnTo>
                    <a:pt x="552551" y="11226"/>
                  </a:lnTo>
                  <a:lnTo>
                    <a:pt x="552551" y="9525"/>
                  </a:lnTo>
                  <a:lnTo>
                    <a:pt x="552551" y="7823"/>
                  </a:lnTo>
                  <a:close/>
                </a:path>
                <a:path w="667385" h="124460">
                  <a:moveTo>
                    <a:pt x="609714" y="55448"/>
                  </a:moveTo>
                  <a:lnTo>
                    <a:pt x="601891" y="47625"/>
                  </a:lnTo>
                  <a:lnTo>
                    <a:pt x="598487" y="47625"/>
                  </a:lnTo>
                  <a:lnTo>
                    <a:pt x="590664" y="55460"/>
                  </a:lnTo>
                  <a:lnTo>
                    <a:pt x="590664" y="58864"/>
                  </a:lnTo>
                  <a:lnTo>
                    <a:pt x="598487" y="66687"/>
                  </a:lnTo>
                  <a:lnTo>
                    <a:pt x="601878" y="66687"/>
                  </a:lnTo>
                  <a:lnTo>
                    <a:pt x="609714" y="58864"/>
                  </a:lnTo>
                  <a:lnTo>
                    <a:pt x="609714" y="57162"/>
                  </a:lnTo>
                  <a:lnTo>
                    <a:pt x="609714" y="55448"/>
                  </a:lnTo>
                  <a:close/>
                </a:path>
                <a:path w="667385" h="124460">
                  <a:moveTo>
                    <a:pt x="666877" y="64973"/>
                  </a:moveTo>
                  <a:lnTo>
                    <a:pt x="659041" y="57162"/>
                  </a:lnTo>
                  <a:lnTo>
                    <a:pt x="655637" y="57162"/>
                  </a:lnTo>
                  <a:lnTo>
                    <a:pt x="647814" y="64985"/>
                  </a:lnTo>
                  <a:lnTo>
                    <a:pt x="647814" y="68389"/>
                  </a:lnTo>
                  <a:lnTo>
                    <a:pt x="655637" y="76212"/>
                  </a:lnTo>
                  <a:lnTo>
                    <a:pt x="659041" y="76212"/>
                  </a:lnTo>
                  <a:lnTo>
                    <a:pt x="666877" y="68389"/>
                  </a:lnTo>
                  <a:lnTo>
                    <a:pt x="666877" y="66687"/>
                  </a:lnTo>
                  <a:lnTo>
                    <a:pt x="666877" y="64973"/>
                  </a:lnTo>
                  <a:close/>
                </a:path>
              </a:pathLst>
            </a:custGeom>
            <a:solidFill>
              <a:srgbClr val="FF9900"/>
            </a:solidFill>
            <a:ln>
              <a:solidFill>
                <a:srgbClr val="FF9900"/>
              </a:solidFill>
            </a:ln>
          </p:spPr>
          <p:txBody>
            <a:bodyPr wrap="square" lIns="0" tIns="0" rIns="0" bIns="0" rtlCol="0">
              <a:prstTxWarp prst="textNoShape">
                <a:avLst/>
              </a:prstTxWarp>
              <a:noAutofit/>
            </a:bodyPr>
            <a:lstStyle/>
            <a:p>
              <a:endParaRPr lang="en-GB"/>
            </a:p>
          </p:txBody>
        </p:sp>
      </p:grpSp>
      <p:sp>
        <p:nvSpPr>
          <p:cNvPr id="5132" name="TextBox 5131">
            <a:extLst>
              <a:ext uri="{FF2B5EF4-FFF2-40B4-BE49-F238E27FC236}">
                <a16:creationId xmlns:a16="http://schemas.microsoft.com/office/drawing/2014/main" id="{82B1E0BA-A67D-BD07-60BA-69A56190C94D}"/>
              </a:ext>
            </a:extLst>
          </p:cNvPr>
          <p:cNvSpPr txBox="1"/>
          <p:nvPr/>
        </p:nvSpPr>
        <p:spPr>
          <a:xfrm>
            <a:off x="3852056" y="4284913"/>
            <a:ext cx="2175179" cy="246221"/>
          </a:xfrm>
          <a:prstGeom prst="rect">
            <a:avLst/>
          </a:prstGeom>
          <a:noFill/>
        </p:spPr>
        <p:txBody>
          <a:bodyPr wrap="square">
            <a:spAutoFit/>
          </a:bodyPr>
          <a:lstStyle/>
          <a:p>
            <a:r>
              <a:rPr lang="en-US" sz="1000" dirty="0">
                <a:latin typeface="Lucida Sans" panose="020B0602030504020204" pitchFamily="34" charset="0"/>
              </a:rPr>
              <a:t>PI_011 Number of primary fires</a:t>
            </a:r>
            <a:endParaRPr lang="en-GB" sz="1000" dirty="0">
              <a:latin typeface="Lucida Sans" panose="020B0602030504020204" pitchFamily="34" charset="0"/>
            </a:endParaRPr>
          </a:p>
        </p:txBody>
      </p:sp>
      <p:grpSp>
        <p:nvGrpSpPr>
          <p:cNvPr id="5153" name="Group 5152">
            <a:extLst>
              <a:ext uri="{FF2B5EF4-FFF2-40B4-BE49-F238E27FC236}">
                <a16:creationId xmlns:a16="http://schemas.microsoft.com/office/drawing/2014/main" id="{1ACFCD11-A5E5-92B6-17B2-83798EF3C0C4}"/>
              </a:ext>
            </a:extLst>
          </p:cNvPr>
          <p:cNvGrpSpPr/>
          <p:nvPr/>
        </p:nvGrpSpPr>
        <p:grpSpPr>
          <a:xfrm>
            <a:off x="3544096" y="2570176"/>
            <a:ext cx="2694395" cy="1255713"/>
            <a:chOff x="696913" y="2495571"/>
            <a:chExt cx="2694395" cy="1255713"/>
          </a:xfrm>
        </p:grpSpPr>
        <p:sp>
          <p:nvSpPr>
            <p:cNvPr id="5154" name="TextBox 5153">
              <a:extLst>
                <a:ext uri="{FF2B5EF4-FFF2-40B4-BE49-F238E27FC236}">
                  <a16:creationId xmlns:a16="http://schemas.microsoft.com/office/drawing/2014/main" id="{BCE5FEF8-4A7C-EB34-67A0-2F2F1DFD12CA}"/>
                </a:ext>
              </a:extLst>
            </p:cNvPr>
            <p:cNvSpPr txBox="1"/>
            <p:nvPr/>
          </p:nvSpPr>
          <p:spPr>
            <a:xfrm>
              <a:off x="998823" y="2990811"/>
              <a:ext cx="2392485" cy="400110"/>
            </a:xfrm>
            <a:prstGeom prst="rect">
              <a:avLst/>
            </a:prstGeom>
            <a:noFill/>
          </p:spPr>
          <p:txBody>
            <a:bodyPr wrap="square">
              <a:spAutoFit/>
            </a:bodyPr>
            <a:lstStyle/>
            <a:p>
              <a:r>
                <a:rPr lang="en-US" sz="1000" dirty="0">
                  <a:solidFill>
                    <a:prstClr val="black"/>
                  </a:solidFill>
                  <a:latin typeface="Lucida Sans" panose="020B0602030504020204" pitchFamily="34" charset="0"/>
                </a:rPr>
                <a:t>PI_008 Number of incidents attended</a:t>
              </a:r>
              <a:endParaRPr lang="en-GB" sz="1000" dirty="0">
                <a:solidFill>
                  <a:prstClr val="black"/>
                </a:solidFill>
                <a:latin typeface="Lucida Sans" panose="020B0602030504020204" pitchFamily="34" charset="0"/>
              </a:endParaRPr>
            </a:p>
          </p:txBody>
        </p:sp>
        <p:grpSp>
          <p:nvGrpSpPr>
            <p:cNvPr id="5155" name="Group 5154">
              <a:extLst>
                <a:ext uri="{FF2B5EF4-FFF2-40B4-BE49-F238E27FC236}">
                  <a16:creationId xmlns:a16="http://schemas.microsoft.com/office/drawing/2014/main" id="{05678FB8-486D-A947-AE00-B9AE902AA9C8}"/>
                </a:ext>
              </a:extLst>
            </p:cNvPr>
            <p:cNvGrpSpPr>
              <a:grpSpLocks/>
            </p:cNvGrpSpPr>
            <p:nvPr/>
          </p:nvGrpSpPr>
          <p:grpSpPr>
            <a:xfrm>
              <a:off x="2329217" y="2682214"/>
              <a:ext cx="714375" cy="258763"/>
              <a:chOff x="0" y="0"/>
              <a:chExt cx="715010" cy="257810"/>
            </a:xfrm>
          </p:grpSpPr>
          <p:sp>
            <p:nvSpPr>
              <p:cNvPr id="5160" name="Graphic 102">
                <a:extLst>
                  <a:ext uri="{FF2B5EF4-FFF2-40B4-BE49-F238E27FC236}">
                    <a16:creationId xmlns:a16="http://schemas.microsoft.com/office/drawing/2014/main" id="{BDDA8312-CC50-C5B2-9E8D-60A54F74E4E3}"/>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161" name="Graphic 103">
                <a:extLst>
                  <a:ext uri="{FF2B5EF4-FFF2-40B4-BE49-F238E27FC236}">
                    <a16:creationId xmlns:a16="http://schemas.microsoft.com/office/drawing/2014/main" id="{1C856733-AE1D-B434-DACA-CD8922A6EE47}"/>
                  </a:ext>
                </a:extLst>
              </p:cNvPr>
              <p:cNvSpPr/>
              <p:nvPr/>
            </p:nvSpPr>
            <p:spPr>
              <a:xfrm>
                <a:off x="0" y="252461"/>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162" name="Graphic 104">
                <a:extLst>
                  <a:ext uri="{FF2B5EF4-FFF2-40B4-BE49-F238E27FC236}">
                    <a16:creationId xmlns:a16="http://schemas.microsoft.com/office/drawing/2014/main" id="{750571E4-73CC-9030-51B1-F92D3E2ED731}"/>
                  </a:ext>
                </a:extLst>
              </p:cNvPr>
              <p:cNvSpPr/>
              <p:nvPr/>
            </p:nvSpPr>
            <p:spPr>
              <a:xfrm>
                <a:off x="29770" y="11800"/>
                <a:ext cx="655320" cy="236220"/>
              </a:xfrm>
              <a:custGeom>
                <a:avLst/>
                <a:gdLst/>
                <a:ahLst/>
                <a:cxnLst/>
                <a:rect l="l" t="t" r="r" b="b"/>
                <a:pathLst>
                  <a:path w="655320" h="236220">
                    <a:moveTo>
                      <a:pt x="654957" y="235898"/>
                    </a:moveTo>
                    <a:lnTo>
                      <a:pt x="0" y="235898"/>
                    </a:lnTo>
                    <a:lnTo>
                      <a:pt x="0" y="38667"/>
                    </a:lnTo>
                    <a:lnTo>
                      <a:pt x="59541" y="26994"/>
                    </a:lnTo>
                    <a:lnTo>
                      <a:pt x="119083" y="4377"/>
                    </a:lnTo>
                    <a:lnTo>
                      <a:pt x="178624" y="30885"/>
                    </a:lnTo>
                    <a:lnTo>
                      <a:pt x="238166" y="68094"/>
                    </a:lnTo>
                    <a:lnTo>
                      <a:pt x="297707" y="52773"/>
                    </a:lnTo>
                    <a:lnTo>
                      <a:pt x="357249" y="45720"/>
                    </a:lnTo>
                    <a:lnTo>
                      <a:pt x="416790" y="42802"/>
                    </a:lnTo>
                    <a:lnTo>
                      <a:pt x="476332" y="6079"/>
                    </a:lnTo>
                    <a:lnTo>
                      <a:pt x="535874" y="6079"/>
                    </a:lnTo>
                    <a:lnTo>
                      <a:pt x="595415" y="15807"/>
                    </a:lnTo>
                    <a:lnTo>
                      <a:pt x="654957" y="0"/>
                    </a:lnTo>
                    <a:lnTo>
                      <a:pt x="654957" y="235898"/>
                    </a:lnTo>
                    <a:close/>
                  </a:path>
                </a:pathLst>
              </a:custGeom>
              <a:solidFill>
                <a:srgbClr val="FFC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163" name="Graphic 105">
                <a:extLst>
                  <a:ext uri="{FF2B5EF4-FFF2-40B4-BE49-F238E27FC236}">
                    <a16:creationId xmlns:a16="http://schemas.microsoft.com/office/drawing/2014/main" id="{C1B463AC-9ED5-8A2A-F20D-DC18CB9B9FC6}"/>
                  </a:ext>
                </a:extLst>
              </p:cNvPr>
              <p:cNvSpPr/>
              <p:nvPr/>
            </p:nvSpPr>
            <p:spPr>
              <a:xfrm>
                <a:off x="29770" y="11800"/>
                <a:ext cx="655320" cy="68580"/>
              </a:xfrm>
              <a:custGeom>
                <a:avLst/>
                <a:gdLst/>
                <a:ahLst/>
                <a:cxnLst/>
                <a:rect l="l" t="t" r="r" b="b"/>
                <a:pathLst>
                  <a:path w="655320" h="68580">
                    <a:moveTo>
                      <a:pt x="0" y="38667"/>
                    </a:moveTo>
                    <a:lnTo>
                      <a:pt x="59541" y="26994"/>
                    </a:lnTo>
                    <a:lnTo>
                      <a:pt x="119083" y="4377"/>
                    </a:lnTo>
                    <a:lnTo>
                      <a:pt x="178624" y="30885"/>
                    </a:lnTo>
                    <a:lnTo>
                      <a:pt x="238166" y="68094"/>
                    </a:lnTo>
                    <a:lnTo>
                      <a:pt x="297707" y="52773"/>
                    </a:lnTo>
                    <a:lnTo>
                      <a:pt x="357249" y="45720"/>
                    </a:lnTo>
                    <a:lnTo>
                      <a:pt x="416790" y="42802"/>
                    </a:lnTo>
                    <a:lnTo>
                      <a:pt x="476332" y="6079"/>
                    </a:lnTo>
                    <a:lnTo>
                      <a:pt x="535874" y="6079"/>
                    </a:lnTo>
                    <a:lnTo>
                      <a:pt x="595415" y="15807"/>
                    </a:lnTo>
                    <a:lnTo>
                      <a:pt x="654957" y="0"/>
                    </a:lnTo>
                  </a:path>
                </a:pathLst>
              </a:custGeom>
              <a:ln w="9526">
                <a:solidFill>
                  <a:srgbClr val="FF99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5164" name="Graphic 106">
                <a:extLst>
                  <a:ext uri="{FF2B5EF4-FFF2-40B4-BE49-F238E27FC236}">
                    <a16:creationId xmlns:a16="http://schemas.microsoft.com/office/drawing/2014/main" id="{BFA753B8-BAB2-1141-0FA8-51BB68370CF0}"/>
                  </a:ext>
                </a:extLst>
              </p:cNvPr>
              <p:cNvSpPr/>
              <p:nvPr/>
            </p:nvSpPr>
            <p:spPr>
              <a:xfrm>
                <a:off x="19044" y="9"/>
                <a:ext cx="667385" cy="86360"/>
              </a:xfrm>
              <a:custGeom>
                <a:avLst/>
                <a:gdLst/>
                <a:ahLst/>
                <a:cxnLst/>
                <a:rect l="l" t="t" r="r" b="b"/>
                <a:pathLst>
                  <a:path w="667385" h="86360">
                    <a:moveTo>
                      <a:pt x="19050" y="45923"/>
                    </a:moveTo>
                    <a:lnTo>
                      <a:pt x="11226" y="38112"/>
                    </a:lnTo>
                    <a:lnTo>
                      <a:pt x="7823" y="38112"/>
                    </a:lnTo>
                    <a:lnTo>
                      <a:pt x="0" y="45935"/>
                    </a:lnTo>
                    <a:lnTo>
                      <a:pt x="0" y="49339"/>
                    </a:lnTo>
                    <a:lnTo>
                      <a:pt x="7835" y="57162"/>
                    </a:lnTo>
                    <a:lnTo>
                      <a:pt x="11226" y="57162"/>
                    </a:lnTo>
                    <a:lnTo>
                      <a:pt x="19050" y="49339"/>
                    </a:lnTo>
                    <a:lnTo>
                      <a:pt x="19050" y="47637"/>
                    </a:lnTo>
                    <a:lnTo>
                      <a:pt x="19050" y="45923"/>
                    </a:lnTo>
                    <a:close/>
                  </a:path>
                  <a:path w="667385" h="86360">
                    <a:moveTo>
                      <a:pt x="76212" y="36398"/>
                    </a:moveTo>
                    <a:lnTo>
                      <a:pt x="68376" y="28587"/>
                    </a:lnTo>
                    <a:lnTo>
                      <a:pt x="64973" y="28587"/>
                    </a:lnTo>
                    <a:lnTo>
                      <a:pt x="57162" y="36423"/>
                    </a:lnTo>
                    <a:lnTo>
                      <a:pt x="57162" y="39827"/>
                    </a:lnTo>
                    <a:lnTo>
                      <a:pt x="64998" y="47637"/>
                    </a:lnTo>
                    <a:lnTo>
                      <a:pt x="68402" y="47637"/>
                    </a:lnTo>
                    <a:lnTo>
                      <a:pt x="76212" y="39814"/>
                    </a:lnTo>
                    <a:lnTo>
                      <a:pt x="76212" y="38112"/>
                    </a:lnTo>
                    <a:lnTo>
                      <a:pt x="76212" y="36398"/>
                    </a:lnTo>
                    <a:close/>
                  </a:path>
                  <a:path w="667385" h="86360">
                    <a:moveTo>
                      <a:pt x="133375" y="17348"/>
                    </a:moveTo>
                    <a:lnTo>
                      <a:pt x="125539" y="9525"/>
                    </a:lnTo>
                    <a:lnTo>
                      <a:pt x="122135" y="9537"/>
                    </a:lnTo>
                    <a:lnTo>
                      <a:pt x="114325" y="17373"/>
                    </a:lnTo>
                    <a:lnTo>
                      <a:pt x="114325" y="20764"/>
                    </a:lnTo>
                    <a:lnTo>
                      <a:pt x="122148" y="28587"/>
                    </a:lnTo>
                    <a:lnTo>
                      <a:pt x="125552" y="28587"/>
                    </a:lnTo>
                    <a:lnTo>
                      <a:pt x="133375" y="20751"/>
                    </a:lnTo>
                    <a:lnTo>
                      <a:pt x="133375" y="19050"/>
                    </a:lnTo>
                    <a:lnTo>
                      <a:pt x="133375" y="17348"/>
                    </a:lnTo>
                    <a:close/>
                  </a:path>
                  <a:path w="667385" h="86360">
                    <a:moveTo>
                      <a:pt x="190538" y="36398"/>
                    </a:moveTo>
                    <a:lnTo>
                      <a:pt x="182702" y="28575"/>
                    </a:lnTo>
                    <a:lnTo>
                      <a:pt x="179311" y="28575"/>
                    </a:lnTo>
                    <a:lnTo>
                      <a:pt x="171488" y="36398"/>
                    </a:lnTo>
                    <a:lnTo>
                      <a:pt x="171488" y="39801"/>
                    </a:lnTo>
                    <a:lnTo>
                      <a:pt x="179311" y="47625"/>
                    </a:lnTo>
                    <a:lnTo>
                      <a:pt x="182702" y="47625"/>
                    </a:lnTo>
                    <a:lnTo>
                      <a:pt x="190538" y="39814"/>
                    </a:lnTo>
                    <a:lnTo>
                      <a:pt x="190538" y="38112"/>
                    </a:lnTo>
                    <a:lnTo>
                      <a:pt x="190538" y="36398"/>
                    </a:lnTo>
                    <a:close/>
                  </a:path>
                  <a:path w="667385" h="86360">
                    <a:moveTo>
                      <a:pt x="257225" y="74498"/>
                    </a:moveTo>
                    <a:lnTo>
                      <a:pt x="249389" y="66687"/>
                    </a:lnTo>
                    <a:lnTo>
                      <a:pt x="245986" y="66687"/>
                    </a:lnTo>
                    <a:lnTo>
                      <a:pt x="238163" y="74510"/>
                    </a:lnTo>
                    <a:lnTo>
                      <a:pt x="238163" y="77914"/>
                    </a:lnTo>
                    <a:lnTo>
                      <a:pt x="245986" y="85737"/>
                    </a:lnTo>
                    <a:lnTo>
                      <a:pt x="249389" y="85737"/>
                    </a:lnTo>
                    <a:lnTo>
                      <a:pt x="257225" y="77914"/>
                    </a:lnTo>
                    <a:lnTo>
                      <a:pt x="257225" y="76212"/>
                    </a:lnTo>
                    <a:lnTo>
                      <a:pt x="257225" y="74498"/>
                    </a:lnTo>
                    <a:close/>
                  </a:path>
                  <a:path w="667385" h="86360">
                    <a:moveTo>
                      <a:pt x="314388" y="66687"/>
                    </a:moveTo>
                    <a:lnTo>
                      <a:pt x="306552" y="57162"/>
                    </a:lnTo>
                    <a:lnTo>
                      <a:pt x="303149" y="57162"/>
                    </a:lnTo>
                    <a:lnTo>
                      <a:pt x="295325" y="64985"/>
                    </a:lnTo>
                    <a:lnTo>
                      <a:pt x="295325" y="68389"/>
                    </a:lnTo>
                    <a:lnTo>
                      <a:pt x="303149" y="76212"/>
                    </a:lnTo>
                    <a:lnTo>
                      <a:pt x="306552" y="76212"/>
                    </a:lnTo>
                    <a:lnTo>
                      <a:pt x="314388" y="66687"/>
                    </a:lnTo>
                    <a:close/>
                  </a:path>
                  <a:path w="667385" h="86360">
                    <a:moveTo>
                      <a:pt x="371538" y="55448"/>
                    </a:moveTo>
                    <a:lnTo>
                      <a:pt x="363715" y="47625"/>
                    </a:lnTo>
                    <a:lnTo>
                      <a:pt x="360311" y="47625"/>
                    </a:lnTo>
                    <a:lnTo>
                      <a:pt x="352488" y="55460"/>
                    </a:lnTo>
                    <a:lnTo>
                      <a:pt x="352488" y="58864"/>
                    </a:lnTo>
                    <a:lnTo>
                      <a:pt x="360311" y="66687"/>
                    </a:lnTo>
                    <a:lnTo>
                      <a:pt x="363715" y="66687"/>
                    </a:lnTo>
                    <a:lnTo>
                      <a:pt x="371538" y="58864"/>
                    </a:lnTo>
                    <a:lnTo>
                      <a:pt x="371538" y="57162"/>
                    </a:lnTo>
                    <a:lnTo>
                      <a:pt x="371538" y="55448"/>
                    </a:lnTo>
                    <a:close/>
                  </a:path>
                  <a:path w="667385" h="86360">
                    <a:moveTo>
                      <a:pt x="428701" y="55448"/>
                    </a:moveTo>
                    <a:lnTo>
                      <a:pt x="420878" y="47625"/>
                    </a:lnTo>
                    <a:lnTo>
                      <a:pt x="417474" y="47625"/>
                    </a:lnTo>
                    <a:lnTo>
                      <a:pt x="409651" y="55460"/>
                    </a:lnTo>
                    <a:lnTo>
                      <a:pt x="409651" y="58864"/>
                    </a:lnTo>
                    <a:lnTo>
                      <a:pt x="417474" y="66687"/>
                    </a:lnTo>
                    <a:lnTo>
                      <a:pt x="420878" y="66687"/>
                    </a:lnTo>
                    <a:lnTo>
                      <a:pt x="428701" y="58864"/>
                    </a:lnTo>
                    <a:lnTo>
                      <a:pt x="428701" y="57162"/>
                    </a:lnTo>
                    <a:lnTo>
                      <a:pt x="428701" y="55448"/>
                    </a:lnTo>
                    <a:close/>
                  </a:path>
                  <a:path w="667385" h="86360">
                    <a:moveTo>
                      <a:pt x="495388" y="17348"/>
                    </a:moveTo>
                    <a:lnTo>
                      <a:pt x="487565" y="9525"/>
                    </a:lnTo>
                    <a:lnTo>
                      <a:pt x="484162" y="9525"/>
                    </a:lnTo>
                    <a:lnTo>
                      <a:pt x="476338" y="17348"/>
                    </a:lnTo>
                    <a:lnTo>
                      <a:pt x="476338" y="20751"/>
                    </a:lnTo>
                    <a:lnTo>
                      <a:pt x="484162" y="28575"/>
                    </a:lnTo>
                    <a:lnTo>
                      <a:pt x="487565" y="28575"/>
                    </a:lnTo>
                    <a:lnTo>
                      <a:pt x="495388" y="20751"/>
                    </a:lnTo>
                    <a:lnTo>
                      <a:pt x="495388" y="19050"/>
                    </a:lnTo>
                    <a:lnTo>
                      <a:pt x="495388" y="17348"/>
                    </a:lnTo>
                    <a:close/>
                  </a:path>
                  <a:path w="667385" h="86360">
                    <a:moveTo>
                      <a:pt x="552551" y="17348"/>
                    </a:moveTo>
                    <a:lnTo>
                      <a:pt x="544715" y="9525"/>
                    </a:lnTo>
                    <a:lnTo>
                      <a:pt x="541312" y="9525"/>
                    </a:lnTo>
                    <a:lnTo>
                      <a:pt x="533488" y="17348"/>
                    </a:lnTo>
                    <a:lnTo>
                      <a:pt x="533488" y="20751"/>
                    </a:lnTo>
                    <a:lnTo>
                      <a:pt x="541312" y="28575"/>
                    </a:lnTo>
                    <a:lnTo>
                      <a:pt x="544715" y="28575"/>
                    </a:lnTo>
                    <a:lnTo>
                      <a:pt x="552551" y="20751"/>
                    </a:lnTo>
                    <a:lnTo>
                      <a:pt x="552551" y="19050"/>
                    </a:lnTo>
                    <a:lnTo>
                      <a:pt x="552551" y="17348"/>
                    </a:lnTo>
                    <a:close/>
                  </a:path>
                  <a:path w="667385" h="86360">
                    <a:moveTo>
                      <a:pt x="609714" y="28587"/>
                    </a:moveTo>
                    <a:lnTo>
                      <a:pt x="601878" y="19050"/>
                    </a:lnTo>
                    <a:lnTo>
                      <a:pt x="598474" y="19050"/>
                    </a:lnTo>
                    <a:lnTo>
                      <a:pt x="590651" y="26873"/>
                    </a:lnTo>
                    <a:lnTo>
                      <a:pt x="590651" y="30276"/>
                    </a:lnTo>
                    <a:lnTo>
                      <a:pt x="598474" y="38100"/>
                    </a:lnTo>
                    <a:lnTo>
                      <a:pt x="601878" y="38100"/>
                    </a:lnTo>
                    <a:lnTo>
                      <a:pt x="609714" y="28587"/>
                    </a:lnTo>
                    <a:close/>
                  </a:path>
                  <a:path w="667385" h="86360">
                    <a:moveTo>
                      <a:pt x="666864" y="7823"/>
                    </a:moveTo>
                    <a:lnTo>
                      <a:pt x="659041" y="0"/>
                    </a:lnTo>
                    <a:lnTo>
                      <a:pt x="655637" y="0"/>
                    </a:lnTo>
                    <a:lnTo>
                      <a:pt x="647814" y="7823"/>
                    </a:lnTo>
                    <a:lnTo>
                      <a:pt x="647814" y="11226"/>
                    </a:lnTo>
                    <a:lnTo>
                      <a:pt x="655637" y="19050"/>
                    </a:lnTo>
                    <a:lnTo>
                      <a:pt x="659041" y="19050"/>
                    </a:lnTo>
                    <a:lnTo>
                      <a:pt x="666864" y="11226"/>
                    </a:lnTo>
                    <a:lnTo>
                      <a:pt x="666864" y="9525"/>
                    </a:lnTo>
                    <a:lnTo>
                      <a:pt x="666864" y="7823"/>
                    </a:lnTo>
                    <a:close/>
                  </a:path>
                </a:pathLst>
              </a:custGeom>
              <a:solidFill>
                <a:srgbClr val="FF9900"/>
              </a:solidFill>
              <a:ln>
                <a:solidFill>
                  <a:srgbClr val="FF99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nvGrpSpPr>
            <p:cNvPr id="5156" name="Group 5155">
              <a:extLst>
                <a:ext uri="{FF2B5EF4-FFF2-40B4-BE49-F238E27FC236}">
                  <a16:creationId xmlns:a16="http://schemas.microsoft.com/office/drawing/2014/main" id="{5A7375B1-BB9B-E9B5-F2CF-DC631E45D106}"/>
                </a:ext>
              </a:extLst>
            </p:cNvPr>
            <p:cNvGrpSpPr/>
            <p:nvPr/>
          </p:nvGrpSpPr>
          <p:grpSpPr>
            <a:xfrm>
              <a:off x="696913" y="2495571"/>
              <a:ext cx="2628900" cy="1255713"/>
              <a:chOff x="4059365" y="1317142"/>
              <a:chExt cx="2628900" cy="1255713"/>
            </a:xfrm>
          </p:grpSpPr>
          <p:graphicFrame>
            <p:nvGraphicFramePr>
              <p:cNvPr id="5158" name="Object 5157">
                <a:extLst>
                  <a:ext uri="{FF2B5EF4-FFF2-40B4-BE49-F238E27FC236}">
                    <a16:creationId xmlns:a16="http://schemas.microsoft.com/office/drawing/2014/main" id="{62721C3A-A591-08EA-D272-AE1B722C770E}"/>
                  </a:ext>
                </a:extLst>
              </p:cNvPr>
              <p:cNvGraphicFramePr>
                <a:graphicFrameLocks noChangeAspect="1"/>
              </p:cNvGraphicFramePr>
              <p:nvPr>
                <p:extLst>
                  <p:ext uri="{D42A27DB-BD31-4B8C-83A1-F6EECF244321}">
                    <p14:modId xmlns:p14="http://schemas.microsoft.com/office/powerpoint/2010/main" val="3963059579"/>
                  </p:ext>
                </p:extLst>
              </p:nvPr>
            </p:nvGraphicFramePr>
            <p:xfrm>
              <a:off x="4059365" y="1317142"/>
              <a:ext cx="2628900" cy="1255713"/>
            </p:xfrm>
            <a:graphic>
              <a:graphicData uri="http://schemas.openxmlformats.org/presentationml/2006/ole">
                <mc:AlternateContent xmlns:mc="http://schemas.openxmlformats.org/markup-compatibility/2006">
                  <mc:Choice xmlns:v="urn:schemas-microsoft-com:vml" Requires="v">
                    <p:oleObj name="Document" r:id="rId7" imgW="2639098" imgH="1262284" progId="Word.Document.12">
                      <p:embed/>
                    </p:oleObj>
                  </mc:Choice>
                  <mc:Fallback>
                    <p:oleObj name="Document" r:id="rId7" imgW="2639098" imgH="1262284" progId="Word.Document.12">
                      <p:embed/>
                      <p:pic>
                        <p:nvPicPr>
                          <p:cNvPr id="2659" name="Object 2658">
                            <a:extLst>
                              <a:ext uri="{FF2B5EF4-FFF2-40B4-BE49-F238E27FC236}">
                                <a16:creationId xmlns:a16="http://schemas.microsoft.com/office/drawing/2014/main" id="{C525EA7E-EAB2-3966-CB41-167730AF1EF4}"/>
                              </a:ext>
                            </a:extLst>
                          </p:cNvPr>
                          <p:cNvPicPr/>
                          <p:nvPr/>
                        </p:nvPicPr>
                        <p:blipFill>
                          <a:blip r:embed="rId8"/>
                          <a:stretch>
                            <a:fillRect/>
                          </a:stretch>
                        </p:blipFill>
                        <p:spPr>
                          <a:xfrm>
                            <a:off x="4059365" y="1317142"/>
                            <a:ext cx="2628900" cy="1255713"/>
                          </a:xfrm>
                          <a:prstGeom prst="rect">
                            <a:avLst/>
                          </a:prstGeom>
                        </p:spPr>
                      </p:pic>
                    </p:oleObj>
                  </mc:Fallback>
                </mc:AlternateContent>
              </a:graphicData>
            </a:graphic>
          </p:graphicFrame>
          <p:sp>
            <p:nvSpPr>
              <p:cNvPr id="5159" name="TextBox 5158">
                <a:extLst>
                  <a:ext uri="{FF2B5EF4-FFF2-40B4-BE49-F238E27FC236}">
                    <a16:creationId xmlns:a16="http://schemas.microsoft.com/office/drawing/2014/main" id="{B1E130C0-9711-09C3-3819-31465AD93850}"/>
                  </a:ext>
                </a:extLst>
              </p:cNvPr>
              <p:cNvSpPr txBox="1"/>
              <p:nvPr/>
            </p:nvSpPr>
            <p:spPr>
              <a:xfrm>
                <a:off x="4244332" y="2143877"/>
                <a:ext cx="2258966" cy="184922"/>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120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120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120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120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120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5157" name="TextBox 5156">
              <a:extLst>
                <a:ext uri="{FF2B5EF4-FFF2-40B4-BE49-F238E27FC236}">
                  <a16:creationId xmlns:a16="http://schemas.microsoft.com/office/drawing/2014/main" id="{C0F3F298-CC6D-63D7-D43D-FE88C9BD1125}"/>
                </a:ext>
              </a:extLst>
            </p:cNvPr>
            <p:cNvSpPr txBox="1"/>
            <p:nvPr/>
          </p:nvSpPr>
          <p:spPr>
            <a:xfrm>
              <a:off x="1049209" y="2544139"/>
              <a:ext cx="793752" cy="323165"/>
            </a:xfrm>
            <a:prstGeom prst="rect">
              <a:avLst/>
            </a:prstGeom>
            <a:noFill/>
          </p:spPr>
          <p:txBody>
            <a:bodyPr wrap="square" rtlCol="0">
              <a:spAutoFit/>
            </a:bodyPr>
            <a:lstStyle/>
            <a:p>
              <a:r>
                <a:rPr lang="en-GB" sz="1500" dirty="0">
                  <a:solidFill>
                    <a:srgbClr val="FF9900"/>
                  </a:solidFill>
                  <a:latin typeface="Lucida Sans" panose="020B0602030504020204" pitchFamily="34" charset="0"/>
                </a:rPr>
                <a:t>5,292</a:t>
              </a:r>
            </a:p>
          </p:txBody>
        </p:sp>
      </p:grpSp>
    </p:spTree>
    <p:extLst>
      <p:ext uri="{BB962C8B-B14F-4D97-AF65-F5344CB8AC3E}">
        <p14:creationId xmlns:p14="http://schemas.microsoft.com/office/powerpoint/2010/main" val="89141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37D7B-5CDF-823A-14B6-C43E6A4ACCDA}"/>
              </a:ext>
            </a:extLst>
          </p:cNvPr>
          <p:cNvSpPr>
            <a:spLocks noGrp="1"/>
          </p:cNvSpPr>
          <p:nvPr>
            <p:ph type="title"/>
          </p:nvPr>
        </p:nvSpPr>
        <p:spPr/>
        <p:txBody>
          <a:bodyPr>
            <a:normAutofit/>
          </a:bodyPr>
          <a:lstStyle/>
          <a:p>
            <a:r>
              <a:rPr lang="en-US" dirty="0"/>
              <a:t>Performance at a glance </a:t>
            </a:r>
            <a:endParaRPr lang="en-GB" dirty="0"/>
          </a:p>
        </p:txBody>
      </p:sp>
      <p:sp>
        <p:nvSpPr>
          <p:cNvPr id="3" name="Content Placeholder 2">
            <a:extLst>
              <a:ext uri="{FF2B5EF4-FFF2-40B4-BE49-F238E27FC236}">
                <a16:creationId xmlns:a16="http://schemas.microsoft.com/office/drawing/2014/main" id="{B785C2F4-1A1C-0E11-5BE9-EDEF185ABE04}"/>
              </a:ext>
            </a:extLst>
          </p:cNvPr>
          <p:cNvSpPr>
            <a:spLocks noGrp="1"/>
          </p:cNvSpPr>
          <p:nvPr>
            <p:ph idx="1"/>
          </p:nvPr>
        </p:nvSpPr>
        <p:spPr>
          <a:xfrm>
            <a:off x="1057460" y="4180139"/>
            <a:ext cx="10515600" cy="4351338"/>
          </a:xfrm>
        </p:spPr>
        <p:txBody>
          <a:bodyPr/>
          <a:lstStyle/>
          <a:p>
            <a:pPr marL="457200" lvl="1" indent="0">
              <a:buNone/>
            </a:pPr>
            <a:endParaRPr kumimoji="0" lang="en-US" alt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4" name="Group 3">
            <a:extLst>
              <a:ext uri="{FF2B5EF4-FFF2-40B4-BE49-F238E27FC236}">
                <a16:creationId xmlns:a16="http://schemas.microsoft.com/office/drawing/2014/main" id="{D43567A4-4941-45FB-B192-B1DBA8E6DD99}"/>
              </a:ext>
            </a:extLst>
          </p:cNvPr>
          <p:cNvGrpSpPr/>
          <p:nvPr/>
        </p:nvGrpSpPr>
        <p:grpSpPr>
          <a:xfrm>
            <a:off x="432384" y="1585023"/>
            <a:ext cx="9915525" cy="682625"/>
            <a:chOff x="0" y="25400"/>
            <a:chExt cx="9915525" cy="682625"/>
          </a:xfrm>
        </p:grpSpPr>
        <p:grpSp>
          <p:nvGrpSpPr>
            <p:cNvPr id="6" name="Group 5">
              <a:extLst>
                <a:ext uri="{FF2B5EF4-FFF2-40B4-BE49-F238E27FC236}">
                  <a16:creationId xmlns:a16="http://schemas.microsoft.com/office/drawing/2014/main" id="{77F39894-AA0D-47B9-AD16-FF96B75FAAD6}"/>
                </a:ext>
              </a:extLst>
            </p:cNvPr>
            <p:cNvGrpSpPr>
              <a:grpSpLocks/>
            </p:cNvGrpSpPr>
            <p:nvPr/>
          </p:nvGrpSpPr>
          <p:grpSpPr bwMode="auto">
            <a:xfrm>
              <a:off x="0" y="25400"/>
              <a:ext cx="9915525" cy="47625"/>
              <a:chOff x="0" y="40"/>
              <a:chExt cx="15615" cy="75"/>
            </a:xfrm>
          </p:grpSpPr>
          <p:sp>
            <p:nvSpPr>
              <p:cNvPr id="12" name="docshape8">
                <a:extLst>
                  <a:ext uri="{FF2B5EF4-FFF2-40B4-BE49-F238E27FC236}">
                    <a16:creationId xmlns:a16="http://schemas.microsoft.com/office/drawing/2014/main" id="{AC1014BE-2855-48DC-894C-7637CC716640}"/>
                  </a:ext>
                </a:extLst>
              </p:cNvPr>
              <p:cNvSpPr>
                <a:spLocks noChangeArrowheads="1"/>
              </p:cNvSpPr>
              <p:nvPr/>
            </p:nvSpPr>
            <p:spPr bwMode="auto">
              <a:xfrm>
                <a:off x="0" y="4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grpSp>
          <p:nvGrpSpPr>
            <p:cNvPr id="8" name="Group 7">
              <a:extLst>
                <a:ext uri="{FF2B5EF4-FFF2-40B4-BE49-F238E27FC236}">
                  <a16:creationId xmlns:a16="http://schemas.microsoft.com/office/drawing/2014/main" id="{F1D52AF5-C8E0-404C-B179-014D0542DADD}"/>
                </a:ext>
              </a:extLst>
            </p:cNvPr>
            <p:cNvGrpSpPr>
              <a:grpSpLocks/>
            </p:cNvGrpSpPr>
            <p:nvPr/>
          </p:nvGrpSpPr>
          <p:grpSpPr bwMode="auto">
            <a:xfrm>
              <a:off x="0" y="660400"/>
              <a:ext cx="9915525" cy="47625"/>
              <a:chOff x="0" y="660400"/>
              <a:chExt cx="15615" cy="75"/>
            </a:xfrm>
          </p:grpSpPr>
          <p:sp>
            <p:nvSpPr>
              <p:cNvPr id="10" name="docshape8">
                <a:extLst>
                  <a:ext uri="{FF2B5EF4-FFF2-40B4-BE49-F238E27FC236}">
                    <a16:creationId xmlns:a16="http://schemas.microsoft.com/office/drawing/2014/main" id="{86493C45-49CE-440B-9364-7655C3D781D9}"/>
                  </a:ext>
                </a:extLst>
              </p:cNvPr>
              <p:cNvSpPr>
                <a:spLocks noChangeArrowheads="1"/>
              </p:cNvSpPr>
              <p:nvPr/>
            </p:nvSpPr>
            <p:spPr bwMode="auto">
              <a:xfrm>
                <a:off x="0" y="660400"/>
                <a:ext cx="15615" cy="75"/>
              </a:xfrm>
              <a:prstGeom prst="rect">
                <a:avLst/>
              </a:prstGeom>
              <a:solidFill>
                <a:srgbClr val="C43434"/>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grpSp>
        <p:sp>
          <p:nvSpPr>
            <p:cNvPr id="9" name="TextBox 14">
              <a:extLst>
                <a:ext uri="{FF2B5EF4-FFF2-40B4-BE49-F238E27FC236}">
                  <a16:creationId xmlns:a16="http://schemas.microsoft.com/office/drawing/2014/main" id="{B15AEF06-0E07-4CAC-A262-AD56A5883093}"/>
                </a:ext>
              </a:extLst>
            </p:cNvPr>
            <p:cNvSpPr txBox="1"/>
            <p:nvPr/>
          </p:nvSpPr>
          <p:spPr>
            <a:xfrm>
              <a:off x="0" y="175696"/>
              <a:ext cx="6096000" cy="369332"/>
            </a:xfrm>
            <a:prstGeom prst="rect">
              <a:avLst/>
            </a:prstGeom>
            <a:noFill/>
          </p:spPr>
          <p:txBody>
            <a:bodyPr wrap="square">
              <a:spAutoFit/>
            </a:bodyPr>
            <a:lstStyle/>
            <a:p>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Performance Measures Needing Improvement </a:t>
              </a:r>
              <a:endParaRPr lang="en-GB" sz="1100" dirty="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15" name="Slide Number Placeholder 14">
            <a:extLst>
              <a:ext uri="{FF2B5EF4-FFF2-40B4-BE49-F238E27FC236}">
                <a16:creationId xmlns:a16="http://schemas.microsoft.com/office/drawing/2014/main" id="{FA6043FB-F68E-CCBA-A96D-A6D5126B4BFE}"/>
              </a:ext>
            </a:extLst>
          </p:cNvPr>
          <p:cNvSpPr>
            <a:spLocks noGrp="1"/>
          </p:cNvSpPr>
          <p:nvPr>
            <p:ph type="sldNum" sz="quarter" idx="12"/>
          </p:nvPr>
        </p:nvSpPr>
        <p:spPr>
          <a:xfrm>
            <a:off x="9024771" y="6258202"/>
            <a:ext cx="2743200" cy="249385"/>
          </a:xfrm>
        </p:spPr>
        <p:txBody>
          <a:bodyPr/>
          <a:lstStyle/>
          <a:p>
            <a:fld id="{9FFE5F64-E8CB-4F58-B62A-F5B601B30668}" type="slidenum">
              <a:rPr lang="en-GB" smtClean="0"/>
              <a:t>7</a:t>
            </a:fld>
            <a:endParaRPr lang="en-GB" dirty="0"/>
          </a:p>
        </p:txBody>
      </p:sp>
      <p:pic>
        <p:nvPicPr>
          <p:cNvPr id="4151" name="Image 121">
            <a:extLst>
              <a:ext uri="{FF2B5EF4-FFF2-40B4-BE49-F238E27FC236}">
                <a16:creationId xmlns:a16="http://schemas.microsoft.com/office/drawing/2014/main" id="{89844CFF-E8F9-6315-555F-F8F662F4937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39700"/>
          </a:xfrm>
          <a:prstGeom prst="rect">
            <a:avLst/>
          </a:prstGeom>
          <a:noFill/>
          <a:extLst>
            <a:ext uri="{909E8E84-426E-40DD-AFC4-6F175D3DCCD1}">
              <a14:hiddenFill xmlns:a14="http://schemas.microsoft.com/office/drawing/2010/main">
                <a:solidFill>
                  <a:srgbClr val="FFFFFF"/>
                </a:solidFill>
              </a14:hiddenFill>
            </a:ext>
          </a:extLst>
        </p:spPr>
      </p:pic>
      <p:grpSp>
        <p:nvGrpSpPr>
          <p:cNvPr id="4127" name="Group 122"/>
          <p:cNvGrpSpPr>
            <a:grpSpLocks/>
          </p:cNvGrpSpPr>
          <p:nvPr/>
        </p:nvGrpSpPr>
        <p:grpSpPr bwMode="auto">
          <a:xfrm>
            <a:off x="1419225" y="76200"/>
            <a:ext cx="714375" cy="257175"/>
            <a:chOff x="0" y="0"/>
            <a:chExt cx="7150" cy="2578"/>
          </a:xfrm>
        </p:grpSpPr>
      </p:grpSp>
      <p:grpSp>
        <p:nvGrpSpPr>
          <p:cNvPr id="4145" name="Group 49"/>
          <p:cNvGrpSpPr>
            <a:grpSpLocks/>
          </p:cNvGrpSpPr>
          <p:nvPr/>
        </p:nvGrpSpPr>
        <p:grpSpPr bwMode="auto">
          <a:xfrm>
            <a:off x="1419225" y="76200"/>
            <a:ext cx="714375" cy="257175"/>
            <a:chOff x="0" y="0"/>
            <a:chExt cx="7150" cy="2578"/>
          </a:xfrm>
        </p:grpSpPr>
      </p:grpSp>
      <p:grpSp>
        <p:nvGrpSpPr>
          <p:cNvPr id="4200" name="Group 104"/>
          <p:cNvGrpSpPr>
            <a:grpSpLocks/>
          </p:cNvGrpSpPr>
          <p:nvPr/>
        </p:nvGrpSpPr>
        <p:grpSpPr bwMode="auto">
          <a:xfrm>
            <a:off x="1419225" y="76200"/>
            <a:ext cx="714375" cy="257175"/>
            <a:chOff x="0" y="0"/>
            <a:chExt cx="7150" cy="2578"/>
          </a:xfrm>
        </p:grpSpPr>
      </p:grpSp>
      <p:grpSp>
        <p:nvGrpSpPr>
          <p:cNvPr id="17" name="Group 16">
            <a:extLst>
              <a:ext uri="{FF2B5EF4-FFF2-40B4-BE49-F238E27FC236}">
                <a16:creationId xmlns:a16="http://schemas.microsoft.com/office/drawing/2014/main" id="{CEAE06F9-67CE-3559-E407-A8C7B88B2A1E}"/>
              </a:ext>
            </a:extLst>
          </p:cNvPr>
          <p:cNvGrpSpPr/>
          <p:nvPr/>
        </p:nvGrpSpPr>
        <p:grpSpPr>
          <a:xfrm>
            <a:off x="730949" y="2515781"/>
            <a:ext cx="3568700" cy="1255713"/>
            <a:chOff x="7554667" y="1748574"/>
            <a:chExt cx="3568700" cy="1255713"/>
          </a:xfrm>
        </p:grpSpPr>
        <p:grpSp>
          <p:nvGrpSpPr>
            <p:cNvPr id="18" name="Group 17">
              <a:extLst>
                <a:ext uri="{FF2B5EF4-FFF2-40B4-BE49-F238E27FC236}">
                  <a16:creationId xmlns:a16="http://schemas.microsoft.com/office/drawing/2014/main" id="{EBD2796C-E8B7-CF26-B22D-F4F1184ACAE7}"/>
                </a:ext>
              </a:extLst>
            </p:cNvPr>
            <p:cNvGrpSpPr/>
            <p:nvPr/>
          </p:nvGrpSpPr>
          <p:grpSpPr>
            <a:xfrm>
              <a:off x="7554667" y="1748574"/>
              <a:ext cx="3568700" cy="1255713"/>
              <a:chOff x="4959684" y="5585512"/>
              <a:chExt cx="3568700" cy="1255713"/>
            </a:xfrm>
          </p:grpSpPr>
          <p:graphicFrame>
            <p:nvGraphicFramePr>
              <p:cNvPr id="20" name="Object 19">
                <a:extLst>
                  <a:ext uri="{FF2B5EF4-FFF2-40B4-BE49-F238E27FC236}">
                    <a16:creationId xmlns:a16="http://schemas.microsoft.com/office/drawing/2014/main" id="{1BD5E3CF-4747-CBC2-E9E2-25E87CBB47BE}"/>
                  </a:ext>
                </a:extLst>
              </p:cNvPr>
              <p:cNvGraphicFramePr>
                <a:graphicFrameLocks noChangeAspect="1"/>
              </p:cNvGraphicFramePr>
              <p:nvPr>
                <p:extLst>
                  <p:ext uri="{D42A27DB-BD31-4B8C-83A1-F6EECF244321}">
                    <p14:modId xmlns:p14="http://schemas.microsoft.com/office/powerpoint/2010/main" val="3404622343"/>
                  </p:ext>
                </p:extLst>
              </p:nvPr>
            </p:nvGraphicFramePr>
            <p:xfrm>
              <a:off x="4959684" y="5585512"/>
              <a:ext cx="3568700" cy="1255713"/>
            </p:xfrm>
            <a:graphic>
              <a:graphicData uri="http://schemas.openxmlformats.org/presentationml/2006/ole">
                <mc:AlternateContent xmlns:mc="http://schemas.openxmlformats.org/markup-compatibility/2006">
                  <mc:Choice xmlns:v="urn:schemas-microsoft-com:vml" Requires="v">
                    <p:oleObj name="Document" r:id="rId4" imgW="3578365" imgH="1271305" progId="Word.Document.12">
                      <p:embed/>
                    </p:oleObj>
                  </mc:Choice>
                  <mc:Fallback>
                    <p:oleObj name="Document" r:id="rId4" imgW="3578365" imgH="1271305" progId="Word.Document.12">
                      <p:embed/>
                      <p:pic>
                        <p:nvPicPr>
                          <p:cNvPr id="44" name="Object 43">
                            <a:extLst>
                              <a:ext uri="{FF2B5EF4-FFF2-40B4-BE49-F238E27FC236}">
                                <a16:creationId xmlns:a16="http://schemas.microsoft.com/office/drawing/2014/main" id="{F816AEA7-32CA-B8E4-19CD-6D5CA4C50E85}"/>
                              </a:ext>
                            </a:extLst>
                          </p:cNvPr>
                          <p:cNvPicPr/>
                          <p:nvPr/>
                        </p:nvPicPr>
                        <p:blipFill>
                          <a:blip r:embed="rId5"/>
                          <a:stretch>
                            <a:fillRect/>
                          </a:stretch>
                        </p:blipFill>
                        <p:spPr>
                          <a:xfrm>
                            <a:off x="4959684" y="5585512"/>
                            <a:ext cx="3568700" cy="125571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588D99AE-B22C-5972-3912-DE7CA946D8D1}"/>
                  </a:ext>
                </a:extLst>
              </p:cNvPr>
              <p:cNvSpPr txBox="1"/>
              <p:nvPr/>
            </p:nvSpPr>
            <p:spPr>
              <a:xfrm>
                <a:off x="5166948" y="6382146"/>
                <a:ext cx="2628901" cy="187808"/>
              </a:xfrm>
              <a:prstGeom prst="rect">
                <a:avLst/>
              </a:prstGeom>
              <a:noFill/>
            </p:spPr>
            <p:txBody>
              <a:bodyPr wrap="square">
                <a:spAutoFit/>
              </a:bodyPr>
              <a:lstStyle/>
              <a:p>
                <a:pPr marL="124460"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120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120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120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19" name="TextBox 18">
              <a:extLst>
                <a:ext uri="{FF2B5EF4-FFF2-40B4-BE49-F238E27FC236}">
                  <a16:creationId xmlns:a16="http://schemas.microsoft.com/office/drawing/2014/main" id="{8DDB8159-B790-7F35-7F66-721A5F6B6AEE}"/>
                </a:ext>
              </a:extLst>
            </p:cNvPr>
            <p:cNvSpPr txBox="1"/>
            <p:nvPr/>
          </p:nvSpPr>
          <p:spPr>
            <a:xfrm>
              <a:off x="7856078" y="1823726"/>
              <a:ext cx="892635" cy="323165"/>
            </a:xfrm>
            <a:prstGeom prst="rect">
              <a:avLst/>
            </a:prstGeom>
            <a:noFill/>
          </p:spPr>
          <p:txBody>
            <a:bodyPr wrap="square" rtlCol="0">
              <a:spAutoFit/>
            </a:bodyPr>
            <a:lstStyle/>
            <a:p>
              <a:r>
                <a:rPr lang="en-GB" sz="1500" dirty="0">
                  <a:solidFill>
                    <a:srgbClr val="FF0000"/>
                  </a:solidFill>
                  <a:latin typeface="Lucida Sans" panose="020B0602030504020204" pitchFamily="34" charset="0"/>
                </a:rPr>
                <a:t>4</a:t>
              </a:r>
            </a:p>
          </p:txBody>
        </p:sp>
      </p:grpSp>
      <p:grpSp>
        <p:nvGrpSpPr>
          <p:cNvPr id="22" name="Group 21">
            <a:extLst>
              <a:ext uri="{FF2B5EF4-FFF2-40B4-BE49-F238E27FC236}">
                <a16:creationId xmlns:a16="http://schemas.microsoft.com/office/drawing/2014/main" id="{71F12F49-B1B9-CC4D-82BE-FA99345C3E94}"/>
              </a:ext>
            </a:extLst>
          </p:cNvPr>
          <p:cNvGrpSpPr/>
          <p:nvPr/>
        </p:nvGrpSpPr>
        <p:grpSpPr>
          <a:xfrm>
            <a:off x="736039" y="3745882"/>
            <a:ext cx="3568700" cy="1255713"/>
            <a:chOff x="7534656" y="3079600"/>
            <a:chExt cx="3568700" cy="1255713"/>
          </a:xfrm>
        </p:grpSpPr>
        <p:grpSp>
          <p:nvGrpSpPr>
            <p:cNvPr id="23" name="Group 22">
              <a:extLst>
                <a:ext uri="{FF2B5EF4-FFF2-40B4-BE49-F238E27FC236}">
                  <a16:creationId xmlns:a16="http://schemas.microsoft.com/office/drawing/2014/main" id="{994E5016-2514-451D-5E58-00A51C7FD715}"/>
                </a:ext>
              </a:extLst>
            </p:cNvPr>
            <p:cNvGrpSpPr/>
            <p:nvPr/>
          </p:nvGrpSpPr>
          <p:grpSpPr>
            <a:xfrm>
              <a:off x="7534656" y="3079600"/>
              <a:ext cx="3568700" cy="1255713"/>
              <a:chOff x="7534656" y="3079600"/>
              <a:chExt cx="3568700" cy="1255713"/>
            </a:xfrm>
          </p:grpSpPr>
          <p:graphicFrame>
            <p:nvGraphicFramePr>
              <p:cNvPr id="25" name="Object 24">
                <a:extLst>
                  <a:ext uri="{FF2B5EF4-FFF2-40B4-BE49-F238E27FC236}">
                    <a16:creationId xmlns:a16="http://schemas.microsoft.com/office/drawing/2014/main" id="{D8AE06C1-2477-A828-9692-A79DBE849B66}"/>
                  </a:ext>
                </a:extLst>
              </p:cNvPr>
              <p:cNvGraphicFramePr>
                <a:graphicFrameLocks noChangeAspect="1"/>
              </p:cNvGraphicFramePr>
              <p:nvPr>
                <p:extLst>
                  <p:ext uri="{D42A27DB-BD31-4B8C-83A1-F6EECF244321}">
                    <p14:modId xmlns:p14="http://schemas.microsoft.com/office/powerpoint/2010/main" val="1726316067"/>
                  </p:ext>
                </p:extLst>
              </p:nvPr>
            </p:nvGraphicFramePr>
            <p:xfrm>
              <a:off x="7534656" y="3079600"/>
              <a:ext cx="3568700" cy="1255713"/>
            </p:xfrm>
            <a:graphic>
              <a:graphicData uri="http://schemas.openxmlformats.org/presentationml/2006/ole">
                <mc:AlternateContent xmlns:mc="http://schemas.openxmlformats.org/markup-compatibility/2006">
                  <mc:Choice xmlns:v="urn:schemas-microsoft-com:vml" Requires="v">
                    <p:oleObj name="Document" r:id="rId6" imgW="3580646" imgH="1268772" progId="Word.Document.12">
                      <p:embed/>
                    </p:oleObj>
                  </mc:Choice>
                  <mc:Fallback>
                    <p:oleObj name="Document" r:id="rId6" imgW="3580646" imgH="1268772" progId="Word.Document.12">
                      <p:embed/>
                      <p:pic>
                        <p:nvPicPr>
                          <p:cNvPr id="45" name="Object 44">
                            <a:extLst>
                              <a:ext uri="{FF2B5EF4-FFF2-40B4-BE49-F238E27FC236}">
                                <a16:creationId xmlns:a16="http://schemas.microsoft.com/office/drawing/2014/main" id="{BCC847F4-F2D3-E971-A8F1-7870C337BB34}"/>
                              </a:ext>
                            </a:extLst>
                          </p:cNvPr>
                          <p:cNvPicPr/>
                          <p:nvPr/>
                        </p:nvPicPr>
                        <p:blipFill>
                          <a:blip r:embed="rId7"/>
                          <a:stretch>
                            <a:fillRect/>
                          </a:stretch>
                        </p:blipFill>
                        <p:spPr>
                          <a:xfrm>
                            <a:off x="7534656" y="3079600"/>
                            <a:ext cx="3568700" cy="1255713"/>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63CCFF6-3E91-38A0-B9A0-56AF735DEAF4}"/>
                  </a:ext>
                </a:extLst>
              </p:cNvPr>
              <p:cNvSpPr txBox="1"/>
              <p:nvPr/>
            </p:nvSpPr>
            <p:spPr>
              <a:xfrm>
                <a:off x="7719623" y="3894430"/>
                <a:ext cx="2628900" cy="187808"/>
              </a:xfrm>
              <a:prstGeom prst="rect">
                <a:avLst/>
              </a:prstGeom>
              <a:noFill/>
            </p:spPr>
            <p:txBody>
              <a:bodyPr wrap="square">
                <a:spAutoFit/>
              </a:bodyPr>
              <a:lstStyle/>
              <a:p>
                <a:pPr marL="123825" marR="0" lvl="0" indent="0" algn="l" defTabSz="914400" rtl="0" eaLnBrk="1" fontAlgn="auto" latinLnBrk="0" hangingPunct="1">
                  <a:lnSpc>
                    <a:spcPts val="750"/>
                  </a:lnSpc>
                  <a:spcBef>
                    <a:spcPts val="0"/>
                  </a:spcBef>
                  <a:spcAft>
                    <a:spcPts val="0"/>
                  </a:spcAft>
                  <a:buClrTx/>
                  <a:buSzTx/>
                  <a:buFontTx/>
                  <a:buNone/>
                  <a:tabLst/>
                  <a:defRPr/>
                </a:pP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1200" cap="none" spc="-1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3</a:t>
                </a:r>
                <a:r>
                  <a:rPr kumimoji="0" lang="en-US" sz="650" b="0" i="0" u="none" strike="noStrike" kern="1200" cap="none" spc="9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1200" cap="none" spc="8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HAVE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SAFE</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AND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VALUED</a:t>
                </a:r>
                <a:r>
                  <a:rPr kumimoji="0" lang="en-US" sz="650" b="0" i="0" u="none" strike="noStrike" kern="1200" cap="none" spc="10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1200" cap="none" spc="4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WORKFORCE</a:t>
                </a:r>
                <a:endParaRPr kumimoji="0" lang="en-GB" sz="1100" b="0" i="0" u="none" strike="noStrike" kern="120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24" name="TextBox 23">
              <a:extLst>
                <a:ext uri="{FF2B5EF4-FFF2-40B4-BE49-F238E27FC236}">
                  <a16:creationId xmlns:a16="http://schemas.microsoft.com/office/drawing/2014/main" id="{C23F6C71-34E0-B145-0752-C6AA8867D835}"/>
                </a:ext>
              </a:extLst>
            </p:cNvPr>
            <p:cNvSpPr txBox="1"/>
            <p:nvPr/>
          </p:nvSpPr>
          <p:spPr>
            <a:xfrm>
              <a:off x="7856077" y="3154675"/>
              <a:ext cx="949785" cy="323165"/>
            </a:xfrm>
            <a:prstGeom prst="rect">
              <a:avLst/>
            </a:prstGeom>
            <a:noFill/>
          </p:spPr>
          <p:txBody>
            <a:bodyPr wrap="square" rtlCol="0">
              <a:spAutoFit/>
            </a:bodyPr>
            <a:lstStyle/>
            <a:p>
              <a:r>
                <a:rPr lang="en-GB" sz="1500" dirty="0">
                  <a:solidFill>
                    <a:srgbClr val="FF0000"/>
                  </a:solidFill>
                  <a:latin typeface="Lucida Sans" panose="020B0602030504020204" pitchFamily="34" charset="0"/>
                </a:rPr>
                <a:t>443</a:t>
              </a:r>
            </a:p>
          </p:txBody>
        </p:sp>
      </p:grpSp>
      <p:grpSp>
        <p:nvGrpSpPr>
          <p:cNvPr id="28" name="Group 27">
            <a:extLst>
              <a:ext uri="{FF2B5EF4-FFF2-40B4-BE49-F238E27FC236}">
                <a16:creationId xmlns:a16="http://schemas.microsoft.com/office/drawing/2014/main" id="{F85C85F1-236E-D207-4E6C-C2425060ECC7}"/>
              </a:ext>
            </a:extLst>
          </p:cNvPr>
          <p:cNvGrpSpPr>
            <a:grpSpLocks/>
          </p:cNvGrpSpPr>
          <p:nvPr/>
        </p:nvGrpSpPr>
        <p:grpSpPr>
          <a:xfrm>
            <a:off x="2418679" y="3827443"/>
            <a:ext cx="715963" cy="257175"/>
            <a:chOff x="0" y="0"/>
            <a:chExt cx="715010" cy="257810"/>
          </a:xfrm>
        </p:grpSpPr>
        <p:sp>
          <p:nvSpPr>
            <p:cNvPr id="29" name="Graphic 137">
              <a:extLst>
                <a:ext uri="{FF2B5EF4-FFF2-40B4-BE49-F238E27FC236}">
                  <a16:creationId xmlns:a16="http://schemas.microsoft.com/office/drawing/2014/main" id="{31B0FAF7-943B-0C45-30F7-5DF8095CC81F}"/>
                </a:ext>
              </a:extLst>
            </p:cNvPr>
            <p:cNvSpPr/>
            <p:nvPr/>
          </p:nvSpPr>
          <p:spPr>
            <a:xfrm>
              <a:off x="0" y="252457"/>
              <a:ext cx="715010" cy="1270"/>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30" name="Graphic 138">
              <a:extLst>
                <a:ext uri="{FF2B5EF4-FFF2-40B4-BE49-F238E27FC236}">
                  <a16:creationId xmlns:a16="http://schemas.microsoft.com/office/drawing/2014/main" id="{D532F222-6E7D-7248-4158-A0513629BD22}"/>
                </a:ext>
              </a:extLst>
            </p:cNvPr>
            <p:cNvSpPr/>
            <p:nvPr/>
          </p:nvSpPr>
          <p:spPr>
            <a:xfrm>
              <a:off x="0" y="252457"/>
              <a:ext cx="715010" cy="1270"/>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31" name="Graphic 139">
              <a:extLst>
                <a:ext uri="{FF2B5EF4-FFF2-40B4-BE49-F238E27FC236}">
                  <a16:creationId xmlns:a16="http://schemas.microsoft.com/office/drawing/2014/main" id="{8C21970B-999C-4961-570E-07C65AD21D02}"/>
                </a:ext>
              </a:extLst>
            </p:cNvPr>
            <p:cNvSpPr/>
            <p:nvPr/>
          </p:nvSpPr>
          <p:spPr>
            <a:xfrm>
              <a:off x="29770" y="11796"/>
              <a:ext cx="655320" cy="236220"/>
            </a:xfrm>
            <a:custGeom>
              <a:avLst/>
              <a:gdLst/>
              <a:ahLst/>
              <a:cxnLst/>
              <a:rect l="l" t="t" r="r" b="b"/>
              <a:pathLst>
                <a:path w="655320" h="236220">
                  <a:moveTo>
                    <a:pt x="654957" y="235898"/>
                  </a:moveTo>
                  <a:lnTo>
                    <a:pt x="0" y="235898"/>
                  </a:lnTo>
                  <a:lnTo>
                    <a:pt x="0" y="0"/>
                  </a:lnTo>
                  <a:lnTo>
                    <a:pt x="59541" y="44053"/>
                  </a:lnTo>
                  <a:lnTo>
                    <a:pt x="119083" y="122212"/>
                  </a:lnTo>
                  <a:lnTo>
                    <a:pt x="178624" y="73895"/>
                  </a:lnTo>
                  <a:lnTo>
                    <a:pt x="238166" y="150633"/>
                  </a:lnTo>
                  <a:lnTo>
                    <a:pt x="297707" y="187581"/>
                  </a:lnTo>
                  <a:lnTo>
                    <a:pt x="357249" y="110843"/>
                  </a:lnTo>
                  <a:lnTo>
                    <a:pt x="416790" y="86685"/>
                  </a:lnTo>
                  <a:lnTo>
                    <a:pt x="476332" y="129317"/>
                  </a:lnTo>
                  <a:lnTo>
                    <a:pt x="535874" y="159160"/>
                  </a:lnTo>
                  <a:lnTo>
                    <a:pt x="595415" y="183318"/>
                  </a:lnTo>
                  <a:lnTo>
                    <a:pt x="654957" y="130738"/>
                  </a:lnTo>
                  <a:lnTo>
                    <a:pt x="654957" y="235898"/>
                  </a:lnTo>
                  <a:close/>
                </a:path>
              </a:pathLst>
            </a:custGeom>
            <a:solidFill>
              <a:srgbClr val="FF4040">
                <a:alpha val="25099"/>
              </a:srgbClr>
            </a:solidFill>
          </p:spPr>
          <p:txBody>
            <a:bodyPr wrap="square" lIns="0" tIns="0" rIns="0" bIns="0" rtlCol="0">
              <a:prstTxWarp prst="textNoShape">
                <a:avLst/>
              </a:prstTxWarp>
              <a:noAutofit/>
            </a:bodyPr>
            <a:lstStyle/>
            <a:p>
              <a:endParaRPr lang="en-GB"/>
            </a:p>
          </p:txBody>
        </p:sp>
        <p:sp>
          <p:nvSpPr>
            <p:cNvPr id="32" name="Graphic 140">
              <a:extLst>
                <a:ext uri="{FF2B5EF4-FFF2-40B4-BE49-F238E27FC236}">
                  <a16:creationId xmlns:a16="http://schemas.microsoft.com/office/drawing/2014/main" id="{5201F184-3C74-E988-34C4-9379D2C0C26E}"/>
                </a:ext>
              </a:extLst>
            </p:cNvPr>
            <p:cNvSpPr/>
            <p:nvPr/>
          </p:nvSpPr>
          <p:spPr>
            <a:xfrm>
              <a:off x="29770" y="11796"/>
              <a:ext cx="655320" cy="187960"/>
            </a:xfrm>
            <a:custGeom>
              <a:avLst/>
              <a:gdLst/>
              <a:ahLst/>
              <a:cxnLst/>
              <a:rect l="l" t="t" r="r" b="b"/>
              <a:pathLst>
                <a:path w="655320" h="187960">
                  <a:moveTo>
                    <a:pt x="0" y="0"/>
                  </a:moveTo>
                  <a:lnTo>
                    <a:pt x="59541" y="44053"/>
                  </a:lnTo>
                  <a:lnTo>
                    <a:pt x="119083" y="122212"/>
                  </a:lnTo>
                  <a:lnTo>
                    <a:pt x="178624" y="73895"/>
                  </a:lnTo>
                  <a:lnTo>
                    <a:pt x="238166" y="150633"/>
                  </a:lnTo>
                  <a:lnTo>
                    <a:pt x="297707" y="187581"/>
                  </a:lnTo>
                  <a:lnTo>
                    <a:pt x="357249" y="110843"/>
                  </a:lnTo>
                  <a:lnTo>
                    <a:pt x="416790" y="86685"/>
                  </a:lnTo>
                  <a:lnTo>
                    <a:pt x="476332" y="129317"/>
                  </a:lnTo>
                  <a:lnTo>
                    <a:pt x="535874" y="159160"/>
                  </a:lnTo>
                  <a:lnTo>
                    <a:pt x="595415" y="183318"/>
                  </a:lnTo>
                  <a:lnTo>
                    <a:pt x="654957" y="130738"/>
                  </a:lnTo>
                </a:path>
              </a:pathLst>
            </a:custGeom>
            <a:ln w="9526">
              <a:solidFill>
                <a:srgbClr val="FF4040"/>
              </a:solidFill>
              <a:prstDash val="solid"/>
            </a:ln>
          </p:spPr>
          <p:txBody>
            <a:bodyPr wrap="square" lIns="0" tIns="0" rIns="0" bIns="0" rtlCol="0">
              <a:prstTxWarp prst="textNoShape">
                <a:avLst/>
              </a:prstTxWarp>
              <a:noAutofit/>
            </a:bodyPr>
            <a:lstStyle/>
            <a:p>
              <a:endParaRPr lang="en-GB"/>
            </a:p>
          </p:txBody>
        </p:sp>
        <p:sp>
          <p:nvSpPr>
            <p:cNvPr id="33" name="Graphic 141">
              <a:extLst>
                <a:ext uri="{FF2B5EF4-FFF2-40B4-BE49-F238E27FC236}">
                  <a16:creationId xmlns:a16="http://schemas.microsoft.com/office/drawing/2014/main" id="{E496177D-B231-FB06-9211-07E65F900D3B}"/>
                </a:ext>
              </a:extLst>
            </p:cNvPr>
            <p:cNvSpPr/>
            <p:nvPr/>
          </p:nvSpPr>
          <p:spPr>
            <a:xfrm>
              <a:off x="19040" y="12"/>
              <a:ext cx="667385" cy="210185"/>
            </a:xfrm>
            <a:custGeom>
              <a:avLst/>
              <a:gdLst/>
              <a:ahLst/>
              <a:cxnLst/>
              <a:rect l="l" t="t" r="r" b="b"/>
              <a:pathLst>
                <a:path w="667385" h="210185">
                  <a:moveTo>
                    <a:pt x="19062" y="7810"/>
                  </a:moveTo>
                  <a:lnTo>
                    <a:pt x="11226" y="0"/>
                  </a:lnTo>
                  <a:lnTo>
                    <a:pt x="7823" y="0"/>
                  </a:lnTo>
                  <a:lnTo>
                    <a:pt x="0" y="7823"/>
                  </a:lnTo>
                  <a:lnTo>
                    <a:pt x="12" y="11226"/>
                  </a:lnTo>
                  <a:lnTo>
                    <a:pt x="7835" y="19050"/>
                  </a:lnTo>
                  <a:lnTo>
                    <a:pt x="11239" y="19050"/>
                  </a:lnTo>
                  <a:lnTo>
                    <a:pt x="19062" y="11226"/>
                  </a:lnTo>
                  <a:lnTo>
                    <a:pt x="19062" y="9525"/>
                  </a:lnTo>
                  <a:lnTo>
                    <a:pt x="19062" y="7810"/>
                  </a:lnTo>
                  <a:close/>
                </a:path>
                <a:path w="667385" h="210185">
                  <a:moveTo>
                    <a:pt x="76225" y="57150"/>
                  </a:moveTo>
                  <a:lnTo>
                    <a:pt x="68389" y="47625"/>
                  </a:lnTo>
                  <a:lnTo>
                    <a:pt x="64985" y="47637"/>
                  </a:lnTo>
                  <a:lnTo>
                    <a:pt x="57162" y="55460"/>
                  </a:lnTo>
                  <a:lnTo>
                    <a:pt x="57162" y="58864"/>
                  </a:lnTo>
                  <a:lnTo>
                    <a:pt x="64998" y="66687"/>
                  </a:lnTo>
                  <a:lnTo>
                    <a:pt x="68402" y="66687"/>
                  </a:lnTo>
                  <a:lnTo>
                    <a:pt x="76225" y="58851"/>
                  </a:lnTo>
                  <a:lnTo>
                    <a:pt x="76225" y="57150"/>
                  </a:lnTo>
                  <a:close/>
                </a:path>
                <a:path w="667385" h="210185">
                  <a:moveTo>
                    <a:pt x="133375" y="131660"/>
                  </a:moveTo>
                  <a:lnTo>
                    <a:pt x="125539" y="123837"/>
                  </a:lnTo>
                  <a:lnTo>
                    <a:pt x="122135" y="123850"/>
                  </a:lnTo>
                  <a:lnTo>
                    <a:pt x="114325" y="131686"/>
                  </a:lnTo>
                  <a:lnTo>
                    <a:pt x="114325" y="135077"/>
                  </a:lnTo>
                  <a:lnTo>
                    <a:pt x="122161" y="142900"/>
                  </a:lnTo>
                  <a:lnTo>
                    <a:pt x="125564" y="142900"/>
                  </a:lnTo>
                  <a:lnTo>
                    <a:pt x="133375" y="135064"/>
                  </a:lnTo>
                  <a:lnTo>
                    <a:pt x="133375" y="133362"/>
                  </a:lnTo>
                  <a:lnTo>
                    <a:pt x="133375" y="131660"/>
                  </a:lnTo>
                  <a:close/>
                </a:path>
                <a:path w="667385" h="210185">
                  <a:moveTo>
                    <a:pt x="190538" y="84023"/>
                  </a:moveTo>
                  <a:lnTo>
                    <a:pt x="182714" y="76200"/>
                  </a:lnTo>
                  <a:lnTo>
                    <a:pt x="179311" y="76200"/>
                  </a:lnTo>
                  <a:lnTo>
                    <a:pt x="171488" y="84023"/>
                  </a:lnTo>
                  <a:lnTo>
                    <a:pt x="171488" y="87426"/>
                  </a:lnTo>
                  <a:lnTo>
                    <a:pt x="179311" y="95262"/>
                  </a:lnTo>
                  <a:lnTo>
                    <a:pt x="182714" y="95262"/>
                  </a:lnTo>
                  <a:lnTo>
                    <a:pt x="190538" y="87439"/>
                  </a:lnTo>
                  <a:lnTo>
                    <a:pt x="190538" y="85737"/>
                  </a:lnTo>
                  <a:lnTo>
                    <a:pt x="190538" y="84023"/>
                  </a:lnTo>
                  <a:close/>
                </a:path>
                <a:path w="667385" h="210185">
                  <a:moveTo>
                    <a:pt x="257225" y="160235"/>
                  </a:moveTo>
                  <a:lnTo>
                    <a:pt x="249402" y="152412"/>
                  </a:lnTo>
                  <a:lnTo>
                    <a:pt x="245999" y="152412"/>
                  </a:lnTo>
                  <a:lnTo>
                    <a:pt x="238175" y="160235"/>
                  </a:lnTo>
                  <a:lnTo>
                    <a:pt x="238175" y="163639"/>
                  </a:lnTo>
                  <a:lnTo>
                    <a:pt x="245999" y="171475"/>
                  </a:lnTo>
                  <a:lnTo>
                    <a:pt x="249402" y="171475"/>
                  </a:lnTo>
                  <a:lnTo>
                    <a:pt x="257225" y="163652"/>
                  </a:lnTo>
                  <a:lnTo>
                    <a:pt x="257225" y="161950"/>
                  </a:lnTo>
                  <a:lnTo>
                    <a:pt x="257225" y="160235"/>
                  </a:lnTo>
                  <a:close/>
                </a:path>
                <a:path w="667385" h="210185">
                  <a:moveTo>
                    <a:pt x="314388" y="198348"/>
                  </a:moveTo>
                  <a:lnTo>
                    <a:pt x="306552" y="190525"/>
                  </a:lnTo>
                  <a:lnTo>
                    <a:pt x="303161" y="190525"/>
                  </a:lnTo>
                  <a:lnTo>
                    <a:pt x="295338" y="198348"/>
                  </a:lnTo>
                  <a:lnTo>
                    <a:pt x="295338" y="201752"/>
                  </a:lnTo>
                  <a:lnTo>
                    <a:pt x="303161" y="209575"/>
                  </a:lnTo>
                  <a:lnTo>
                    <a:pt x="306552" y="209575"/>
                  </a:lnTo>
                  <a:lnTo>
                    <a:pt x="314388" y="201752"/>
                  </a:lnTo>
                  <a:lnTo>
                    <a:pt x="314388" y="200050"/>
                  </a:lnTo>
                  <a:lnTo>
                    <a:pt x="314388" y="198348"/>
                  </a:lnTo>
                  <a:close/>
                </a:path>
                <a:path w="667385" h="210185">
                  <a:moveTo>
                    <a:pt x="371551" y="122135"/>
                  </a:moveTo>
                  <a:lnTo>
                    <a:pt x="363715" y="114312"/>
                  </a:lnTo>
                  <a:lnTo>
                    <a:pt x="360311" y="114312"/>
                  </a:lnTo>
                  <a:lnTo>
                    <a:pt x="352488" y="122135"/>
                  </a:lnTo>
                  <a:lnTo>
                    <a:pt x="352488" y="125539"/>
                  </a:lnTo>
                  <a:lnTo>
                    <a:pt x="360311" y="133362"/>
                  </a:lnTo>
                  <a:lnTo>
                    <a:pt x="363715" y="133362"/>
                  </a:lnTo>
                  <a:lnTo>
                    <a:pt x="371551" y="125539"/>
                  </a:lnTo>
                  <a:lnTo>
                    <a:pt x="371551" y="123837"/>
                  </a:lnTo>
                  <a:lnTo>
                    <a:pt x="371551" y="122135"/>
                  </a:lnTo>
                  <a:close/>
                </a:path>
                <a:path w="667385" h="210185">
                  <a:moveTo>
                    <a:pt x="428701" y="93548"/>
                  </a:moveTo>
                  <a:lnTo>
                    <a:pt x="420878" y="85725"/>
                  </a:lnTo>
                  <a:lnTo>
                    <a:pt x="417474" y="85725"/>
                  </a:lnTo>
                  <a:lnTo>
                    <a:pt x="409651" y="93560"/>
                  </a:lnTo>
                  <a:lnTo>
                    <a:pt x="409651" y="96964"/>
                  </a:lnTo>
                  <a:lnTo>
                    <a:pt x="417474" y="104787"/>
                  </a:lnTo>
                  <a:lnTo>
                    <a:pt x="420878" y="104787"/>
                  </a:lnTo>
                  <a:lnTo>
                    <a:pt x="428701" y="96964"/>
                  </a:lnTo>
                  <a:lnTo>
                    <a:pt x="428701" y="95262"/>
                  </a:lnTo>
                  <a:lnTo>
                    <a:pt x="428701" y="93548"/>
                  </a:lnTo>
                  <a:close/>
                </a:path>
                <a:path w="667385" h="210185">
                  <a:moveTo>
                    <a:pt x="495388" y="141185"/>
                  </a:moveTo>
                  <a:lnTo>
                    <a:pt x="487565" y="133362"/>
                  </a:lnTo>
                  <a:lnTo>
                    <a:pt x="484162" y="133362"/>
                  </a:lnTo>
                  <a:lnTo>
                    <a:pt x="476338" y="141185"/>
                  </a:lnTo>
                  <a:lnTo>
                    <a:pt x="476338" y="144589"/>
                  </a:lnTo>
                  <a:lnTo>
                    <a:pt x="484162" y="152412"/>
                  </a:lnTo>
                  <a:lnTo>
                    <a:pt x="487565" y="152412"/>
                  </a:lnTo>
                  <a:lnTo>
                    <a:pt x="495388" y="144602"/>
                  </a:lnTo>
                  <a:lnTo>
                    <a:pt x="495388" y="142900"/>
                  </a:lnTo>
                  <a:lnTo>
                    <a:pt x="495388" y="141185"/>
                  </a:lnTo>
                  <a:close/>
                </a:path>
                <a:path w="667385" h="210185">
                  <a:moveTo>
                    <a:pt x="552551" y="169760"/>
                  </a:moveTo>
                  <a:lnTo>
                    <a:pt x="544728" y="161937"/>
                  </a:lnTo>
                  <a:lnTo>
                    <a:pt x="541324" y="161937"/>
                  </a:lnTo>
                  <a:lnTo>
                    <a:pt x="533501" y="169773"/>
                  </a:lnTo>
                  <a:lnTo>
                    <a:pt x="533501" y="173177"/>
                  </a:lnTo>
                  <a:lnTo>
                    <a:pt x="541324" y="181000"/>
                  </a:lnTo>
                  <a:lnTo>
                    <a:pt x="544728" y="181000"/>
                  </a:lnTo>
                  <a:lnTo>
                    <a:pt x="552551" y="173177"/>
                  </a:lnTo>
                  <a:lnTo>
                    <a:pt x="552551" y="171475"/>
                  </a:lnTo>
                  <a:lnTo>
                    <a:pt x="552551" y="169760"/>
                  </a:lnTo>
                  <a:close/>
                </a:path>
                <a:path w="667385" h="210185">
                  <a:moveTo>
                    <a:pt x="609714" y="188823"/>
                  </a:moveTo>
                  <a:lnTo>
                    <a:pt x="601878" y="181000"/>
                  </a:lnTo>
                  <a:lnTo>
                    <a:pt x="598487" y="181000"/>
                  </a:lnTo>
                  <a:lnTo>
                    <a:pt x="590664" y="188823"/>
                  </a:lnTo>
                  <a:lnTo>
                    <a:pt x="590664" y="192227"/>
                  </a:lnTo>
                  <a:lnTo>
                    <a:pt x="598487" y="200050"/>
                  </a:lnTo>
                  <a:lnTo>
                    <a:pt x="601878" y="200050"/>
                  </a:lnTo>
                  <a:lnTo>
                    <a:pt x="609714" y="192227"/>
                  </a:lnTo>
                  <a:lnTo>
                    <a:pt x="609714" y="190525"/>
                  </a:lnTo>
                  <a:lnTo>
                    <a:pt x="609714" y="188823"/>
                  </a:lnTo>
                  <a:close/>
                </a:path>
                <a:path w="667385" h="210185">
                  <a:moveTo>
                    <a:pt x="666877" y="141185"/>
                  </a:moveTo>
                  <a:lnTo>
                    <a:pt x="659041" y="133362"/>
                  </a:lnTo>
                  <a:lnTo>
                    <a:pt x="655637" y="133362"/>
                  </a:lnTo>
                  <a:lnTo>
                    <a:pt x="647814" y="141185"/>
                  </a:lnTo>
                  <a:lnTo>
                    <a:pt x="647814" y="144589"/>
                  </a:lnTo>
                  <a:lnTo>
                    <a:pt x="655637" y="152412"/>
                  </a:lnTo>
                  <a:lnTo>
                    <a:pt x="659041" y="152412"/>
                  </a:lnTo>
                  <a:lnTo>
                    <a:pt x="666877" y="144602"/>
                  </a:lnTo>
                  <a:lnTo>
                    <a:pt x="666877" y="142900"/>
                  </a:lnTo>
                  <a:lnTo>
                    <a:pt x="666877" y="141185"/>
                  </a:lnTo>
                  <a:close/>
                </a:path>
              </a:pathLst>
            </a:custGeom>
            <a:solidFill>
              <a:srgbClr val="FF4040"/>
            </a:solidFill>
          </p:spPr>
          <p:txBody>
            <a:bodyPr wrap="square" lIns="0" tIns="0" rIns="0" bIns="0" rtlCol="0">
              <a:prstTxWarp prst="textNoShape">
                <a:avLst/>
              </a:prstTxWarp>
              <a:noAutofit/>
            </a:bodyPr>
            <a:lstStyle/>
            <a:p>
              <a:endParaRPr lang="en-GB"/>
            </a:p>
          </p:txBody>
        </p:sp>
      </p:grpSp>
      <p:grpSp>
        <p:nvGrpSpPr>
          <p:cNvPr id="34" name="Group 33">
            <a:extLst>
              <a:ext uri="{FF2B5EF4-FFF2-40B4-BE49-F238E27FC236}">
                <a16:creationId xmlns:a16="http://schemas.microsoft.com/office/drawing/2014/main" id="{FAFC4236-2D87-C9E6-C90B-21CABA693C38}"/>
              </a:ext>
            </a:extLst>
          </p:cNvPr>
          <p:cNvGrpSpPr/>
          <p:nvPr/>
        </p:nvGrpSpPr>
        <p:grpSpPr>
          <a:xfrm>
            <a:off x="2414475" y="2621611"/>
            <a:ext cx="714375" cy="258762"/>
            <a:chOff x="9051154" y="1619301"/>
            <a:chExt cx="714375" cy="258762"/>
          </a:xfrm>
        </p:grpSpPr>
        <p:sp>
          <p:nvSpPr>
            <p:cNvPr id="35" name="Graphic 198">
              <a:extLst>
                <a:ext uri="{FF2B5EF4-FFF2-40B4-BE49-F238E27FC236}">
                  <a16:creationId xmlns:a16="http://schemas.microsoft.com/office/drawing/2014/main" id="{C4794D3A-B10E-6BB7-0731-696A5AE23674}"/>
                </a:ext>
              </a:extLst>
            </p:cNvPr>
            <p:cNvSpPr/>
            <p:nvPr/>
          </p:nvSpPr>
          <p:spPr>
            <a:xfrm>
              <a:off x="9051154" y="1872694"/>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endParaRPr lang="en-GB"/>
            </a:p>
          </p:txBody>
        </p:sp>
        <p:sp>
          <p:nvSpPr>
            <p:cNvPr id="36" name="Graphic 199">
              <a:extLst>
                <a:ext uri="{FF2B5EF4-FFF2-40B4-BE49-F238E27FC236}">
                  <a16:creationId xmlns:a16="http://schemas.microsoft.com/office/drawing/2014/main" id="{36AA814F-A4D5-9B68-EF6D-13BEDE0D249B}"/>
                </a:ext>
              </a:extLst>
            </p:cNvPr>
            <p:cNvSpPr/>
            <p:nvPr/>
          </p:nvSpPr>
          <p:spPr>
            <a:xfrm>
              <a:off x="9051154" y="1872694"/>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endParaRPr lang="en-GB"/>
            </a:p>
          </p:txBody>
        </p:sp>
        <p:sp>
          <p:nvSpPr>
            <p:cNvPr id="37" name="Graphic 200">
              <a:extLst>
                <a:ext uri="{FF2B5EF4-FFF2-40B4-BE49-F238E27FC236}">
                  <a16:creationId xmlns:a16="http://schemas.microsoft.com/office/drawing/2014/main" id="{44B51DBF-EC9F-0EB5-6593-791A55A1332A}"/>
                </a:ext>
              </a:extLst>
            </p:cNvPr>
            <p:cNvSpPr/>
            <p:nvPr/>
          </p:nvSpPr>
          <p:spPr>
            <a:xfrm>
              <a:off x="9140387" y="1631145"/>
              <a:ext cx="416824" cy="237092"/>
            </a:xfrm>
            <a:custGeom>
              <a:avLst/>
              <a:gdLst/>
              <a:ahLst/>
              <a:cxnLst/>
              <a:rect l="l" t="t" r="r" b="b"/>
              <a:pathLst>
                <a:path w="417195" h="236220">
                  <a:moveTo>
                    <a:pt x="416790" y="235898"/>
                  </a:moveTo>
                  <a:lnTo>
                    <a:pt x="238166" y="235898"/>
                  </a:lnTo>
                  <a:lnTo>
                    <a:pt x="297707" y="0"/>
                  </a:lnTo>
                  <a:lnTo>
                    <a:pt x="357249" y="157265"/>
                  </a:lnTo>
                  <a:lnTo>
                    <a:pt x="416790" y="235898"/>
                  </a:lnTo>
                  <a:close/>
                </a:path>
                <a:path w="417195" h="236220">
                  <a:moveTo>
                    <a:pt x="119083" y="235898"/>
                  </a:moveTo>
                  <a:lnTo>
                    <a:pt x="0" y="235898"/>
                  </a:lnTo>
                  <a:lnTo>
                    <a:pt x="59541" y="157265"/>
                  </a:lnTo>
                  <a:lnTo>
                    <a:pt x="119083" y="235898"/>
                  </a:lnTo>
                  <a:close/>
                </a:path>
              </a:pathLst>
            </a:custGeom>
            <a:solidFill>
              <a:srgbClr val="FF0000">
                <a:alpha val="25099"/>
              </a:srgbClr>
            </a:solidFill>
          </p:spPr>
          <p:txBody>
            <a:bodyPr wrap="square" lIns="0" tIns="0" rIns="0" bIns="0" rtlCol="0">
              <a:prstTxWarp prst="textNoShape">
                <a:avLst/>
              </a:prstTxWarp>
              <a:noAutofit/>
            </a:bodyPr>
            <a:lstStyle/>
            <a:p>
              <a:endParaRPr lang="en-GB"/>
            </a:p>
          </p:txBody>
        </p:sp>
        <p:sp>
          <p:nvSpPr>
            <p:cNvPr id="38" name="Graphic 201">
              <a:extLst>
                <a:ext uri="{FF2B5EF4-FFF2-40B4-BE49-F238E27FC236}">
                  <a16:creationId xmlns:a16="http://schemas.microsoft.com/office/drawing/2014/main" id="{61A5A7F8-29FB-31D0-3A89-E257CC65171A}"/>
                </a:ext>
              </a:extLst>
            </p:cNvPr>
            <p:cNvSpPr/>
            <p:nvPr/>
          </p:nvSpPr>
          <p:spPr>
            <a:xfrm>
              <a:off x="9083791" y="1626393"/>
              <a:ext cx="654738" cy="237092"/>
            </a:xfrm>
            <a:custGeom>
              <a:avLst/>
              <a:gdLst/>
              <a:ahLst/>
              <a:cxnLst/>
              <a:rect l="l" t="t" r="r" b="b"/>
              <a:pathLst>
                <a:path w="655320" h="236220">
                  <a:moveTo>
                    <a:pt x="0" y="235898"/>
                  </a:moveTo>
                  <a:lnTo>
                    <a:pt x="59541" y="235898"/>
                  </a:lnTo>
                  <a:lnTo>
                    <a:pt x="119083" y="157265"/>
                  </a:lnTo>
                  <a:lnTo>
                    <a:pt x="178624" y="235898"/>
                  </a:lnTo>
                  <a:lnTo>
                    <a:pt x="238166" y="235898"/>
                  </a:lnTo>
                  <a:lnTo>
                    <a:pt x="297707" y="235898"/>
                  </a:lnTo>
                  <a:lnTo>
                    <a:pt x="357249" y="0"/>
                  </a:lnTo>
                  <a:lnTo>
                    <a:pt x="416790" y="157265"/>
                  </a:lnTo>
                  <a:lnTo>
                    <a:pt x="476332" y="235898"/>
                  </a:lnTo>
                  <a:lnTo>
                    <a:pt x="535874" y="235898"/>
                  </a:lnTo>
                  <a:lnTo>
                    <a:pt x="595415" y="235898"/>
                  </a:lnTo>
                  <a:lnTo>
                    <a:pt x="654957" y="235898"/>
                  </a:lnTo>
                </a:path>
              </a:pathLst>
            </a:custGeom>
            <a:ln w="9526">
              <a:solidFill>
                <a:srgbClr val="FF0000"/>
              </a:solidFill>
              <a:prstDash val="solid"/>
            </a:ln>
          </p:spPr>
          <p:txBody>
            <a:bodyPr wrap="square" lIns="0" tIns="0" rIns="0" bIns="0" rtlCol="0">
              <a:prstTxWarp prst="textNoShape">
                <a:avLst/>
              </a:prstTxWarp>
              <a:noAutofit/>
            </a:bodyPr>
            <a:lstStyle/>
            <a:p>
              <a:endParaRPr lang="en-GB"/>
            </a:p>
          </p:txBody>
        </p:sp>
        <p:sp>
          <p:nvSpPr>
            <p:cNvPr id="39" name="Graphic 202">
              <a:extLst>
                <a:ext uri="{FF2B5EF4-FFF2-40B4-BE49-F238E27FC236}">
                  <a16:creationId xmlns:a16="http://schemas.microsoft.com/office/drawing/2014/main" id="{655FB19E-1ADA-A77B-B6CD-58BD65FDE4C5}"/>
                </a:ext>
              </a:extLst>
            </p:cNvPr>
            <p:cNvSpPr/>
            <p:nvPr/>
          </p:nvSpPr>
          <p:spPr>
            <a:xfrm>
              <a:off x="9083791" y="1619301"/>
              <a:ext cx="666792" cy="258762"/>
            </a:xfrm>
            <a:custGeom>
              <a:avLst/>
              <a:gdLst/>
              <a:ahLst/>
              <a:cxnLst/>
              <a:rect l="l" t="t" r="r" b="b"/>
              <a:pathLst>
                <a:path w="667385" h="257810">
                  <a:moveTo>
                    <a:pt x="19050" y="245999"/>
                  </a:moveTo>
                  <a:lnTo>
                    <a:pt x="11214" y="238175"/>
                  </a:lnTo>
                  <a:lnTo>
                    <a:pt x="7823" y="238175"/>
                  </a:lnTo>
                  <a:lnTo>
                    <a:pt x="0" y="246011"/>
                  </a:lnTo>
                  <a:lnTo>
                    <a:pt x="0" y="249415"/>
                  </a:lnTo>
                  <a:lnTo>
                    <a:pt x="7823" y="257225"/>
                  </a:lnTo>
                  <a:lnTo>
                    <a:pt x="11226" y="257225"/>
                  </a:lnTo>
                  <a:lnTo>
                    <a:pt x="19050" y="249402"/>
                  </a:lnTo>
                  <a:lnTo>
                    <a:pt x="19050" y="247700"/>
                  </a:lnTo>
                  <a:lnTo>
                    <a:pt x="19050" y="245999"/>
                  </a:lnTo>
                  <a:close/>
                </a:path>
                <a:path w="667385" h="257810">
                  <a:moveTo>
                    <a:pt x="76212" y="245999"/>
                  </a:moveTo>
                  <a:lnTo>
                    <a:pt x="68376" y="238175"/>
                  </a:lnTo>
                  <a:lnTo>
                    <a:pt x="64973" y="238188"/>
                  </a:lnTo>
                  <a:lnTo>
                    <a:pt x="57162" y="246011"/>
                  </a:lnTo>
                  <a:lnTo>
                    <a:pt x="57162" y="249415"/>
                  </a:lnTo>
                  <a:lnTo>
                    <a:pt x="64985" y="257238"/>
                  </a:lnTo>
                  <a:lnTo>
                    <a:pt x="68389" y="257238"/>
                  </a:lnTo>
                  <a:lnTo>
                    <a:pt x="76212" y="249402"/>
                  </a:lnTo>
                  <a:lnTo>
                    <a:pt x="76212" y="247700"/>
                  </a:lnTo>
                  <a:lnTo>
                    <a:pt x="76212" y="245999"/>
                  </a:lnTo>
                  <a:close/>
                </a:path>
                <a:path w="667385" h="257810">
                  <a:moveTo>
                    <a:pt x="133375" y="169773"/>
                  </a:moveTo>
                  <a:lnTo>
                    <a:pt x="125539" y="161963"/>
                  </a:lnTo>
                  <a:lnTo>
                    <a:pt x="122135" y="161975"/>
                  </a:lnTo>
                  <a:lnTo>
                    <a:pt x="114312" y="169799"/>
                  </a:lnTo>
                  <a:lnTo>
                    <a:pt x="114325" y="173202"/>
                  </a:lnTo>
                  <a:lnTo>
                    <a:pt x="122148" y="181025"/>
                  </a:lnTo>
                  <a:lnTo>
                    <a:pt x="125552" y="181025"/>
                  </a:lnTo>
                  <a:lnTo>
                    <a:pt x="133375" y="173189"/>
                  </a:lnTo>
                  <a:lnTo>
                    <a:pt x="133375" y="171488"/>
                  </a:lnTo>
                  <a:lnTo>
                    <a:pt x="133375" y="169773"/>
                  </a:lnTo>
                  <a:close/>
                </a:path>
                <a:path w="667385" h="257810">
                  <a:moveTo>
                    <a:pt x="190538" y="247700"/>
                  </a:moveTo>
                  <a:lnTo>
                    <a:pt x="182702" y="238175"/>
                  </a:lnTo>
                  <a:lnTo>
                    <a:pt x="179298" y="238175"/>
                  </a:lnTo>
                  <a:lnTo>
                    <a:pt x="171475" y="245999"/>
                  </a:lnTo>
                  <a:lnTo>
                    <a:pt x="171475" y="249402"/>
                  </a:lnTo>
                  <a:lnTo>
                    <a:pt x="179298" y="257225"/>
                  </a:lnTo>
                  <a:lnTo>
                    <a:pt x="182702" y="257225"/>
                  </a:lnTo>
                  <a:lnTo>
                    <a:pt x="190538" y="247700"/>
                  </a:lnTo>
                  <a:close/>
                </a:path>
                <a:path w="667385" h="257810">
                  <a:moveTo>
                    <a:pt x="257213" y="245999"/>
                  </a:moveTo>
                  <a:lnTo>
                    <a:pt x="249389" y="238175"/>
                  </a:lnTo>
                  <a:lnTo>
                    <a:pt x="245986" y="238175"/>
                  </a:lnTo>
                  <a:lnTo>
                    <a:pt x="238163" y="245999"/>
                  </a:lnTo>
                  <a:lnTo>
                    <a:pt x="238163" y="249402"/>
                  </a:lnTo>
                  <a:lnTo>
                    <a:pt x="245986" y="257225"/>
                  </a:lnTo>
                  <a:lnTo>
                    <a:pt x="249389" y="257225"/>
                  </a:lnTo>
                  <a:lnTo>
                    <a:pt x="257213" y="249402"/>
                  </a:lnTo>
                  <a:lnTo>
                    <a:pt x="257213" y="247700"/>
                  </a:lnTo>
                  <a:lnTo>
                    <a:pt x="257213" y="245999"/>
                  </a:lnTo>
                  <a:close/>
                </a:path>
                <a:path w="667385" h="257810">
                  <a:moveTo>
                    <a:pt x="314375" y="245999"/>
                  </a:moveTo>
                  <a:lnTo>
                    <a:pt x="306552" y="238175"/>
                  </a:lnTo>
                  <a:lnTo>
                    <a:pt x="303149" y="238175"/>
                  </a:lnTo>
                  <a:lnTo>
                    <a:pt x="295325" y="245999"/>
                  </a:lnTo>
                  <a:lnTo>
                    <a:pt x="295325" y="249402"/>
                  </a:lnTo>
                  <a:lnTo>
                    <a:pt x="303149" y="257225"/>
                  </a:lnTo>
                  <a:lnTo>
                    <a:pt x="306552" y="257225"/>
                  </a:lnTo>
                  <a:lnTo>
                    <a:pt x="314375" y="249402"/>
                  </a:lnTo>
                  <a:lnTo>
                    <a:pt x="314375" y="247700"/>
                  </a:lnTo>
                  <a:lnTo>
                    <a:pt x="314375" y="245999"/>
                  </a:lnTo>
                  <a:close/>
                </a:path>
                <a:path w="667385" h="257810">
                  <a:moveTo>
                    <a:pt x="371538" y="7823"/>
                  </a:moveTo>
                  <a:lnTo>
                    <a:pt x="363715" y="0"/>
                  </a:lnTo>
                  <a:lnTo>
                    <a:pt x="360311" y="12"/>
                  </a:lnTo>
                  <a:lnTo>
                    <a:pt x="352488" y="7835"/>
                  </a:lnTo>
                  <a:lnTo>
                    <a:pt x="352488" y="11239"/>
                  </a:lnTo>
                  <a:lnTo>
                    <a:pt x="360311" y="19062"/>
                  </a:lnTo>
                  <a:lnTo>
                    <a:pt x="363715" y="19062"/>
                  </a:lnTo>
                  <a:lnTo>
                    <a:pt x="371538" y="11239"/>
                  </a:lnTo>
                  <a:lnTo>
                    <a:pt x="371538" y="9537"/>
                  </a:lnTo>
                  <a:lnTo>
                    <a:pt x="371538" y="7823"/>
                  </a:lnTo>
                  <a:close/>
                </a:path>
                <a:path w="667385" h="257810">
                  <a:moveTo>
                    <a:pt x="428701" y="169773"/>
                  </a:moveTo>
                  <a:lnTo>
                    <a:pt x="420865" y="161963"/>
                  </a:lnTo>
                  <a:lnTo>
                    <a:pt x="417461" y="161963"/>
                  </a:lnTo>
                  <a:lnTo>
                    <a:pt x="409638" y="169786"/>
                  </a:lnTo>
                  <a:lnTo>
                    <a:pt x="409638" y="173189"/>
                  </a:lnTo>
                  <a:lnTo>
                    <a:pt x="417461" y="181013"/>
                  </a:lnTo>
                  <a:lnTo>
                    <a:pt x="420865" y="181013"/>
                  </a:lnTo>
                  <a:lnTo>
                    <a:pt x="428701" y="173189"/>
                  </a:lnTo>
                  <a:lnTo>
                    <a:pt x="428701" y="171488"/>
                  </a:lnTo>
                  <a:lnTo>
                    <a:pt x="428701" y="169773"/>
                  </a:lnTo>
                  <a:close/>
                </a:path>
                <a:path w="667385" h="257810">
                  <a:moveTo>
                    <a:pt x="495388" y="245999"/>
                  </a:moveTo>
                  <a:lnTo>
                    <a:pt x="487553" y="238175"/>
                  </a:lnTo>
                  <a:lnTo>
                    <a:pt x="484149" y="238175"/>
                  </a:lnTo>
                  <a:lnTo>
                    <a:pt x="476326" y="245999"/>
                  </a:lnTo>
                  <a:lnTo>
                    <a:pt x="476326" y="249402"/>
                  </a:lnTo>
                  <a:lnTo>
                    <a:pt x="484149" y="257225"/>
                  </a:lnTo>
                  <a:lnTo>
                    <a:pt x="487553" y="257225"/>
                  </a:lnTo>
                  <a:lnTo>
                    <a:pt x="495388" y="249402"/>
                  </a:lnTo>
                  <a:lnTo>
                    <a:pt x="495388" y="247700"/>
                  </a:lnTo>
                  <a:lnTo>
                    <a:pt x="495388" y="245999"/>
                  </a:lnTo>
                  <a:close/>
                </a:path>
                <a:path w="667385" h="257810">
                  <a:moveTo>
                    <a:pt x="552538" y="245999"/>
                  </a:moveTo>
                  <a:lnTo>
                    <a:pt x="544715" y="238175"/>
                  </a:lnTo>
                  <a:lnTo>
                    <a:pt x="541312" y="238175"/>
                  </a:lnTo>
                  <a:lnTo>
                    <a:pt x="533488" y="245999"/>
                  </a:lnTo>
                  <a:lnTo>
                    <a:pt x="533488" y="249402"/>
                  </a:lnTo>
                  <a:lnTo>
                    <a:pt x="541312" y="257225"/>
                  </a:lnTo>
                  <a:lnTo>
                    <a:pt x="544715" y="257225"/>
                  </a:lnTo>
                  <a:lnTo>
                    <a:pt x="552538" y="249402"/>
                  </a:lnTo>
                  <a:lnTo>
                    <a:pt x="552538" y="247700"/>
                  </a:lnTo>
                  <a:lnTo>
                    <a:pt x="552538" y="245999"/>
                  </a:lnTo>
                  <a:close/>
                </a:path>
                <a:path w="667385" h="257810">
                  <a:moveTo>
                    <a:pt x="609701" y="245999"/>
                  </a:moveTo>
                  <a:lnTo>
                    <a:pt x="601878" y="238175"/>
                  </a:lnTo>
                  <a:lnTo>
                    <a:pt x="598474" y="238175"/>
                  </a:lnTo>
                  <a:lnTo>
                    <a:pt x="590651" y="245999"/>
                  </a:lnTo>
                  <a:lnTo>
                    <a:pt x="590651" y="249402"/>
                  </a:lnTo>
                  <a:lnTo>
                    <a:pt x="598474" y="257225"/>
                  </a:lnTo>
                  <a:lnTo>
                    <a:pt x="601878" y="257225"/>
                  </a:lnTo>
                  <a:lnTo>
                    <a:pt x="609701" y="249402"/>
                  </a:lnTo>
                  <a:lnTo>
                    <a:pt x="609701" y="247700"/>
                  </a:lnTo>
                  <a:lnTo>
                    <a:pt x="609701" y="245999"/>
                  </a:lnTo>
                  <a:close/>
                </a:path>
                <a:path w="667385" h="257810">
                  <a:moveTo>
                    <a:pt x="666864" y="245999"/>
                  </a:moveTo>
                  <a:lnTo>
                    <a:pt x="659041" y="238175"/>
                  </a:lnTo>
                  <a:lnTo>
                    <a:pt x="655637" y="238175"/>
                  </a:lnTo>
                  <a:lnTo>
                    <a:pt x="647814" y="245999"/>
                  </a:lnTo>
                  <a:lnTo>
                    <a:pt x="647814" y="249402"/>
                  </a:lnTo>
                  <a:lnTo>
                    <a:pt x="655637" y="257225"/>
                  </a:lnTo>
                  <a:lnTo>
                    <a:pt x="659041" y="257225"/>
                  </a:lnTo>
                  <a:lnTo>
                    <a:pt x="666864" y="249402"/>
                  </a:lnTo>
                  <a:lnTo>
                    <a:pt x="666864" y="247700"/>
                  </a:lnTo>
                  <a:lnTo>
                    <a:pt x="666864" y="245999"/>
                  </a:lnTo>
                  <a:close/>
                </a:path>
              </a:pathLst>
            </a:custGeom>
            <a:solidFill>
              <a:srgbClr val="FF0000"/>
            </a:solidFill>
            <a:ln>
              <a:solidFill>
                <a:srgbClr val="FF0000"/>
              </a:solidFill>
            </a:ln>
          </p:spPr>
          <p:txBody>
            <a:bodyPr wrap="square" lIns="0" tIns="0" rIns="0" bIns="0" rtlCol="0">
              <a:prstTxWarp prst="textNoShape">
                <a:avLst/>
              </a:prstTxWarp>
              <a:noAutofit/>
            </a:bodyPr>
            <a:lstStyle/>
            <a:p>
              <a:endParaRPr lang="en-GB"/>
            </a:p>
          </p:txBody>
        </p:sp>
      </p:grpSp>
      <p:sp>
        <p:nvSpPr>
          <p:cNvPr id="46" name="TextBox 45">
            <a:extLst>
              <a:ext uri="{FF2B5EF4-FFF2-40B4-BE49-F238E27FC236}">
                <a16:creationId xmlns:a16="http://schemas.microsoft.com/office/drawing/2014/main" id="{E570161B-1816-7CD5-C0F9-1A3BC2B29E9E}"/>
              </a:ext>
            </a:extLst>
          </p:cNvPr>
          <p:cNvSpPr txBox="1"/>
          <p:nvPr/>
        </p:nvSpPr>
        <p:spPr>
          <a:xfrm>
            <a:off x="1089031" y="2922432"/>
            <a:ext cx="1922929" cy="400110"/>
          </a:xfrm>
          <a:prstGeom prst="rect">
            <a:avLst/>
          </a:prstGeom>
          <a:noFill/>
        </p:spPr>
        <p:txBody>
          <a:bodyPr wrap="square">
            <a:spAutoFit/>
          </a:bodyPr>
          <a:lstStyle/>
          <a:p>
            <a:r>
              <a:rPr lang="en-US" sz="1000" dirty="0">
                <a:latin typeface="Lucida Sans" panose="020B0602030504020204" pitchFamily="34" charset="0"/>
              </a:rPr>
              <a:t>PI_009 Number of deaths in primary fires</a:t>
            </a:r>
            <a:endParaRPr lang="en-GB" sz="1000" dirty="0">
              <a:latin typeface="Lucida Sans" panose="020B0602030504020204" pitchFamily="34" charset="0"/>
            </a:endParaRPr>
          </a:p>
        </p:txBody>
      </p:sp>
      <p:sp>
        <p:nvSpPr>
          <p:cNvPr id="47" name="TextBox 46">
            <a:extLst>
              <a:ext uri="{FF2B5EF4-FFF2-40B4-BE49-F238E27FC236}">
                <a16:creationId xmlns:a16="http://schemas.microsoft.com/office/drawing/2014/main" id="{A4001D12-3E19-5970-D441-13806606FF7D}"/>
              </a:ext>
            </a:extLst>
          </p:cNvPr>
          <p:cNvSpPr txBox="1"/>
          <p:nvPr/>
        </p:nvSpPr>
        <p:spPr>
          <a:xfrm>
            <a:off x="1090426" y="4180139"/>
            <a:ext cx="2153540" cy="400110"/>
          </a:xfrm>
          <a:prstGeom prst="rect">
            <a:avLst/>
          </a:prstGeom>
          <a:noFill/>
        </p:spPr>
        <p:txBody>
          <a:bodyPr wrap="square">
            <a:spAutoFit/>
          </a:bodyPr>
          <a:lstStyle/>
          <a:p>
            <a:r>
              <a:rPr lang="en-US" sz="1000" dirty="0">
                <a:latin typeface="Lucida Sans" panose="020B0602030504020204" pitchFamily="34" charset="0"/>
              </a:rPr>
              <a:t>PI_016 Number of Fire safety checks completed</a:t>
            </a:r>
            <a:endParaRPr lang="en-GB" sz="1000" dirty="0">
              <a:latin typeface="Lucida Sans" panose="020B0602030504020204" pitchFamily="34" charset="0"/>
            </a:endParaRPr>
          </a:p>
        </p:txBody>
      </p:sp>
      <p:grpSp>
        <p:nvGrpSpPr>
          <p:cNvPr id="4104" name="Group 4103">
            <a:extLst>
              <a:ext uri="{FF2B5EF4-FFF2-40B4-BE49-F238E27FC236}">
                <a16:creationId xmlns:a16="http://schemas.microsoft.com/office/drawing/2014/main" id="{4F8D7450-49B3-3D27-5F5A-2D379F7667A6}"/>
              </a:ext>
            </a:extLst>
          </p:cNvPr>
          <p:cNvGrpSpPr/>
          <p:nvPr/>
        </p:nvGrpSpPr>
        <p:grpSpPr>
          <a:xfrm>
            <a:off x="3833562" y="2508687"/>
            <a:ext cx="3568700" cy="1255713"/>
            <a:chOff x="7630861" y="969430"/>
            <a:chExt cx="3568700" cy="1255713"/>
          </a:xfrm>
        </p:grpSpPr>
        <p:grpSp>
          <p:nvGrpSpPr>
            <p:cNvPr id="4105" name="Group 4104">
              <a:extLst>
                <a:ext uri="{FF2B5EF4-FFF2-40B4-BE49-F238E27FC236}">
                  <a16:creationId xmlns:a16="http://schemas.microsoft.com/office/drawing/2014/main" id="{D0435DFA-FD91-C3E7-50CA-8CA5708F7A47}"/>
                </a:ext>
              </a:extLst>
            </p:cNvPr>
            <p:cNvGrpSpPr/>
            <p:nvPr/>
          </p:nvGrpSpPr>
          <p:grpSpPr>
            <a:xfrm>
              <a:off x="7630861" y="969430"/>
              <a:ext cx="3568700" cy="1255713"/>
              <a:chOff x="7445894" y="226934"/>
              <a:chExt cx="3568700" cy="1255713"/>
            </a:xfrm>
          </p:grpSpPr>
          <p:graphicFrame>
            <p:nvGraphicFramePr>
              <p:cNvPr id="4107" name="Object 4106">
                <a:extLst>
                  <a:ext uri="{FF2B5EF4-FFF2-40B4-BE49-F238E27FC236}">
                    <a16:creationId xmlns:a16="http://schemas.microsoft.com/office/drawing/2014/main" id="{69F603FC-0897-20E3-21AC-CDAEBE002F7A}"/>
                  </a:ext>
                </a:extLst>
              </p:cNvPr>
              <p:cNvGraphicFramePr>
                <a:graphicFrameLocks noChangeAspect="1"/>
              </p:cNvGraphicFramePr>
              <p:nvPr>
                <p:extLst>
                  <p:ext uri="{D42A27DB-BD31-4B8C-83A1-F6EECF244321}">
                    <p14:modId xmlns:p14="http://schemas.microsoft.com/office/powerpoint/2010/main" val="3208585528"/>
                  </p:ext>
                </p:extLst>
              </p:nvPr>
            </p:nvGraphicFramePr>
            <p:xfrm>
              <a:off x="7445894" y="226934"/>
              <a:ext cx="3568700" cy="1255713"/>
            </p:xfrm>
            <a:graphic>
              <a:graphicData uri="http://schemas.openxmlformats.org/presentationml/2006/ole">
                <mc:AlternateContent xmlns:mc="http://schemas.openxmlformats.org/markup-compatibility/2006">
                  <mc:Choice xmlns:v="urn:schemas-microsoft-com:vml" Requires="v">
                    <p:oleObj name="Document" r:id="rId6" imgW="3580646" imgH="1268772" progId="Word.Document.12">
                      <p:embed/>
                    </p:oleObj>
                  </mc:Choice>
                  <mc:Fallback>
                    <p:oleObj name="Document" r:id="rId6" imgW="3580646" imgH="1268772" progId="Word.Document.12">
                      <p:embed/>
                      <p:pic>
                        <p:nvPicPr>
                          <p:cNvPr id="34" name="Object 33">
                            <a:extLst>
                              <a:ext uri="{FF2B5EF4-FFF2-40B4-BE49-F238E27FC236}">
                                <a16:creationId xmlns:a16="http://schemas.microsoft.com/office/drawing/2014/main" id="{F2AE1C46-A7BE-EBF1-64D4-C818CAE4248E}"/>
                              </a:ext>
                            </a:extLst>
                          </p:cNvPr>
                          <p:cNvPicPr/>
                          <p:nvPr/>
                        </p:nvPicPr>
                        <p:blipFill>
                          <a:blip r:embed="rId7"/>
                          <a:stretch>
                            <a:fillRect/>
                          </a:stretch>
                        </p:blipFill>
                        <p:spPr>
                          <a:xfrm>
                            <a:off x="7445894" y="226934"/>
                            <a:ext cx="3568700" cy="1255713"/>
                          </a:xfrm>
                          <a:prstGeom prst="rect">
                            <a:avLst/>
                          </a:prstGeom>
                        </p:spPr>
                      </p:pic>
                    </p:oleObj>
                  </mc:Fallback>
                </mc:AlternateContent>
              </a:graphicData>
            </a:graphic>
          </p:graphicFrame>
          <p:sp>
            <p:nvSpPr>
              <p:cNvPr id="4108" name="TextBox 4107">
                <a:extLst>
                  <a:ext uri="{FF2B5EF4-FFF2-40B4-BE49-F238E27FC236}">
                    <a16:creationId xmlns:a16="http://schemas.microsoft.com/office/drawing/2014/main" id="{EA82A79D-07BD-C0C6-E39A-3BC4E0C93921}"/>
                  </a:ext>
                </a:extLst>
              </p:cNvPr>
              <p:cNvSpPr txBox="1"/>
              <p:nvPr/>
            </p:nvSpPr>
            <p:spPr>
              <a:xfrm>
                <a:off x="7638332" y="1056823"/>
                <a:ext cx="2365248" cy="183711"/>
              </a:xfrm>
              <a:prstGeom prst="rect">
                <a:avLst/>
              </a:prstGeom>
              <a:noFill/>
            </p:spPr>
            <p:txBody>
              <a:bodyPr wrap="square">
                <a:spAutoFit/>
              </a:bodyPr>
              <a:lstStyle/>
              <a:p>
                <a:pPr marL="123825" marR="0" lvl="0" indent="0" defTabSz="914400" eaLnBrk="1" fontAlgn="auto" latinLnBrk="0" hangingPunct="1">
                  <a:lnSpc>
                    <a:spcPts val="750"/>
                  </a:lnSpc>
                  <a:spcBef>
                    <a:spcPts val="0"/>
                  </a:spcBef>
                  <a:spcAft>
                    <a:spcPts val="0"/>
                  </a:spcAft>
                  <a:buClrTx/>
                  <a:buSzTx/>
                  <a:buFontTx/>
                  <a:buNone/>
                  <a:tabLst/>
                  <a:defRPr/>
                </a:pP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550" b="0" i="0" u="none" strike="noStrike" kern="0" cap="none" spc="-11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1</a:t>
                </a:r>
                <a:r>
                  <a:rPr kumimoji="0" lang="en-US" sz="550" b="0" i="0" u="none" strike="noStrike" kern="0" cap="none" spc="21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550" b="0" i="0" u="none" strike="noStrike" kern="0" cap="none" spc="20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DELIVERING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HIGH</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6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PERFORMING</a:t>
                </a:r>
                <a:r>
                  <a:rPr kumimoji="0" lang="en-US" sz="550" b="0" i="0" u="none" strike="noStrike" kern="0" cap="none" spc="24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550" b="0" i="0" u="none" strike="noStrike" kern="0" cap="none" spc="2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SERVICES</a:t>
                </a:r>
                <a:endParaRPr kumimoji="0" lang="en-GB" sz="55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06" name="TextBox 4105">
              <a:extLst>
                <a:ext uri="{FF2B5EF4-FFF2-40B4-BE49-F238E27FC236}">
                  <a16:creationId xmlns:a16="http://schemas.microsoft.com/office/drawing/2014/main" id="{AB72F608-2CF2-E74B-E81A-80E6C178ED50}"/>
                </a:ext>
              </a:extLst>
            </p:cNvPr>
            <p:cNvSpPr txBox="1"/>
            <p:nvPr/>
          </p:nvSpPr>
          <p:spPr>
            <a:xfrm>
              <a:off x="8047350" y="1077826"/>
              <a:ext cx="825960"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srgbClr val="FF0000"/>
                  </a:solidFill>
                  <a:effectLst/>
                  <a:uLnTx/>
                  <a:uFillTx/>
                  <a:latin typeface="Lucida Sans" panose="020B0602030504020204" pitchFamily="34" charset="0"/>
                </a:rPr>
                <a:t>6</a:t>
              </a:r>
            </a:p>
          </p:txBody>
        </p:sp>
      </p:grpSp>
      <p:grpSp>
        <p:nvGrpSpPr>
          <p:cNvPr id="4114" name="Group 4113">
            <a:extLst>
              <a:ext uri="{FF2B5EF4-FFF2-40B4-BE49-F238E27FC236}">
                <a16:creationId xmlns:a16="http://schemas.microsoft.com/office/drawing/2014/main" id="{48988D3B-A99F-0768-EF21-499684963C24}"/>
              </a:ext>
            </a:extLst>
          </p:cNvPr>
          <p:cNvGrpSpPr/>
          <p:nvPr/>
        </p:nvGrpSpPr>
        <p:grpSpPr>
          <a:xfrm>
            <a:off x="5564756" y="2603261"/>
            <a:ext cx="714375" cy="258763"/>
            <a:chOff x="8766984" y="1700414"/>
            <a:chExt cx="714375" cy="258763"/>
          </a:xfrm>
        </p:grpSpPr>
        <p:sp>
          <p:nvSpPr>
            <p:cNvPr id="4115" name="Graphic 298">
              <a:extLst>
                <a:ext uri="{FF2B5EF4-FFF2-40B4-BE49-F238E27FC236}">
                  <a16:creationId xmlns:a16="http://schemas.microsoft.com/office/drawing/2014/main" id="{2BE39269-BEC5-4AD1-864E-B154F6F42D39}"/>
                </a:ext>
              </a:extLst>
            </p:cNvPr>
            <p:cNvSpPr/>
            <p:nvPr/>
          </p:nvSpPr>
          <p:spPr>
            <a:xfrm>
              <a:off x="8766984" y="1953807"/>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16" name="Graphic 299">
              <a:extLst>
                <a:ext uri="{FF2B5EF4-FFF2-40B4-BE49-F238E27FC236}">
                  <a16:creationId xmlns:a16="http://schemas.microsoft.com/office/drawing/2014/main" id="{E2BACA69-C996-4153-83EB-0AE3DF4C47FE}"/>
                </a:ext>
              </a:extLst>
            </p:cNvPr>
            <p:cNvSpPr/>
            <p:nvPr/>
          </p:nvSpPr>
          <p:spPr>
            <a:xfrm>
              <a:off x="8766984" y="1953807"/>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17" name="Graphic 300">
              <a:extLst>
                <a:ext uri="{FF2B5EF4-FFF2-40B4-BE49-F238E27FC236}">
                  <a16:creationId xmlns:a16="http://schemas.microsoft.com/office/drawing/2014/main" id="{E79EABA4-ED1D-446C-E0EF-BDB47D1A046D}"/>
                </a:ext>
              </a:extLst>
            </p:cNvPr>
            <p:cNvSpPr/>
            <p:nvPr/>
          </p:nvSpPr>
          <p:spPr>
            <a:xfrm>
              <a:off x="8796728" y="1712257"/>
              <a:ext cx="595101" cy="237093"/>
            </a:xfrm>
            <a:custGeom>
              <a:avLst/>
              <a:gdLst/>
              <a:ahLst/>
              <a:cxnLst/>
              <a:rect l="l" t="t" r="r" b="b"/>
              <a:pathLst>
                <a:path w="595630" h="236220">
                  <a:moveTo>
                    <a:pt x="595415" y="235898"/>
                  </a:moveTo>
                  <a:lnTo>
                    <a:pt x="476332" y="235898"/>
                  </a:lnTo>
                  <a:lnTo>
                    <a:pt x="535874" y="0"/>
                  </a:lnTo>
                  <a:lnTo>
                    <a:pt x="595415" y="235898"/>
                  </a:lnTo>
                  <a:close/>
                </a:path>
                <a:path w="595630" h="236220">
                  <a:moveTo>
                    <a:pt x="119083" y="235898"/>
                  </a:moveTo>
                  <a:lnTo>
                    <a:pt x="0" y="235898"/>
                  </a:lnTo>
                  <a:lnTo>
                    <a:pt x="0" y="117948"/>
                  </a:lnTo>
                  <a:lnTo>
                    <a:pt x="119083" y="235898"/>
                  </a:lnTo>
                  <a:close/>
                </a:path>
                <a:path w="595630" h="236220">
                  <a:moveTo>
                    <a:pt x="416790" y="235898"/>
                  </a:moveTo>
                  <a:lnTo>
                    <a:pt x="178624" y="235898"/>
                  </a:lnTo>
                  <a:lnTo>
                    <a:pt x="238166" y="176923"/>
                  </a:lnTo>
                  <a:lnTo>
                    <a:pt x="297707" y="176923"/>
                  </a:lnTo>
                  <a:lnTo>
                    <a:pt x="357249" y="117948"/>
                  </a:lnTo>
                  <a:lnTo>
                    <a:pt x="416790" y="235898"/>
                  </a:lnTo>
                  <a:close/>
                </a:path>
              </a:pathLst>
            </a:custGeom>
            <a:solidFill>
              <a:srgbClr val="FF0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18" name="Graphic 301">
              <a:extLst>
                <a:ext uri="{FF2B5EF4-FFF2-40B4-BE49-F238E27FC236}">
                  <a16:creationId xmlns:a16="http://schemas.microsoft.com/office/drawing/2014/main" id="{476C84FC-2CE6-8BE8-43D1-4AC0DF64BB7F}"/>
                </a:ext>
              </a:extLst>
            </p:cNvPr>
            <p:cNvSpPr/>
            <p:nvPr/>
          </p:nvSpPr>
          <p:spPr>
            <a:xfrm>
              <a:off x="8796728" y="1712257"/>
              <a:ext cx="654738" cy="237093"/>
            </a:xfrm>
            <a:custGeom>
              <a:avLst/>
              <a:gdLst/>
              <a:ahLst/>
              <a:cxnLst/>
              <a:rect l="l" t="t" r="r" b="b"/>
              <a:pathLst>
                <a:path w="655320" h="236220">
                  <a:moveTo>
                    <a:pt x="0" y="117948"/>
                  </a:moveTo>
                  <a:lnTo>
                    <a:pt x="59541" y="176923"/>
                  </a:lnTo>
                  <a:lnTo>
                    <a:pt x="119083" y="235898"/>
                  </a:lnTo>
                  <a:lnTo>
                    <a:pt x="178624" y="235898"/>
                  </a:lnTo>
                  <a:lnTo>
                    <a:pt x="238166" y="176923"/>
                  </a:lnTo>
                  <a:lnTo>
                    <a:pt x="297707" y="176923"/>
                  </a:lnTo>
                  <a:lnTo>
                    <a:pt x="357249" y="117948"/>
                  </a:lnTo>
                  <a:lnTo>
                    <a:pt x="416790" y="235898"/>
                  </a:lnTo>
                  <a:lnTo>
                    <a:pt x="476332" y="235898"/>
                  </a:lnTo>
                  <a:lnTo>
                    <a:pt x="535874" y="0"/>
                  </a:lnTo>
                  <a:lnTo>
                    <a:pt x="595415" y="235898"/>
                  </a:lnTo>
                  <a:lnTo>
                    <a:pt x="654957" y="235898"/>
                  </a:lnTo>
                </a:path>
              </a:pathLst>
            </a:custGeom>
            <a:ln w="9526">
              <a:solidFill>
                <a:srgbClr val="FF00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119" name="Graphic 302">
              <a:extLst>
                <a:ext uri="{FF2B5EF4-FFF2-40B4-BE49-F238E27FC236}">
                  <a16:creationId xmlns:a16="http://schemas.microsoft.com/office/drawing/2014/main" id="{8B86675E-0C18-8801-5630-A870538F692C}"/>
                </a:ext>
              </a:extLst>
            </p:cNvPr>
            <p:cNvSpPr/>
            <p:nvPr/>
          </p:nvSpPr>
          <p:spPr>
            <a:xfrm>
              <a:off x="8786011" y="1700414"/>
              <a:ext cx="666792" cy="258763"/>
            </a:xfrm>
            <a:custGeom>
              <a:avLst/>
              <a:gdLst/>
              <a:ahLst/>
              <a:cxnLst/>
              <a:rect l="l" t="t" r="r" b="b"/>
              <a:pathLst>
                <a:path w="667385" h="257810">
                  <a:moveTo>
                    <a:pt x="19050" y="131673"/>
                  </a:moveTo>
                  <a:lnTo>
                    <a:pt x="11226" y="123850"/>
                  </a:lnTo>
                  <a:lnTo>
                    <a:pt x="7823" y="123863"/>
                  </a:lnTo>
                  <a:lnTo>
                    <a:pt x="0" y="131686"/>
                  </a:lnTo>
                  <a:lnTo>
                    <a:pt x="0" y="135089"/>
                  </a:lnTo>
                  <a:lnTo>
                    <a:pt x="7835" y="142913"/>
                  </a:lnTo>
                  <a:lnTo>
                    <a:pt x="11226" y="142913"/>
                  </a:lnTo>
                  <a:lnTo>
                    <a:pt x="19050" y="135089"/>
                  </a:lnTo>
                  <a:lnTo>
                    <a:pt x="19050" y="133388"/>
                  </a:lnTo>
                  <a:lnTo>
                    <a:pt x="19050" y="131673"/>
                  </a:lnTo>
                  <a:close/>
                </a:path>
                <a:path w="667385" h="257810">
                  <a:moveTo>
                    <a:pt x="76212" y="188836"/>
                  </a:moveTo>
                  <a:lnTo>
                    <a:pt x="68376" y="181013"/>
                  </a:lnTo>
                  <a:lnTo>
                    <a:pt x="64973" y="181025"/>
                  </a:lnTo>
                  <a:lnTo>
                    <a:pt x="57162" y="188849"/>
                  </a:lnTo>
                  <a:lnTo>
                    <a:pt x="57162" y="192252"/>
                  </a:lnTo>
                  <a:lnTo>
                    <a:pt x="64998" y="200075"/>
                  </a:lnTo>
                  <a:lnTo>
                    <a:pt x="68402" y="200075"/>
                  </a:lnTo>
                  <a:lnTo>
                    <a:pt x="76212" y="192239"/>
                  </a:lnTo>
                  <a:lnTo>
                    <a:pt x="76212" y="190538"/>
                  </a:lnTo>
                  <a:lnTo>
                    <a:pt x="76212" y="188836"/>
                  </a:lnTo>
                  <a:close/>
                </a:path>
                <a:path w="667385" h="257810">
                  <a:moveTo>
                    <a:pt x="133375" y="245986"/>
                  </a:moveTo>
                  <a:lnTo>
                    <a:pt x="125539" y="238175"/>
                  </a:lnTo>
                  <a:lnTo>
                    <a:pt x="122135" y="238188"/>
                  </a:lnTo>
                  <a:lnTo>
                    <a:pt x="114325" y="246011"/>
                  </a:lnTo>
                  <a:lnTo>
                    <a:pt x="114325" y="249415"/>
                  </a:lnTo>
                  <a:lnTo>
                    <a:pt x="122148" y="257238"/>
                  </a:lnTo>
                  <a:lnTo>
                    <a:pt x="125552" y="257238"/>
                  </a:lnTo>
                  <a:lnTo>
                    <a:pt x="133375" y="249402"/>
                  </a:lnTo>
                  <a:lnTo>
                    <a:pt x="133375" y="247700"/>
                  </a:lnTo>
                  <a:lnTo>
                    <a:pt x="133375" y="245986"/>
                  </a:lnTo>
                  <a:close/>
                </a:path>
                <a:path w="667385" h="257810">
                  <a:moveTo>
                    <a:pt x="190538" y="245986"/>
                  </a:moveTo>
                  <a:lnTo>
                    <a:pt x="182702" y="238175"/>
                  </a:lnTo>
                  <a:lnTo>
                    <a:pt x="179311" y="238175"/>
                  </a:lnTo>
                  <a:lnTo>
                    <a:pt x="171488" y="245999"/>
                  </a:lnTo>
                  <a:lnTo>
                    <a:pt x="171488" y="249402"/>
                  </a:lnTo>
                  <a:lnTo>
                    <a:pt x="179311" y="257225"/>
                  </a:lnTo>
                  <a:lnTo>
                    <a:pt x="182702" y="257225"/>
                  </a:lnTo>
                  <a:lnTo>
                    <a:pt x="190538" y="249402"/>
                  </a:lnTo>
                  <a:lnTo>
                    <a:pt x="190538" y="247700"/>
                  </a:lnTo>
                  <a:lnTo>
                    <a:pt x="190538" y="245986"/>
                  </a:lnTo>
                  <a:close/>
                </a:path>
                <a:path w="667385" h="257810">
                  <a:moveTo>
                    <a:pt x="257225" y="188836"/>
                  </a:moveTo>
                  <a:lnTo>
                    <a:pt x="249389" y="181013"/>
                  </a:lnTo>
                  <a:lnTo>
                    <a:pt x="245986" y="181013"/>
                  </a:lnTo>
                  <a:lnTo>
                    <a:pt x="238163" y="188836"/>
                  </a:lnTo>
                  <a:lnTo>
                    <a:pt x="238163" y="192239"/>
                  </a:lnTo>
                  <a:lnTo>
                    <a:pt x="245986" y="200063"/>
                  </a:lnTo>
                  <a:lnTo>
                    <a:pt x="249389" y="200063"/>
                  </a:lnTo>
                  <a:lnTo>
                    <a:pt x="257225" y="192239"/>
                  </a:lnTo>
                  <a:lnTo>
                    <a:pt x="257225" y="190538"/>
                  </a:lnTo>
                  <a:lnTo>
                    <a:pt x="257225" y="188836"/>
                  </a:lnTo>
                  <a:close/>
                </a:path>
                <a:path w="667385" h="257810">
                  <a:moveTo>
                    <a:pt x="314388" y="190538"/>
                  </a:moveTo>
                  <a:lnTo>
                    <a:pt x="306552" y="181013"/>
                  </a:lnTo>
                  <a:lnTo>
                    <a:pt x="303149" y="181013"/>
                  </a:lnTo>
                  <a:lnTo>
                    <a:pt x="295325" y="188836"/>
                  </a:lnTo>
                  <a:lnTo>
                    <a:pt x="295325" y="192239"/>
                  </a:lnTo>
                  <a:lnTo>
                    <a:pt x="303149" y="200063"/>
                  </a:lnTo>
                  <a:lnTo>
                    <a:pt x="306552" y="200063"/>
                  </a:lnTo>
                  <a:lnTo>
                    <a:pt x="314388" y="190538"/>
                  </a:lnTo>
                  <a:close/>
                </a:path>
                <a:path w="667385" h="257810">
                  <a:moveTo>
                    <a:pt x="371538" y="131673"/>
                  </a:moveTo>
                  <a:lnTo>
                    <a:pt x="363715" y="123850"/>
                  </a:lnTo>
                  <a:lnTo>
                    <a:pt x="360311" y="123850"/>
                  </a:lnTo>
                  <a:lnTo>
                    <a:pt x="352488" y="131673"/>
                  </a:lnTo>
                  <a:lnTo>
                    <a:pt x="352488" y="135077"/>
                  </a:lnTo>
                  <a:lnTo>
                    <a:pt x="360311" y="142900"/>
                  </a:lnTo>
                  <a:lnTo>
                    <a:pt x="363715" y="142900"/>
                  </a:lnTo>
                  <a:lnTo>
                    <a:pt x="371538" y="135089"/>
                  </a:lnTo>
                  <a:lnTo>
                    <a:pt x="371538" y="133388"/>
                  </a:lnTo>
                  <a:lnTo>
                    <a:pt x="371538" y="131673"/>
                  </a:lnTo>
                  <a:close/>
                </a:path>
                <a:path w="667385" h="257810">
                  <a:moveTo>
                    <a:pt x="428701" y="245986"/>
                  </a:moveTo>
                  <a:lnTo>
                    <a:pt x="420878" y="238175"/>
                  </a:lnTo>
                  <a:lnTo>
                    <a:pt x="417474" y="238175"/>
                  </a:lnTo>
                  <a:lnTo>
                    <a:pt x="409651" y="245999"/>
                  </a:lnTo>
                  <a:lnTo>
                    <a:pt x="409651" y="249402"/>
                  </a:lnTo>
                  <a:lnTo>
                    <a:pt x="417474" y="257225"/>
                  </a:lnTo>
                  <a:lnTo>
                    <a:pt x="420878" y="257225"/>
                  </a:lnTo>
                  <a:lnTo>
                    <a:pt x="428701" y="249402"/>
                  </a:lnTo>
                  <a:lnTo>
                    <a:pt x="428701" y="247700"/>
                  </a:lnTo>
                  <a:lnTo>
                    <a:pt x="428701" y="245986"/>
                  </a:lnTo>
                  <a:close/>
                </a:path>
                <a:path w="667385" h="257810">
                  <a:moveTo>
                    <a:pt x="495388" y="245986"/>
                  </a:moveTo>
                  <a:lnTo>
                    <a:pt x="487565" y="238175"/>
                  </a:lnTo>
                  <a:lnTo>
                    <a:pt x="484162" y="238175"/>
                  </a:lnTo>
                  <a:lnTo>
                    <a:pt x="476338" y="245999"/>
                  </a:lnTo>
                  <a:lnTo>
                    <a:pt x="476338" y="249402"/>
                  </a:lnTo>
                  <a:lnTo>
                    <a:pt x="484162" y="257225"/>
                  </a:lnTo>
                  <a:lnTo>
                    <a:pt x="487565" y="257225"/>
                  </a:lnTo>
                  <a:lnTo>
                    <a:pt x="495388" y="249402"/>
                  </a:lnTo>
                  <a:lnTo>
                    <a:pt x="495388" y="247700"/>
                  </a:lnTo>
                  <a:lnTo>
                    <a:pt x="495388" y="245986"/>
                  </a:lnTo>
                  <a:close/>
                </a:path>
                <a:path w="667385" h="257810">
                  <a:moveTo>
                    <a:pt x="552551" y="7823"/>
                  </a:moveTo>
                  <a:lnTo>
                    <a:pt x="544715" y="0"/>
                  </a:lnTo>
                  <a:lnTo>
                    <a:pt x="541312" y="0"/>
                  </a:lnTo>
                  <a:lnTo>
                    <a:pt x="533488" y="7835"/>
                  </a:lnTo>
                  <a:lnTo>
                    <a:pt x="533488" y="11239"/>
                  </a:lnTo>
                  <a:lnTo>
                    <a:pt x="541312" y="19062"/>
                  </a:lnTo>
                  <a:lnTo>
                    <a:pt x="544715" y="19062"/>
                  </a:lnTo>
                  <a:lnTo>
                    <a:pt x="552551" y="11239"/>
                  </a:lnTo>
                  <a:lnTo>
                    <a:pt x="552551" y="9537"/>
                  </a:lnTo>
                  <a:lnTo>
                    <a:pt x="552551" y="7823"/>
                  </a:lnTo>
                  <a:close/>
                </a:path>
                <a:path w="667385" h="257810">
                  <a:moveTo>
                    <a:pt x="609714" y="247700"/>
                  </a:moveTo>
                  <a:lnTo>
                    <a:pt x="601878" y="238175"/>
                  </a:lnTo>
                  <a:lnTo>
                    <a:pt x="598474" y="238175"/>
                  </a:lnTo>
                  <a:lnTo>
                    <a:pt x="590651" y="245999"/>
                  </a:lnTo>
                  <a:lnTo>
                    <a:pt x="590651" y="249402"/>
                  </a:lnTo>
                  <a:lnTo>
                    <a:pt x="598474" y="257225"/>
                  </a:lnTo>
                  <a:lnTo>
                    <a:pt x="601878" y="257225"/>
                  </a:lnTo>
                  <a:lnTo>
                    <a:pt x="609714" y="247700"/>
                  </a:lnTo>
                  <a:close/>
                </a:path>
                <a:path w="667385" h="257810">
                  <a:moveTo>
                    <a:pt x="666864" y="245986"/>
                  </a:moveTo>
                  <a:lnTo>
                    <a:pt x="659041" y="238175"/>
                  </a:lnTo>
                  <a:lnTo>
                    <a:pt x="655637" y="238175"/>
                  </a:lnTo>
                  <a:lnTo>
                    <a:pt x="647814" y="245999"/>
                  </a:lnTo>
                  <a:lnTo>
                    <a:pt x="647814" y="249402"/>
                  </a:lnTo>
                  <a:lnTo>
                    <a:pt x="655637" y="257225"/>
                  </a:lnTo>
                  <a:lnTo>
                    <a:pt x="659041" y="257225"/>
                  </a:lnTo>
                  <a:lnTo>
                    <a:pt x="666864" y="249402"/>
                  </a:lnTo>
                  <a:lnTo>
                    <a:pt x="666864" y="247700"/>
                  </a:lnTo>
                  <a:lnTo>
                    <a:pt x="666864" y="245986"/>
                  </a:lnTo>
                  <a:close/>
                </a:path>
              </a:pathLst>
            </a:custGeom>
            <a:solidFill>
              <a:srgbClr val="FF0000"/>
            </a:solidFill>
            <a:ln>
              <a:solidFill>
                <a:srgbClr val="FF00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4126" name="TextBox 4125">
            <a:extLst>
              <a:ext uri="{FF2B5EF4-FFF2-40B4-BE49-F238E27FC236}">
                <a16:creationId xmlns:a16="http://schemas.microsoft.com/office/drawing/2014/main" id="{4EAA0F11-D728-ACD9-686D-FB9B60839309}"/>
              </a:ext>
            </a:extLst>
          </p:cNvPr>
          <p:cNvSpPr txBox="1"/>
          <p:nvPr/>
        </p:nvSpPr>
        <p:spPr>
          <a:xfrm>
            <a:off x="4175070" y="2933942"/>
            <a:ext cx="1799251"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PI_020 Number of RIDDOR incidents</a:t>
            </a:r>
            <a:endParaRPr lang="en-GB" sz="1000" dirty="0">
              <a:solidFill>
                <a:prstClr val="black"/>
              </a:solidFill>
              <a:latin typeface="Lucida Sans" panose="020B0602030504020204" pitchFamily="34" charset="0"/>
            </a:endParaRPr>
          </a:p>
        </p:txBody>
      </p:sp>
      <p:grpSp>
        <p:nvGrpSpPr>
          <p:cNvPr id="4184" name="Group 4183">
            <a:extLst>
              <a:ext uri="{FF2B5EF4-FFF2-40B4-BE49-F238E27FC236}">
                <a16:creationId xmlns:a16="http://schemas.microsoft.com/office/drawing/2014/main" id="{167DE6F3-7AB9-0DAD-0ED1-657B2627C5A6}"/>
              </a:ext>
            </a:extLst>
          </p:cNvPr>
          <p:cNvGrpSpPr/>
          <p:nvPr/>
        </p:nvGrpSpPr>
        <p:grpSpPr>
          <a:xfrm>
            <a:off x="3810150" y="3760269"/>
            <a:ext cx="3615886" cy="1255713"/>
            <a:chOff x="7554667" y="1748574"/>
            <a:chExt cx="3568700" cy="1255713"/>
          </a:xfrm>
        </p:grpSpPr>
        <p:grpSp>
          <p:nvGrpSpPr>
            <p:cNvPr id="4185" name="Group 4184">
              <a:extLst>
                <a:ext uri="{FF2B5EF4-FFF2-40B4-BE49-F238E27FC236}">
                  <a16:creationId xmlns:a16="http://schemas.microsoft.com/office/drawing/2014/main" id="{7A5F8093-98A8-DD12-E579-C1609A860B61}"/>
                </a:ext>
              </a:extLst>
            </p:cNvPr>
            <p:cNvGrpSpPr/>
            <p:nvPr/>
          </p:nvGrpSpPr>
          <p:grpSpPr>
            <a:xfrm>
              <a:off x="7554667" y="1748574"/>
              <a:ext cx="3568700" cy="1255713"/>
              <a:chOff x="4959684" y="5585512"/>
              <a:chExt cx="3568700" cy="1255713"/>
            </a:xfrm>
          </p:grpSpPr>
          <p:graphicFrame>
            <p:nvGraphicFramePr>
              <p:cNvPr id="4187" name="Object 4186">
                <a:extLst>
                  <a:ext uri="{FF2B5EF4-FFF2-40B4-BE49-F238E27FC236}">
                    <a16:creationId xmlns:a16="http://schemas.microsoft.com/office/drawing/2014/main" id="{14C24052-E608-F469-0A85-2BC78D0C2E23}"/>
                  </a:ext>
                </a:extLst>
              </p:cNvPr>
              <p:cNvGraphicFramePr>
                <a:graphicFrameLocks noChangeAspect="1"/>
              </p:cNvGraphicFramePr>
              <p:nvPr>
                <p:extLst>
                  <p:ext uri="{D42A27DB-BD31-4B8C-83A1-F6EECF244321}">
                    <p14:modId xmlns:p14="http://schemas.microsoft.com/office/powerpoint/2010/main" val="3282139032"/>
                  </p:ext>
                </p:extLst>
              </p:nvPr>
            </p:nvGraphicFramePr>
            <p:xfrm>
              <a:off x="4959684" y="5585512"/>
              <a:ext cx="3568700" cy="1255713"/>
            </p:xfrm>
            <a:graphic>
              <a:graphicData uri="http://schemas.openxmlformats.org/presentationml/2006/ole">
                <mc:AlternateContent xmlns:mc="http://schemas.openxmlformats.org/markup-compatibility/2006">
                  <mc:Choice xmlns:v="urn:schemas-microsoft-com:vml" Requires="v">
                    <p:oleObj name="Document" r:id="rId4" imgW="3578365" imgH="1271305" progId="Word.Document.12">
                      <p:embed/>
                    </p:oleObj>
                  </mc:Choice>
                  <mc:Fallback>
                    <p:oleObj name="Document" r:id="rId4" imgW="3578365" imgH="1271305" progId="Word.Document.12">
                      <p:embed/>
                      <p:pic>
                        <p:nvPicPr>
                          <p:cNvPr id="44" name="Object 43">
                            <a:extLst>
                              <a:ext uri="{FF2B5EF4-FFF2-40B4-BE49-F238E27FC236}">
                                <a16:creationId xmlns:a16="http://schemas.microsoft.com/office/drawing/2014/main" id="{F816AEA7-32CA-B8E4-19CD-6D5CA4C50E85}"/>
                              </a:ext>
                            </a:extLst>
                          </p:cNvPr>
                          <p:cNvPicPr/>
                          <p:nvPr/>
                        </p:nvPicPr>
                        <p:blipFill>
                          <a:blip r:embed="rId5"/>
                          <a:stretch>
                            <a:fillRect/>
                          </a:stretch>
                        </p:blipFill>
                        <p:spPr>
                          <a:xfrm>
                            <a:off x="4959684" y="5585512"/>
                            <a:ext cx="3568700" cy="1255713"/>
                          </a:xfrm>
                          <a:prstGeom prst="rect">
                            <a:avLst/>
                          </a:prstGeom>
                        </p:spPr>
                      </p:pic>
                    </p:oleObj>
                  </mc:Fallback>
                </mc:AlternateContent>
              </a:graphicData>
            </a:graphic>
          </p:graphicFrame>
          <p:sp>
            <p:nvSpPr>
              <p:cNvPr id="4188" name="TextBox 4187">
                <a:extLst>
                  <a:ext uri="{FF2B5EF4-FFF2-40B4-BE49-F238E27FC236}">
                    <a16:creationId xmlns:a16="http://schemas.microsoft.com/office/drawing/2014/main" id="{15587E3E-5E5F-F248-5798-B635EACA9F93}"/>
                  </a:ext>
                </a:extLst>
              </p:cNvPr>
              <p:cNvSpPr txBox="1"/>
              <p:nvPr/>
            </p:nvSpPr>
            <p:spPr>
              <a:xfrm>
                <a:off x="5166948" y="6382146"/>
                <a:ext cx="2628901" cy="187808"/>
              </a:xfrm>
              <a:prstGeom prst="rect">
                <a:avLst/>
              </a:prstGeom>
              <a:noFill/>
            </p:spPr>
            <p:txBody>
              <a:bodyPr wrap="square">
                <a:spAutoFit/>
              </a:bodyPr>
              <a:lstStyle/>
              <a:p>
                <a:pPr marL="124460" marR="0" lvl="0" indent="0" defTabSz="914400" eaLnBrk="1" fontAlgn="auto" latinLnBrk="0" hangingPunct="1">
                  <a:lnSpc>
                    <a:spcPts val="750"/>
                  </a:lnSpc>
                  <a:spcBef>
                    <a:spcPts val="0"/>
                  </a:spcBef>
                  <a:spcAft>
                    <a:spcPts val="0"/>
                  </a:spcAft>
                  <a:buClrTx/>
                  <a:buSzTx/>
                  <a:buFontTx/>
                  <a:buNone/>
                  <a:tabLst/>
                  <a:defRPr/>
                </a:pP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a:t>
                </a:r>
                <a:r>
                  <a:rPr kumimoji="0" lang="en-US" sz="650" b="0" i="0" u="none" strike="noStrike" kern="0" cap="none" spc="-1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2</a:t>
                </a:r>
                <a:r>
                  <a:rPr kumimoji="0" lang="en-US" sz="650" b="0" i="0" u="none" strike="noStrike" kern="0" cap="none" spc="6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a:t>
                </a:r>
                <a:r>
                  <a:rPr kumimoji="0" lang="en-US" sz="650" b="0" i="0" u="none" strike="noStrike" kern="0" cap="none" spc="7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ENGAGE</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WITH</a:t>
                </a:r>
                <a:r>
                  <a:rPr kumimoji="0" lang="en-US" sz="650" b="0" i="0" u="none" strike="noStrike" kern="0" cap="none" spc="8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0"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OUR</a:t>
                </a:r>
                <a:r>
                  <a:rPr kumimoji="0" lang="en-US" sz="650" b="0" i="0" u="none" strike="noStrike" kern="0" cap="none" spc="7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 </a:t>
                </a:r>
                <a:r>
                  <a:rPr kumimoji="0" lang="en-US" sz="650" b="0" i="0" u="none" strike="noStrike" kern="0" cap="none" spc="55" normalizeH="0" baseline="0" noProof="0" dirty="0">
                    <a:ln>
                      <a:noFill/>
                    </a:ln>
                    <a:solidFill>
                      <a:srgbClr val="666666"/>
                    </a:solidFill>
                    <a:effectLst/>
                    <a:uLnTx/>
                    <a:uFillTx/>
                    <a:latin typeface="Lucida Sans" panose="020B0602030504020204" pitchFamily="34" charset="0"/>
                    <a:ea typeface="Lucida Sans" panose="020B0602030504020204" pitchFamily="34" charset="0"/>
                    <a:cs typeface="Lucida Sans" panose="020B0602030504020204" pitchFamily="34" charset="0"/>
                  </a:rPr>
                  <a:t>COMMUNITIES</a:t>
                </a:r>
                <a:endParaRPr kumimoji="0" lang="en-GB" sz="1100" b="0" i="0" u="none" strike="noStrike" kern="0" cap="none" spc="0" normalizeH="0" baseline="0" noProof="0" dirty="0">
                  <a:ln>
                    <a:noFill/>
                  </a:ln>
                  <a:solidFill>
                    <a:prstClr val="black"/>
                  </a:solidFill>
                  <a:effectLst/>
                  <a:uLnTx/>
                  <a:uFillTx/>
                  <a:latin typeface="Lucida Sans" panose="020B0602030504020204" pitchFamily="34" charset="0"/>
                  <a:ea typeface="Lucida Sans" panose="020B0602030504020204" pitchFamily="34" charset="0"/>
                  <a:cs typeface="Lucida Sans" panose="020B0602030504020204" pitchFamily="34" charset="0"/>
                </a:endParaRPr>
              </a:p>
            </p:txBody>
          </p:sp>
        </p:grpSp>
        <p:sp>
          <p:nvSpPr>
            <p:cNvPr id="4186" name="TextBox 4185">
              <a:extLst>
                <a:ext uri="{FF2B5EF4-FFF2-40B4-BE49-F238E27FC236}">
                  <a16:creationId xmlns:a16="http://schemas.microsoft.com/office/drawing/2014/main" id="{764BFD78-30DF-3185-FDC0-FFE15C49F58F}"/>
                </a:ext>
              </a:extLst>
            </p:cNvPr>
            <p:cNvSpPr txBox="1"/>
            <p:nvPr/>
          </p:nvSpPr>
          <p:spPr>
            <a:xfrm>
              <a:off x="7856078" y="1823726"/>
              <a:ext cx="892635"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500" kern="0" dirty="0">
                  <a:solidFill>
                    <a:srgbClr val="FF0000"/>
                  </a:solidFill>
                  <a:latin typeface="Lucida Sans" panose="020B0602030504020204" pitchFamily="34" charset="0"/>
                </a:rPr>
                <a:t>100</a:t>
              </a:r>
              <a:endParaRPr kumimoji="0" lang="en-GB" sz="1500" b="0" i="0" u="none" strike="noStrike" kern="0" cap="none" spc="0" normalizeH="0" baseline="0" noProof="0" dirty="0">
                <a:ln>
                  <a:noFill/>
                </a:ln>
                <a:solidFill>
                  <a:srgbClr val="FF0000"/>
                </a:solidFill>
                <a:effectLst/>
                <a:uLnTx/>
                <a:uFillTx/>
                <a:latin typeface="Lucida Sans" panose="020B0602030504020204" pitchFamily="34" charset="0"/>
              </a:endParaRPr>
            </a:p>
          </p:txBody>
        </p:sp>
      </p:grpSp>
      <p:grpSp>
        <p:nvGrpSpPr>
          <p:cNvPr id="4201" name="Group 4200">
            <a:extLst>
              <a:ext uri="{FF2B5EF4-FFF2-40B4-BE49-F238E27FC236}">
                <a16:creationId xmlns:a16="http://schemas.microsoft.com/office/drawing/2014/main" id="{36DB4358-9905-B3DE-B9B6-8DDDEAEA743B}"/>
              </a:ext>
            </a:extLst>
          </p:cNvPr>
          <p:cNvGrpSpPr/>
          <p:nvPr/>
        </p:nvGrpSpPr>
        <p:grpSpPr>
          <a:xfrm>
            <a:off x="5521582" y="3872616"/>
            <a:ext cx="714375" cy="254668"/>
            <a:chOff x="8874269" y="2315372"/>
            <a:chExt cx="714375" cy="254668"/>
          </a:xfrm>
        </p:grpSpPr>
        <p:sp>
          <p:nvSpPr>
            <p:cNvPr id="4202" name="Graphic 305">
              <a:extLst>
                <a:ext uri="{FF2B5EF4-FFF2-40B4-BE49-F238E27FC236}">
                  <a16:creationId xmlns:a16="http://schemas.microsoft.com/office/drawing/2014/main" id="{64E0F2E9-9ABF-4081-CA0A-C6030789E949}"/>
                </a:ext>
              </a:extLst>
            </p:cNvPr>
            <p:cNvSpPr/>
            <p:nvPr/>
          </p:nvSpPr>
          <p:spPr>
            <a:xfrm>
              <a:off x="8874269" y="2568765"/>
              <a:ext cx="714375" cy="1275"/>
            </a:xfrm>
            <a:custGeom>
              <a:avLst/>
              <a:gdLst/>
              <a:ahLst/>
              <a:cxnLst/>
              <a:rect l="l" t="t" r="r" b="b"/>
              <a:pathLst>
                <a:path w="715010">
                  <a:moveTo>
                    <a:pt x="0" y="0"/>
                  </a:moveTo>
                  <a:lnTo>
                    <a:pt x="714498" y="0"/>
                  </a:lnTo>
                </a:path>
              </a:pathLst>
            </a:custGeom>
            <a:ln w="9526">
              <a:solidFill>
                <a:srgbClr val="E6E6E6"/>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203" name="Graphic 306">
              <a:extLst>
                <a:ext uri="{FF2B5EF4-FFF2-40B4-BE49-F238E27FC236}">
                  <a16:creationId xmlns:a16="http://schemas.microsoft.com/office/drawing/2014/main" id="{E5668A44-BF94-3DF5-4821-4978415812DA}"/>
                </a:ext>
              </a:extLst>
            </p:cNvPr>
            <p:cNvSpPr/>
            <p:nvPr/>
          </p:nvSpPr>
          <p:spPr>
            <a:xfrm>
              <a:off x="8874269" y="2568765"/>
              <a:ext cx="714375" cy="1275"/>
            </a:xfrm>
            <a:custGeom>
              <a:avLst/>
              <a:gdLst/>
              <a:ahLst/>
              <a:cxnLst/>
              <a:rect l="l" t="t" r="r" b="b"/>
              <a:pathLst>
                <a:path w="715010">
                  <a:moveTo>
                    <a:pt x="0" y="0"/>
                  </a:moveTo>
                  <a:lnTo>
                    <a:pt x="714498" y="0"/>
                  </a:lnTo>
                </a:path>
              </a:pathLst>
            </a:custGeom>
            <a:ln w="9526">
              <a:solidFill>
                <a:srgbClr val="CCD5EB"/>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204" name="Graphic 307">
              <a:extLst>
                <a:ext uri="{FF2B5EF4-FFF2-40B4-BE49-F238E27FC236}">
                  <a16:creationId xmlns:a16="http://schemas.microsoft.com/office/drawing/2014/main" id="{43E557F5-FA55-A8DF-25F5-7F1B45ECC049}"/>
                </a:ext>
              </a:extLst>
            </p:cNvPr>
            <p:cNvSpPr/>
            <p:nvPr/>
          </p:nvSpPr>
          <p:spPr>
            <a:xfrm>
              <a:off x="8904013" y="2327215"/>
              <a:ext cx="654738" cy="237093"/>
            </a:xfrm>
            <a:custGeom>
              <a:avLst/>
              <a:gdLst/>
              <a:ahLst/>
              <a:cxnLst/>
              <a:rect l="l" t="t" r="r" b="b"/>
              <a:pathLst>
                <a:path w="655320" h="236220">
                  <a:moveTo>
                    <a:pt x="654957" y="235898"/>
                  </a:moveTo>
                  <a:lnTo>
                    <a:pt x="0" y="235898"/>
                  </a:lnTo>
                  <a:lnTo>
                    <a:pt x="0" y="98290"/>
                  </a:lnTo>
                  <a:lnTo>
                    <a:pt x="59541" y="49145"/>
                  </a:lnTo>
                  <a:lnTo>
                    <a:pt x="119083" y="127778"/>
                  </a:lnTo>
                  <a:lnTo>
                    <a:pt x="178624" y="88461"/>
                  </a:lnTo>
                  <a:lnTo>
                    <a:pt x="238166" y="39316"/>
                  </a:lnTo>
                  <a:lnTo>
                    <a:pt x="297707" y="19658"/>
                  </a:lnTo>
                  <a:lnTo>
                    <a:pt x="357249" y="49145"/>
                  </a:lnTo>
                  <a:lnTo>
                    <a:pt x="416790" y="0"/>
                  </a:lnTo>
                  <a:lnTo>
                    <a:pt x="476332" y="58974"/>
                  </a:lnTo>
                  <a:lnTo>
                    <a:pt x="535874" y="49145"/>
                  </a:lnTo>
                  <a:lnTo>
                    <a:pt x="595415" y="176923"/>
                  </a:lnTo>
                  <a:lnTo>
                    <a:pt x="654957" y="98290"/>
                  </a:lnTo>
                  <a:lnTo>
                    <a:pt x="654957" y="235898"/>
                  </a:lnTo>
                  <a:close/>
                </a:path>
              </a:pathLst>
            </a:custGeom>
            <a:solidFill>
              <a:srgbClr val="FF0000">
                <a:alpha val="25099"/>
              </a:srgbClr>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205" name="Graphic 308">
              <a:extLst>
                <a:ext uri="{FF2B5EF4-FFF2-40B4-BE49-F238E27FC236}">
                  <a16:creationId xmlns:a16="http://schemas.microsoft.com/office/drawing/2014/main" id="{8265EED1-7DDB-633D-C9B7-E7AE37974642}"/>
                </a:ext>
              </a:extLst>
            </p:cNvPr>
            <p:cNvSpPr/>
            <p:nvPr/>
          </p:nvSpPr>
          <p:spPr>
            <a:xfrm>
              <a:off x="8904013" y="2327215"/>
              <a:ext cx="654738" cy="177820"/>
            </a:xfrm>
            <a:custGeom>
              <a:avLst/>
              <a:gdLst/>
              <a:ahLst/>
              <a:cxnLst/>
              <a:rect l="l" t="t" r="r" b="b"/>
              <a:pathLst>
                <a:path w="655320" h="177165">
                  <a:moveTo>
                    <a:pt x="0" y="98290"/>
                  </a:moveTo>
                  <a:lnTo>
                    <a:pt x="59541" y="49145"/>
                  </a:lnTo>
                  <a:lnTo>
                    <a:pt x="119083" y="127778"/>
                  </a:lnTo>
                  <a:lnTo>
                    <a:pt x="178624" y="88461"/>
                  </a:lnTo>
                  <a:lnTo>
                    <a:pt x="238166" y="39316"/>
                  </a:lnTo>
                  <a:lnTo>
                    <a:pt x="297707" y="19658"/>
                  </a:lnTo>
                  <a:lnTo>
                    <a:pt x="357249" y="49145"/>
                  </a:lnTo>
                  <a:lnTo>
                    <a:pt x="416790" y="0"/>
                  </a:lnTo>
                  <a:lnTo>
                    <a:pt x="476332" y="58974"/>
                  </a:lnTo>
                  <a:lnTo>
                    <a:pt x="535874" y="49145"/>
                  </a:lnTo>
                  <a:lnTo>
                    <a:pt x="595415" y="176923"/>
                  </a:lnTo>
                  <a:lnTo>
                    <a:pt x="654957" y="98290"/>
                  </a:lnTo>
                </a:path>
              </a:pathLst>
            </a:custGeom>
            <a:ln w="9526">
              <a:solidFill>
                <a:srgbClr val="FF0000"/>
              </a:solidFill>
              <a:prstDash val="solid"/>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4206" name="Graphic 309">
              <a:extLst>
                <a:ext uri="{FF2B5EF4-FFF2-40B4-BE49-F238E27FC236}">
                  <a16:creationId xmlns:a16="http://schemas.microsoft.com/office/drawing/2014/main" id="{F0D91516-2BEE-3905-7443-7375246535D9}"/>
                </a:ext>
              </a:extLst>
            </p:cNvPr>
            <p:cNvSpPr/>
            <p:nvPr/>
          </p:nvSpPr>
          <p:spPr>
            <a:xfrm>
              <a:off x="8893300" y="2315372"/>
              <a:ext cx="666792" cy="201402"/>
            </a:xfrm>
            <a:custGeom>
              <a:avLst/>
              <a:gdLst/>
              <a:ahLst/>
              <a:cxnLst/>
              <a:rect l="l" t="t" r="r" b="b"/>
              <a:pathLst>
                <a:path w="667385" h="200660">
                  <a:moveTo>
                    <a:pt x="19050" y="112623"/>
                  </a:moveTo>
                  <a:lnTo>
                    <a:pt x="11214" y="104800"/>
                  </a:lnTo>
                  <a:lnTo>
                    <a:pt x="7823" y="104800"/>
                  </a:lnTo>
                  <a:lnTo>
                    <a:pt x="0" y="112636"/>
                  </a:lnTo>
                  <a:lnTo>
                    <a:pt x="0" y="116039"/>
                  </a:lnTo>
                  <a:lnTo>
                    <a:pt x="7823" y="123863"/>
                  </a:lnTo>
                  <a:lnTo>
                    <a:pt x="11226" y="123850"/>
                  </a:lnTo>
                  <a:lnTo>
                    <a:pt x="19050" y="116027"/>
                  </a:lnTo>
                  <a:lnTo>
                    <a:pt x="19050" y="114325"/>
                  </a:lnTo>
                  <a:lnTo>
                    <a:pt x="19050" y="112623"/>
                  </a:lnTo>
                  <a:close/>
                </a:path>
                <a:path w="667385" h="200660">
                  <a:moveTo>
                    <a:pt x="76212" y="55460"/>
                  </a:moveTo>
                  <a:lnTo>
                    <a:pt x="68376" y="47650"/>
                  </a:lnTo>
                  <a:lnTo>
                    <a:pt x="64973" y="47650"/>
                  </a:lnTo>
                  <a:lnTo>
                    <a:pt x="57162" y="55486"/>
                  </a:lnTo>
                  <a:lnTo>
                    <a:pt x="57162" y="58889"/>
                  </a:lnTo>
                  <a:lnTo>
                    <a:pt x="64985" y="66700"/>
                  </a:lnTo>
                  <a:lnTo>
                    <a:pt x="68389" y="66700"/>
                  </a:lnTo>
                  <a:lnTo>
                    <a:pt x="76212" y="58877"/>
                  </a:lnTo>
                  <a:lnTo>
                    <a:pt x="76212" y="57175"/>
                  </a:lnTo>
                  <a:lnTo>
                    <a:pt x="76212" y="55460"/>
                  </a:lnTo>
                  <a:close/>
                </a:path>
                <a:path w="667385" h="200660">
                  <a:moveTo>
                    <a:pt x="133375" y="141198"/>
                  </a:moveTo>
                  <a:lnTo>
                    <a:pt x="125539" y="133388"/>
                  </a:lnTo>
                  <a:lnTo>
                    <a:pt x="122135" y="133388"/>
                  </a:lnTo>
                  <a:lnTo>
                    <a:pt x="114312" y="141224"/>
                  </a:lnTo>
                  <a:lnTo>
                    <a:pt x="114325" y="144627"/>
                  </a:lnTo>
                  <a:lnTo>
                    <a:pt x="122148" y="152438"/>
                  </a:lnTo>
                  <a:lnTo>
                    <a:pt x="125552" y="152438"/>
                  </a:lnTo>
                  <a:lnTo>
                    <a:pt x="133375" y="144614"/>
                  </a:lnTo>
                  <a:lnTo>
                    <a:pt x="133375" y="142913"/>
                  </a:lnTo>
                  <a:lnTo>
                    <a:pt x="133375" y="141198"/>
                  </a:lnTo>
                  <a:close/>
                </a:path>
                <a:path w="667385" h="200660">
                  <a:moveTo>
                    <a:pt x="190538" y="104800"/>
                  </a:moveTo>
                  <a:lnTo>
                    <a:pt x="182702" y="95275"/>
                  </a:lnTo>
                  <a:lnTo>
                    <a:pt x="179298" y="95275"/>
                  </a:lnTo>
                  <a:lnTo>
                    <a:pt x="171475" y="103098"/>
                  </a:lnTo>
                  <a:lnTo>
                    <a:pt x="171475" y="106502"/>
                  </a:lnTo>
                  <a:lnTo>
                    <a:pt x="179298" y="114325"/>
                  </a:lnTo>
                  <a:lnTo>
                    <a:pt x="182702" y="114325"/>
                  </a:lnTo>
                  <a:lnTo>
                    <a:pt x="190538" y="104800"/>
                  </a:lnTo>
                  <a:close/>
                </a:path>
                <a:path w="667385" h="200660">
                  <a:moveTo>
                    <a:pt x="257213" y="45935"/>
                  </a:moveTo>
                  <a:lnTo>
                    <a:pt x="249389" y="38112"/>
                  </a:lnTo>
                  <a:lnTo>
                    <a:pt x="245986" y="38112"/>
                  </a:lnTo>
                  <a:lnTo>
                    <a:pt x="238163" y="45935"/>
                  </a:lnTo>
                  <a:lnTo>
                    <a:pt x="238163" y="49339"/>
                  </a:lnTo>
                  <a:lnTo>
                    <a:pt x="245986" y="57162"/>
                  </a:lnTo>
                  <a:lnTo>
                    <a:pt x="249389" y="57162"/>
                  </a:lnTo>
                  <a:lnTo>
                    <a:pt x="257213" y="49339"/>
                  </a:lnTo>
                  <a:lnTo>
                    <a:pt x="257213" y="47637"/>
                  </a:lnTo>
                  <a:lnTo>
                    <a:pt x="257213" y="45935"/>
                  </a:lnTo>
                  <a:close/>
                </a:path>
                <a:path w="667385" h="200660">
                  <a:moveTo>
                    <a:pt x="314375" y="26873"/>
                  </a:moveTo>
                  <a:lnTo>
                    <a:pt x="306552" y="19062"/>
                  </a:lnTo>
                  <a:lnTo>
                    <a:pt x="303149" y="19062"/>
                  </a:lnTo>
                  <a:lnTo>
                    <a:pt x="295325" y="26885"/>
                  </a:lnTo>
                  <a:lnTo>
                    <a:pt x="295325" y="30289"/>
                  </a:lnTo>
                  <a:lnTo>
                    <a:pt x="303149" y="38112"/>
                  </a:lnTo>
                  <a:lnTo>
                    <a:pt x="306552" y="38112"/>
                  </a:lnTo>
                  <a:lnTo>
                    <a:pt x="314375" y="30289"/>
                  </a:lnTo>
                  <a:lnTo>
                    <a:pt x="314375" y="28587"/>
                  </a:lnTo>
                  <a:lnTo>
                    <a:pt x="314375" y="26873"/>
                  </a:lnTo>
                  <a:close/>
                </a:path>
                <a:path w="667385" h="200660">
                  <a:moveTo>
                    <a:pt x="371538" y="55460"/>
                  </a:moveTo>
                  <a:lnTo>
                    <a:pt x="363715" y="47637"/>
                  </a:lnTo>
                  <a:lnTo>
                    <a:pt x="360311" y="47637"/>
                  </a:lnTo>
                  <a:lnTo>
                    <a:pt x="352488" y="55460"/>
                  </a:lnTo>
                  <a:lnTo>
                    <a:pt x="352488" y="58864"/>
                  </a:lnTo>
                  <a:lnTo>
                    <a:pt x="360311" y="66687"/>
                  </a:lnTo>
                  <a:lnTo>
                    <a:pt x="363715" y="66687"/>
                  </a:lnTo>
                  <a:lnTo>
                    <a:pt x="371538" y="58877"/>
                  </a:lnTo>
                  <a:lnTo>
                    <a:pt x="371538" y="57175"/>
                  </a:lnTo>
                  <a:lnTo>
                    <a:pt x="371538" y="55460"/>
                  </a:lnTo>
                  <a:close/>
                </a:path>
                <a:path w="667385" h="200660">
                  <a:moveTo>
                    <a:pt x="428701" y="7823"/>
                  </a:moveTo>
                  <a:lnTo>
                    <a:pt x="420865" y="0"/>
                  </a:lnTo>
                  <a:lnTo>
                    <a:pt x="417461" y="0"/>
                  </a:lnTo>
                  <a:lnTo>
                    <a:pt x="409638" y="7835"/>
                  </a:lnTo>
                  <a:lnTo>
                    <a:pt x="409638" y="11239"/>
                  </a:lnTo>
                  <a:lnTo>
                    <a:pt x="417461" y="19062"/>
                  </a:lnTo>
                  <a:lnTo>
                    <a:pt x="420865" y="19062"/>
                  </a:lnTo>
                  <a:lnTo>
                    <a:pt x="428701" y="11239"/>
                  </a:lnTo>
                  <a:lnTo>
                    <a:pt x="428701" y="9537"/>
                  </a:lnTo>
                  <a:lnTo>
                    <a:pt x="428701" y="7823"/>
                  </a:lnTo>
                  <a:close/>
                </a:path>
                <a:path w="667385" h="200660">
                  <a:moveTo>
                    <a:pt x="495388" y="64985"/>
                  </a:moveTo>
                  <a:lnTo>
                    <a:pt x="487553" y="57162"/>
                  </a:lnTo>
                  <a:lnTo>
                    <a:pt x="484149" y="57162"/>
                  </a:lnTo>
                  <a:lnTo>
                    <a:pt x="476326" y="64985"/>
                  </a:lnTo>
                  <a:lnTo>
                    <a:pt x="476326" y="68389"/>
                  </a:lnTo>
                  <a:lnTo>
                    <a:pt x="484149" y="76212"/>
                  </a:lnTo>
                  <a:lnTo>
                    <a:pt x="487553" y="76212"/>
                  </a:lnTo>
                  <a:lnTo>
                    <a:pt x="495388" y="68402"/>
                  </a:lnTo>
                  <a:lnTo>
                    <a:pt x="495388" y="66700"/>
                  </a:lnTo>
                  <a:lnTo>
                    <a:pt x="495388" y="64985"/>
                  </a:lnTo>
                  <a:close/>
                </a:path>
                <a:path w="667385" h="200660">
                  <a:moveTo>
                    <a:pt x="552538" y="55460"/>
                  </a:moveTo>
                  <a:lnTo>
                    <a:pt x="544715" y="47637"/>
                  </a:lnTo>
                  <a:lnTo>
                    <a:pt x="541312" y="47637"/>
                  </a:lnTo>
                  <a:lnTo>
                    <a:pt x="533488" y="55460"/>
                  </a:lnTo>
                  <a:lnTo>
                    <a:pt x="533488" y="58864"/>
                  </a:lnTo>
                  <a:lnTo>
                    <a:pt x="541312" y="66687"/>
                  </a:lnTo>
                  <a:lnTo>
                    <a:pt x="544715" y="66687"/>
                  </a:lnTo>
                  <a:lnTo>
                    <a:pt x="552538" y="58877"/>
                  </a:lnTo>
                  <a:lnTo>
                    <a:pt x="552538" y="57175"/>
                  </a:lnTo>
                  <a:lnTo>
                    <a:pt x="552538" y="55460"/>
                  </a:lnTo>
                  <a:close/>
                </a:path>
                <a:path w="667385" h="200660">
                  <a:moveTo>
                    <a:pt x="609701" y="188836"/>
                  </a:moveTo>
                  <a:lnTo>
                    <a:pt x="601878" y="181013"/>
                  </a:lnTo>
                  <a:lnTo>
                    <a:pt x="598474" y="181013"/>
                  </a:lnTo>
                  <a:lnTo>
                    <a:pt x="590651" y="188836"/>
                  </a:lnTo>
                  <a:lnTo>
                    <a:pt x="590651" y="192239"/>
                  </a:lnTo>
                  <a:lnTo>
                    <a:pt x="598474" y="200063"/>
                  </a:lnTo>
                  <a:lnTo>
                    <a:pt x="601878" y="200063"/>
                  </a:lnTo>
                  <a:lnTo>
                    <a:pt x="609701" y="192239"/>
                  </a:lnTo>
                  <a:lnTo>
                    <a:pt x="609701" y="190538"/>
                  </a:lnTo>
                  <a:lnTo>
                    <a:pt x="609701" y="188836"/>
                  </a:lnTo>
                  <a:close/>
                </a:path>
                <a:path w="667385" h="200660">
                  <a:moveTo>
                    <a:pt x="666864" y="112623"/>
                  </a:moveTo>
                  <a:lnTo>
                    <a:pt x="659041" y="104800"/>
                  </a:lnTo>
                  <a:lnTo>
                    <a:pt x="655637" y="104800"/>
                  </a:lnTo>
                  <a:lnTo>
                    <a:pt x="647814" y="112623"/>
                  </a:lnTo>
                  <a:lnTo>
                    <a:pt x="647814" y="116027"/>
                  </a:lnTo>
                  <a:lnTo>
                    <a:pt x="655637" y="123850"/>
                  </a:lnTo>
                  <a:lnTo>
                    <a:pt x="659041" y="123850"/>
                  </a:lnTo>
                  <a:lnTo>
                    <a:pt x="666864" y="116027"/>
                  </a:lnTo>
                  <a:lnTo>
                    <a:pt x="666864" y="114325"/>
                  </a:lnTo>
                  <a:lnTo>
                    <a:pt x="666864" y="112623"/>
                  </a:lnTo>
                  <a:close/>
                </a:path>
              </a:pathLst>
            </a:custGeom>
            <a:solidFill>
              <a:srgbClr val="FF0000"/>
            </a:solidFill>
            <a:ln>
              <a:solidFill>
                <a:srgbClr val="FF0000"/>
              </a:solidFill>
            </a:ln>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4208" name="TextBox 4207">
            <a:extLst>
              <a:ext uri="{FF2B5EF4-FFF2-40B4-BE49-F238E27FC236}">
                <a16:creationId xmlns:a16="http://schemas.microsoft.com/office/drawing/2014/main" id="{C44D428C-E478-433C-AD75-8A479D0D45F2}"/>
              </a:ext>
            </a:extLst>
          </p:cNvPr>
          <p:cNvSpPr txBox="1"/>
          <p:nvPr/>
        </p:nvSpPr>
        <p:spPr>
          <a:xfrm>
            <a:off x="4148885" y="4165614"/>
            <a:ext cx="2331543" cy="415498"/>
          </a:xfrm>
          <a:prstGeom prst="rect">
            <a:avLst/>
          </a:prstGeom>
          <a:noFill/>
        </p:spPr>
        <p:txBody>
          <a:bodyPr wrap="square">
            <a:spAutoFit/>
          </a:bodyPr>
          <a:lstStyle/>
          <a:p>
            <a:r>
              <a:rPr lang="en-US" sz="1000" dirty="0">
                <a:solidFill>
                  <a:prstClr val="black"/>
                </a:solidFill>
                <a:latin typeface="Lucida Sans" panose="020B0602030504020204" pitchFamily="34" charset="0"/>
              </a:rPr>
              <a:t>PI_021 Number of workplace reported accidents/injuries</a:t>
            </a:r>
            <a:endParaRPr lang="en-GB" sz="1000" dirty="0">
              <a:solidFill>
                <a:prstClr val="black"/>
              </a:solidFill>
              <a:latin typeface="Lucida Sans" panose="020B0602030504020204" pitchFamily="34" charset="0"/>
            </a:endParaRPr>
          </a:p>
        </p:txBody>
      </p:sp>
    </p:spTree>
    <p:extLst>
      <p:ext uri="{BB962C8B-B14F-4D97-AF65-F5344CB8AC3E}">
        <p14:creationId xmlns:p14="http://schemas.microsoft.com/office/powerpoint/2010/main" val="2445502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4F77-B1FE-1D6F-67CD-9338DD1CA184}"/>
              </a:ext>
            </a:extLst>
          </p:cNvPr>
          <p:cNvSpPr>
            <a:spLocks noGrp="1"/>
          </p:cNvSpPr>
          <p:nvPr>
            <p:ph type="ctrTitle"/>
          </p:nvPr>
        </p:nvSpPr>
        <p:spPr/>
        <p:txBody>
          <a:bodyPr/>
          <a:lstStyle/>
          <a:p>
            <a:r>
              <a:rPr lang="en-US" dirty="0"/>
              <a:t>Service Priority Areas </a:t>
            </a:r>
            <a:endParaRPr lang="en-GB" dirty="0"/>
          </a:p>
        </p:txBody>
      </p:sp>
      <p:sp>
        <p:nvSpPr>
          <p:cNvPr id="3" name="Subtitle 2">
            <a:extLst>
              <a:ext uri="{FF2B5EF4-FFF2-40B4-BE49-F238E27FC236}">
                <a16:creationId xmlns:a16="http://schemas.microsoft.com/office/drawing/2014/main" id="{C7F08026-3B55-3E53-B80B-6614F2DEBB88}"/>
              </a:ext>
            </a:extLst>
          </p:cNvPr>
          <p:cNvSpPr>
            <a:spLocks noGrp="1"/>
          </p:cNvSpPr>
          <p:nvPr>
            <p:ph type="subTitle" idx="1"/>
          </p:nvPr>
        </p:nvSpPr>
        <p:spPr/>
        <p:txBody>
          <a:bodyPr>
            <a:noAutofit/>
          </a:bodyPr>
          <a:lstStyle/>
          <a:p>
            <a:pPr marL="0" indent="0" algn="just">
              <a:buNone/>
            </a:pPr>
            <a:r>
              <a:rPr lang="en-GB" sz="2000" dirty="0">
                <a:effectLst/>
                <a:latin typeface="Calibri" panose="020F0502020204030204" pitchFamily="34" charset="0"/>
                <a:ea typeface="Times New Roman" panose="02020603050405020304" pitchFamily="18" charset="0"/>
                <a:cs typeface="Calibri" panose="020F0502020204030204" pitchFamily="34" charset="0"/>
              </a:rPr>
              <a:t>The Fire Authority priorities as agreed by the Scrutiny and Audit Panel are as follows: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accidental dwelling fires.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Undertake </a:t>
            </a:r>
            <a:r>
              <a:rPr lang="en-GB" sz="2000" dirty="0">
                <a:latin typeface="Calibri" panose="020F0502020204030204" pitchFamily="34" charset="0"/>
                <a:ea typeface="Times New Roman" panose="02020603050405020304" pitchFamily="18" charset="0"/>
                <a:cs typeface="Calibri" panose="020F0502020204030204" pitchFamily="34" charset="0"/>
              </a:rPr>
              <a:t>9</a:t>
            </a:r>
            <a:r>
              <a:rPr lang="en-GB" sz="2000" dirty="0">
                <a:effectLst/>
                <a:latin typeface="Calibri" panose="020F0502020204030204" pitchFamily="34" charset="0"/>
                <a:ea typeface="Times New Roman" panose="02020603050405020304" pitchFamily="18" charset="0"/>
                <a:cs typeface="Calibri" panose="020F0502020204030204" pitchFamily="34" charset="0"/>
              </a:rPr>
              <a:t>,000 home safety visits of which 90% to be delivered to vulnerable members of our community.</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sickness.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Reducing attendance at false alarm calls.</a:t>
            </a:r>
          </a:p>
          <a:p>
            <a:pPr marL="342900" lvl="0" indent="-342900" algn="just">
              <a:buFont typeface="+mj-lt"/>
              <a:buAutoNum type="arabicPeriod"/>
            </a:pPr>
            <a:r>
              <a:rPr lang="en-GB" sz="2000" dirty="0">
                <a:effectLst/>
                <a:latin typeface="Calibri" panose="020F0502020204030204" pitchFamily="34" charset="0"/>
                <a:ea typeface="Times New Roman" panose="02020603050405020304" pitchFamily="18" charset="0"/>
                <a:cs typeface="Calibri" panose="020F0502020204030204" pitchFamily="34" charset="0"/>
              </a:rPr>
              <a:t>Increasing inspections in high-risk premises</a:t>
            </a:r>
            <a:r>
              <a:rPr lang="en-GB" sz="2000" dirty="0">
                <a:effectLst/>
                <a:latin typeface="Arial" panose="020B0604020202020204" pitchFamily="34" charset="0"/>
                <a:ea typeface="Times New Roman" panose="02020603050405020304" pitchFamily="18" charset="0"/>
              </a:rPr>
              <a:t>.</a:t>
            </a:r>
            <a:endParaRPr lang="en-GB" sz="2000" dirty="0"/>
          </a:p>
        </p:txBody>
      </p:sp>
      <p:sp>
        <p:nvSpPr>
          <p:cNvPr id="4" name="Slide Number Placeholder 3">
            <a:extLst>
              <a:ext uri="{FF2B5EF4-FFF2-40B4-BE49-F238E27FC236}">
                <a16:creationId xmlns:a16="http://schemas.microsoft.com/office/drawing/2014/main" id="{6B4295E3-AE30-8DCA-2D73-91569CAF0E1F}"/>
              </a:ext>
            </a:extLst>
          </p:cNvPr>
          <p:cNvSpPr>
            <a:spLocks noGrp="1"/>
          </p:cNvSpPr>
          <p:nvPr>
            <p:ph type="sldNum" sz="quarter" idx="12"/>
          </p:nvPr>
        </p:nvSpPr>
        <p:spPr/>
        <p:txBody>
          <a:bodyPr/>
          <a:lstStyle/>
          <a:p>
            <a:fld id="{9FFE5F64-E8CB-4F58-B62A-F5B601B30668}" type="slidenum">
              <a:rPr lang="en-GB" smtClean="0"/>
              <a:t>8</a:t>
            </a:fld>
            <a:endParaRPr lang="en-GB" dirty="0"/>
          </a:p>
        </p:txBody>
      </p:sp>
    </p:spTree>
    <p:extLst>
      <p:ext uri="{BB962C8B-B14F-4D97-AF65-F5344CB8AC3E}">
        <p14:creationId xmlns:p14="http://schemas.microsoft.com/office/powerpoint/2010/main" val="179266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A35F565-EF46-9FAF-ABE9-0A14C774BE56}"/>
              </a:ext>
            </a:extLst>
          </p:cNvPr>
          <p:cNvSpPr txBox="1">
            <a:spLocks/>
          </p:cNvSpPr>
          <p:nvPr/>
        </p:nvSpPr>
        <p:spPr>
          <a:xfrm>
            <a:off x="0" y="1"/>
            <a:ext cx="7254815"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800" dirty="0">
                <a:solidFill>
                  <a:schemeClr val="tx1"/>
                </a:solidFill>
                <a:latin typeface="Calibri" panose="020F0502020204030204" pitchFamily="34" charset="0"/>
                <a:cs typeface="Calibri" panose="020F0502020204030204" pitchFamily="34" charset="0"/>
              </a:rPr>
              <a:t>Priority 1 – Number of accidental dwelling fires </a:t>
            </a:r>
          </a:p>
        </p:txBody>
      </p:sp>
      <p:sp>
        <p:nvSpPr>
          <p:cNvPr id="3" name="TextBox 2">
            <a:extLst>
              <a:ext uri="{FF2B5EF4-FFF2-40B4-BE49-F238E27FC236}">
                <a16:creationId xmlns:a16="http://schemas.microsoft.com/office/drawing/2014/main" id="{F1F2A861-D992-A4D2-6FF7-8D1183A05CCE}"/>
              </a:ext>
            </a:extLst>
          </p:cNvPr>
          <p:cNvSpPr txBox="1"/>
          <p:nvPr/>
        </p:nvSpPr>
        <p:spPr>
          <a:xfrm>
            <a:off x="0" y="646331"/>
            <a:ext cx="7254815" cy="792000"/>
          </a:xfrm>
          <a:prstGeom prst="rect">
            <a:avLst/>
          </a:prstGeom>
          <a:solidFill>
            <a:schemeClr val="accent6">
              <a:lumMod val="20000"/>
              <a:lumOff val="80000"/>
            </a:schemeClr>
          </a:solidFill>
        </p:spPr>
        <p:txBody>
          <a:bodyPr wrap="square" rtlCol="0">
            <a:spAutoFit/>
          </a:bodyPr>
          <a:lstStyle/>
          <a:p>
            <a:r>
              <a:rPr lang="en-US" dirty="0"/>
              <a:t>The number of fires in dwellings where the cause of fire was accidental or not known </a:t>
            </a:r>
            <a:endParaRPr lang="en-GB" dirty="0"/>
          </a:p>
        </p:txBody>
      </p:sp>
      <p:sp>
        <p:nvSpPr>
          <p:cNvPr id="4" name="Title 2">
            <a:extLst>
              <a:ext uri="{FF2B5EF4-FFF2-40B4-BE49-F238E27FC236}">
                <a16:creationId xmlns:a16="http://schemas.microsoft.com/office/drawing/2014/main" id="{5EE7FECC-69F1-6DF2-6D5F-B81CBDD542CF}"/>
              </a:ext>
            </a:extLst>
          </p:cNvPr>
          <p:cNvSpPr txBox="1">
            <a:spLocks/>
          </p:cNvSpPr>
          <p:nvPr/>
        </p:nvSpPr>
        <p:spPr>
          <a:xfrm>
            <a:off x="7407214" y="-1"/>
            <a:ext cx="1503871" cy="646332"/>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197 at end of Q2 </a:t>
            </a:r>
          </a:p>
        </p:txBody>
      </p:sp>
      <p:sp>
        <p:nvSpPr>
          <p:cNvPr id="5" name="Title 2">
            <a:extLst>
              <a:ext uri="{FF2B5EF4-FFF2-40B4-BE49-F238E27FC236}">
                <a16:creationId xmlns:a16="http://schemas.microsoft.com/office/drawing/2014/main" id="{160AA0EA-D774-C5B5-5623-CC6B97D1ECEE}"/>
              </a:ext>
            </a:extLst>
          </p:cNvPr>
          <p:cNvSpPr txBox="1">
            <a:spLocks/>
          </p:cNvSpPr>
          <p:nvPr/>
        </p:nvSpPr>
        <p:spPr>
          <a:xfrm>
            <a:off x="9063487" y="0"/>
            <a:ext cx="1762664" cy="646331"/>
          </a:xfrm>
          <a:prstGeom prst="rect">
            <a:avLst/>
          </a:prstGeom>
          <a:solidFill>
            <a:srgbClr val="92D050"/>
          </a:solidFill>
        </p:spPr>
        <p:txBody>
          <a:bodyPr>
            <a:normAutofit fontScale="975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2000" dirty="0">
                <a:solidFill>
                  <a:schemeClr val="tx1"/>
                </a:solidFill>
                <a:latin typeface="Calibri" panose="020F0502020204030204" pitchFamily="34" charset="0"/>
                <a:cs typeface="Calibri" panose="020F0502020204030204" pitchFamily="34" charset="0"/>
              </a:rPr>
              <a:t>RAG Status – Green </a:t>
            </a:r>
          </a:p>
        </p:txBody>
      </p:sp>
      <p:sp>
        <p:nvSpPr>
          <p:cNvPr id="7" name="Title 2">
            <a:extLst>
              <a:ext uri="{FF2B5EF4-FFF2-40B4-BE49-F238E27FC236}">
                <a16:creationId xmlns:a16="http://schemas.microsoft.com/office/drawing/2014/main" id="{A20E8FB8-BFED-704E-030A-33D3F08D1CE0}"/>
              </a:ext>
            </a:extLst>
          </p:cNvPr>
          <p:cNvSpPr txBox="1">
            <a:spLocks/>
          </p:cNvSpPr>
          <p:nvPr/>
        </p:nvSpPr>
        <p:spPr>
          <a:xfrm>
            <a:off x="7407214" y="646330"/>
            <a:ext cx="1503871" cy="792000"/>
          </a:xfrm>
          <a:prstGeom prst="rect">
            <a:avLst/>
          </a:prstGeom>
          <a:solidFill>
            <a:schemeClr val="accent6">
              <a:lumMod val="20000"/>
              <a:lumOff val="80000"/>
            </a:schemeClr>
          </a:solidFill>
        </p:spPr>
        <p:txBody>
          <a:bodyPr>
            <a:normAutofit fontScale="25000" lnSpcReduction="20000"/>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4800" dirty="0">
                <a:solidFill>
                  <a:schemeClr val="tx1"/>
                </a:solidFill>
                <a:latin typeface="Calibri" panose="020F0502020204030204" pitchFamily="34" charset="0"/>
                <a:cs typeface="Calibri" panose="020F0502020204030204" pitchFamily="34" charset="0"/>
              </a:rPr>
              <a:t>Reduction Target:</a:t>
            </a:r>
          </a:p>
          <a:p>
            <a:r>
              <a:rPr lang="en-US" sz="4800" b="0" dirty="0">
                <a:solidFill>
                  <a:schemeClr val="tx1"/>
                </a:solidFill>
                <a:latin typeface="Calibri" panose="020F0502020204030204" pitchFamily="34" charset="0"/>
                <a:cs typeface="Calibri" panose="020F0502020204030204" pitchFamily="34" charset="0"/>
              </a:rPr>
              <a:t>Green &lt; 451 </a:t>
            </a:r>
          </a:p>
          <a:p>
            <a:r>
              <a:rPr lang="en-US" sz="4800" b="0" dirty="0">
                <a:solidFill>
                  <a:schemeClr val="tx1"/>
                </a:solidFill>
                <a:latin typeface="Calibri" panose="020F0502020204030204" pitchFamily="34" charset="0"/>
                <a:cs typeface="Calibri" panose="020F0502020204030204" pitchFamily="34" charset="0"/>
              </a:rPr>
              <a:t>Amber 451- 496</a:t>
            </a:r>
          </a:p>
          <a:p>
            <a:r>
              <a:rPr lang="en-US" sz="4800" b="0" dirty="0">
                <a:solidFill>
                  <a:schemeClr val="tx1"/>
                </a:solidFill>
                <a:latin typeface="Calibri" panose="020F0502020204030204" pitchFamily="34" charset="0"/>
                <a:cs typeface="Calibri" panose="020F0502020204030204" pitchFamily="34" charset="0"/>
              </a:rPr>
              <a:t>Red &gt; 496</a:t>
            </a:r>
            <a:endParaRPr lang="en-US" sz="2800" b="0" dirty="0">
              <a:solidFill>
                <a:schemeClr val="tx1"/>
              </a:solidFill>
              <a:latin typeface="Calibri" panose="020F0502020204030204" pitchFamily="34" charset="0"/>
              <a:cs typeface="Calibri" panose="020F0502020204030204" pitchFamily="34" charset="0"/>
            </a:endParaRPr>
          </a:p>
        </p:txBody>
      </p:sp>
      <p:sp>
        <p:nvSpPr>
          <p:cNvPr id="8" name="Title 2">
            <a:extLst>
              <a:ext uri="{FF2B5EF4-FFF2-40B4-BE49-F238E27FC236}">
                <a16:creationId xmlns:a16="http://schemas.microsoft.com/office/drawing/2014/main" id="{087F4D3F-3D12-BCAE-27D8-9E193CDCFD1A}"/>
              </a:ext>
            </a:extLst>
          </p:cNvPr>
          <p:cNvSpPr txBox="1">
            <a:spLocks/>
          </p:cNvSpPr>
          <p:nvPr/>
        </p:nvSpPr>
        <p:spPr>
          <a:xfrm>
            <a:off x="9063487" y="646330"/>
            <a:ext cx="1762664" cy="792000"/>
          </a:xfrm>
          <a:prstGeom prst="rect">
            <a:avLst/>
          </a:prstGeom>
          <a:solidFill>
            <a:schemeClr val="accent6">
              <a:lumMod val="20000"/>
              <a:lumOff val="80000"/>
            </a:schemeClr>
          </a:solidFill>
        </p:spPr>
        <p:txBody>
          <a:bodyPr>
            <a:noAutofit/>
          </a:bodyPr>
          <a:lstStyle>
            <a:lvl1pPr algn="l"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chemeClr val="tx1"/>
                </a:solidFill>
                <a:latin typeface="Calibri" panose="020F0502020204030204" pitchFamily="34" charset="0"/>
                <a:cs typeface="Calibri" panose="020F0502020204030204" pitchFamily="34" charset="0"/>
              </a:rPr>
              <a:t>Service Owner </a:t>
            </a:r>
          </a:p>
          <a:p>
            <a:r>
              <a:rPr lang="en-US" sz="1100" b="0" dirty="0">
                <a:solidFill>
                  <a:schemeClr val="tx1"/>
                </a:solidFill>
                <a:latin typeface="Calibri" panose="020F0502020204030204" pitchFamily="34" charset="0"/>
                <a:cs typeface="Calibri" panose="020F0502020204030204" pitchFamily="34" charset="0"/>
              </a:rPr>
              <a:t>Matt Lloyd </a:t>
            </a:r>
          </a:p>
          <a:p>
            <a:r>
              <a:rPr lang="en-US" sz="1100" dirty="0">
                <a:solidFill>
                  <a:schemeClr val="tx1"/>
                </a:solidFill>
                <a:latin typeface="Calibri" panose="020F0502020204030204" pitchFamily="34" charset="0"/>
                <a:cs typeface="Calibri" panose="020F0502020204030204" pitchFamily="34" charset="0"/>
              </a:rPr>
              <a:t>Area</a:t>
            </a:r>
            <a:r>
              <a:rPr lang="en-US" sz="1100" b="0" dirty="0">
                <a:solidFill>
                  <a:schemeClr val="tx1"/>
                </a:solidFill>
                <a:latin typeface="Calibri" panose="020F0502020204030204" pitchFamily="34" charset="0"/>
                <a:cs typeface="Calibri" panose="020F0502020204030204" pitchFamily="34" charset="0"/>
              </a:rPr>
              <a:t> – Prevention and Protection  (Community Safety</a:t>
            </a:r>
            <a:r>
              <a:rPr lang="en-US" sz="900" b="0" dirty="0">
                <a:solidFill>
                  <a:schemeClr val="tx1"/>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B3AF7035-2063-8C09-8675-C53E7454FA14}"/>
              </a:ext>
            </a:extLst>
          </p:cNvPr>
          <p:cNvSpPr txBox="1"/>
          <p:nvPr/>
        </p:nvSpPr>
        <p:spPr>
          <a:xfrm>
            <a:off x="3613389" y="5417999"/>
            <a:ext cx="7226779" cy="1440000"/>
          </a:xfrm>
          <a:prstGeom prst="rect">
            <a:avLst/>
          </a:prstGeom>
          <a:solidFill>
            <a:schemeClr val="accent6">
              <a:lumMod val="20000"/>
              <a:lumOff val="80000"/>
            </a:schemeClr>
          </a:solidFill>
        </p:spPr>
        <p:txBody>
          <a:bodyPr wrap="square" rtlCol="0">
            <a:spAutoFit/>
          </a:bodyPr>
          <a:lstStyle/>
          <a:p>
            <a:r>
              <a:rPr lang="en-US" sz="1600" b="1" dirty="0"/>
              <a:t>Commentary and actions (Treat or Tolerate): Current Annual Projection </a:t>
            </a:r>
            <a:r>
              <a:rPr lang="en-US" sz="1600" b="1" dirty="0">
                <a:solidFill>
                  <a:schemeClr val="accent6">
                    <a:lumMod val="50000"/>
                  </a:schemeClr>
                </a:solidFill>
              </a:rPr>
              <a:t>– 393</a:t>
            </a:r>
          </a:p>
          <a:p>
            <a:r>
              <a:rPr lang="en-US" sz="1600" dirty="0"/>
              <a:t>Performance is as expected and on track</a:t>
            </a:r>
          </a:p>
          <a:p>
            <a:endParaRPr lang="en-US" sz="1600" dirty="0"/>
          </a:p>
          <a:p>
            <a:endParaRPr lang="en-US" dirty="0"/>
          </a:p>
          <a:p>
            <a:r>
              <a:rPr lang="en-US" dirty="0"/>
              <a:t> </a:t>
            </a:r>
            <a:endParaRPr lang="en-GB" dirty="0"/>
          </a:p>
        </p:txBody>
      </p:sp>
      <p:sp>
        <p:nvSpPr>
          <p:cNvPr id="13" name="Slide Number Placeholder 12">
            <a:extLst>
              <a:ext uri="{FF2B5EF4-FFF2-40B4-BE49-F238E27FC236}">
                <a16:creationId xmlns:a16="http://schemas.microsoft.com/office/drawing/2014/main" id="{1462D575-A7C5-0B52-864B-40AB1FFE61B9}"/>
              </a:ext>
            </a:extLst>
          </p:cNvPr>
          <p:cNvSpPr>
            <a:spLocks noGrp="1"/>
          </p:cNvSpPr>
          <p:nvPr>
            <p:ph type="sldNum" sz="quarter" idx="12"/>
          </p:nvPr>
        </p:nvSpPr>
        <p:spPr/>
        <p:txBody>
          <a:bodyPr/>
          <a:lstStyle/>
          <a:p>
            <a:fld id="{9FFE5F64-E8CB-4F58-B62A-F5B601B30668}" type="slidenum">
              <a:rPr lang="en-GB" smtClean="0"/>
              <a:t>9</a:t>
            </a:fld>
            <a:endParaRPr lang="en-GB" dirty="0"/>
          </a:p>
        </p:txBody>
      </p:sp>
      <p:pic>
        <p:nvPicPr>
          <p:cNvPr id="6" name="Picture 5">
            <a:extLst>
              <a:ext uri="{FF2B5EF4-FFF2-40B4-BE49-F238E27FC236}">
                <a16:creationId xmlns:a16="http://schemas.microsoft.com/office/drawing/2014/main" id="{9AFF6833-A41E-F5B9-4B1D-30D96AF99EBC}"/>
              </a:ext>
            </a:extLst>
          </p:cNvPr>
          <p:cNvPicPr>
            <a:picLocks noChangeAspect="1"/>
          </p:cNvPicPr>
          <p:nvPr/>
        </p:nvPicPr>
        <p:blipFill>
          <a:blip r:embed="rId3"/>
          <a:stretch>
            <a:fillRect/>
          </a:stretch>
        </p:blipFill>
        <p:spPr>
          <a:xfrm>
            <a:off x="14018" y="5418000"/>
            <a:ext cx="3613389" cy="1440001"/>
          </a:xfrm>
          <a:prstGeom prst="rect">
            <a:avLst/>
          </a:prstGeom>
        </p:spPr>
      </p:pic>
      <p:pic>
        <p:nvPicPr>
          <p:cNvPr id="16" name="Picture 15">
            <a:extLst>
              <a:ext uri="{FF2B5EF4-FFF2-40B4-BE49-F238E27FC236}">
                <a16:creationId xmlns:a16="http://schemas.microsoft.com/office/drawing/2014/main" id="{035C6CC4-298A-1E98-F771-FC3CA6914958}"/>
              </a:ext>
            </a:extLst>
          </p:cNvPr>
          <p:cNvPicPr>
            <a:picLocks noChangeAspect="1"/>
          </p:cNvPicPr>
          <p:nvPr/>
        </p:nvPicPr>
        <p:blipFill>
          <a:blip r:embed="rId4"/>
          <a:stretch>
            <a:fillRect/>
          </a:stretch>
        </p:blipFill>
        <p:spPr>
          <a:xfrm>
            <a:off x="498764" y="1652033"/>
            <a:ext cx="6188363" cy="3132403"/>
          </a:xfrm>
          <a:prstGeom prst="rect">
            <a:avLst/>
          </a:prstGeom>
        </p:spPr>
      </p:pic>
      <p:pic>
        <p:nvPicPr>
          <p:cNvPr id="20" name="Picture 19">
            <a:extLst>
              <a:ext uri="{FF2B5EF4-FFF2-40B4-BE49-F238E27FC236}">
                <a16:creationId xmlns:a16="http://schemas.microsoft.com/office/drawing/2014/main" id="{15FB5E01-42C4-8BA2-527D-B89FBD04FC5B}"/>
              </a:ext>
            </a:extLst>
          </p:cNvPr>
          <p:cNvPicPr>
            <a:picLocks noChangeAspect="1"/>
          </p:cNvPicPr>
          <p:nvPr/>
        </p:nvPicPr>
        <p:blipFill>
          <a:blip r:embed="rId5"/>
          <a:stretch>
            <a:fillRect/>
          </a:stretch>
        </p:blipFill>
        <p:spPr>
          <a:xfrm>
            <a:off x="7130473" y="1652033"/>
            <a:ext cx="3786909" cy="3467877"/>
          </a:xfrm>
          <a:prstGeom prst="rect">
            <a:avLst/>
          </a:prstGeom>
        </p:spPr>
      </p:pic>
    </p:spTree>
    <p:extLst>
      <p:ext uri="{BB962C8B-B14F-4D97-AF65-F5344CB8AC3E}">
        <p14:creationId xmlns:p14="http://schemas.microsoft.com/office/powerpoint/2010/main" val="2545856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C9C2CB2-9F5C-4A9F-ACBC-4EEEEF49B98F}" vid="{B6E23526-1A8D-4A54-A4DA-8EB05E0DD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ESFRS Powerpoint Final (003)</Template>
  <TotalTime>4075</TotalTime>
  <Words>2054</Words>
  <Application>Microsoft Office PowerPoint</Application>
  <PresentationFormat>Widescreen</PresentationFormat>
  <Paragraphs>325</Paragraphs>
  <Slides>21</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Lucida Sans</vt:lpstr>
      <vt:lpstr>Times New Roman</vt:lpstr>
      <vt:lpstr>Office Theme</vt:lpstr>
      <vt:lpstr>Document</vt:lpstr>
      <vt:lpstr>East Sussex Fire and Rescue Service Performance Report</vt:lpstr>
      <vt:lpstr>Contents </vt:lpstr>
      <vt:lpstr>Scrutiny and Audit Quarterly Performance Report </vt:lpstr>
      <vt:lpstr>Performance at a glance summary </vt:lpstr>
      <vt:lpstr>Performance at a glance </vt:lpstr>
      <vt:lpstr>Performance at a glance </vt:lpstr>
      <vt:lpstr>Performance at a glance </vt:lpstr>
      <vt:lpstr>Service Priority Areas </vt:lpstr>
      <vt:lpstr>PowerPoint Presentation</vt:lpstr>
      <vt:lpstr>PowerPoint Presentation</vt:lpstr>
      <vt:lpstr>PowerPoint Presentation</vt:lpstr>
      <vt:lpstr>PowerPoint Presentation</vt:lpstr>
      <vt:lpstr>PowerPoint Presentation</vt:lpstr>
      <vt:lpstr>PowerPoint Presentation</vt:lpstr>
      <vt:lpstr>Performance measures needing improvement </vt:lpstr>
      <vt:lpstr>PowerPoint Presentation</vt:lpstr>
      <vt:lpstr>PowerPoint Presentation</vt:lpstr>
      <vt:lpstr>PowerPoint Presentation</vt:lpstr>
      <vt:lpstr>PowerPoint Presentation</vt:lpstr>
      <vt:lpstr>Annual Performance Measures and new performance measures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Purcell</dc:creator>
  <cp:lastModifiedBy>Marcus Whiting</cp:lastModifiedBy>
  <cp:revision>152</cp:revision>
  <dcterms:created xsi:type="dcterms:W3CDTF">2023-03-24T09:21:43Z</dcterms:created>
  <dcterms:modified xsi:type="dcterms:W3CDTF">2025-02-05T12:02:03Z</dcterms:modified>
</cp:coreProperties>
</file>